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sldIdLst>
    <p:sldId id="256" r:id="rId2"/>
    <p:sldId id="257" r:id="rId3"/>
    <p:sldId id="258" r:id="rId4"/>
    <p:sldId id="259" r:id="rId5"/>
    <p:sldId id="271" r:id="rId6"/>
    <p:sldId id="261" r:id="rId7"/>
    <p:sldId id="268" r:id="rId8"/>
    <p:sldId id="265" r:id="rId9"/>
    <p:sldId id="267" r:id="rId10"/>
    <p:sldId id="269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50" autoAdjust="0"/>
    <p:restoredTop sz="86329" autoAdjust="0"/>
  </p:normalViewPr>
  <p:slideViewPr>
    <p:cSldViewPr>
      <p:cViewPr>
        <p:scale>
          <a:sx n="83" d="100"/>
          <a:sy n="83" d="100"/>
        </p:scale>
        <p:origin x="-834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10738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BA62E-7303-4DCA-AC49-76FDB010E5CB}" type="datetimeFigureOut">
              <a:rPr lang="ru-RU"/>
              <a:pPr>
                <a:defRPr/>
              </a:pPr>
              <a:t>14.08.2018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7B4AF-99BA-4F94-B272-44B8D9D73B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1FC5F-F11F-4782-B2C6-90018EDCC7D9}" type="datetimeFigureOut">
              <a:rPr lang="ru-RU"/>
              <a:pPr>
                <a:defRPr/>
              </a:pPr>
              <a:t>14.08.2018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1931C-00D1-451C-ABE2-E457815D84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809C1-2D08-48D9-BA13-4C400CB30B57}" type="datetimeFigureOut">
              <a:rPr lang="ru-RU"/>
              <a:pPr>
                <a:defRPr/>
              </a:pPr>
              <a:t>14.08.2018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1F117-15DD-45AF-98D0-2CDFF89553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CA8DC-90B0-4594-8270-86A5465FB906}" type="datetimeFigureOut">
              <a:rPr lang="ru-RU"/>
              <a:pPr>
                <a:defRPr/>
              </a:pPr>
              <a:t>14.08.2018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01794-D4E8-4F7C-887A-0A9DF3040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19B75-08AA-4D60-B1D4-7FAB6FC44B3E}" type="datetimeFigureOut">
              <a:rPr lang="ru-RU"/>
              <a:pPr>
                <a:defRPr/>
              </a:pPr>
              <a:t>14.08.2018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8659F-426B-4245-A741-667581635B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67512-9AC7-4DDD-BDA4-3A8061E1E112}" type="datetimeFigureOut">
              <a:rPr lang="ru-RU"/>
              <a:pPr>
                <a:defRPr/>
              </a:pPr>
              <a:t>14.08.2018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EB035-B290-4B61-9368-D5B1323750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CE8EA-4D10-41FA-AFFC-BBD07ADA1A48}" type="datetimeFigureOut">
              <a:rPr lang="ru-RU"/>
              <a:pPr>
                <a:defRPr/>
              </a:pPr>
              <a:t>14.08.2018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841D7-518D-497C-A99D-8C792EE9BC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43754-CF1D-4C1B-9AF1-08AC73961A95}" type="datetimeFigureOut">
              <a:rPr lang="ru-RU"/>
              <a:pPr>
                <a:defRPr/>
              </a:pPr>
              <a:t>14.08.2018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4501F-5478-4163-82A5-D980A989D1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8099E-846F-4B44-8530-79652C4942C6}" type="datetimeFigureOut">
              <a:rPr lang="ru-RU"/>
              <a:pPr>
                <a:defRPr/>
              </a:pPr>
              <a:t>14.08.2018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DFA1C-687E-42F8-8DAF-AA5C8472C1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8EA53-F6B1-4FA8-9F14-141666D50397}" type="datetimeFigureOut">
              <a:rPr lang="ru-RU"/>
              <a:pPr>
                <a:defRPr/>
              </a:pPr>
              <a:t>14.08.2018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53EA8-260B-4DE4-B9DF-2E419C2B13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73072-9A7E-457F-9617-16C5978160F0}" type="datetimeFigureOut">
              <a:rPr lang="ru-RU"/>
              <a:pPr>
                <a:defRPr/>
              </a:pPr>
              <a:t>14.08.2018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33BD6-E05F-4735-9923-115AA73482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EA4784C8-FDC3-4E1F-9775-17AA22D8E903}" type="datetimeFigureOut">
              <a:rPr lang="ru-RU"/>
              <a:pPr>
                <a:defRPr/>
              </a:pPr>
              <a:t>14.08.2018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894143EC-1201-4F38-B477-9FE97DB2EF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7" r:id="rId1"/>
    <p:sldLayoutId id="2147484006" r:id="rId2"/>
    <p:sldLayoutId id="2147484008" r:id="rId3"/>
    <p:sldLayoutId id="2147484005" r:id="rId4"/>
    <p:sldLayoutId id="2147484004" r:id="rId5"/>
    <p:sldLayoutId id="2147484003" r:id="rId6"/>
    <p:sldLayoutId id="2147484002" r:id="rId7"/>
    <p:sldLayoutId id="2147484001" r:id="rId8"/>
    <p:sldLayoutId id="2147484000" r:id="rId9"/>
    <p:sldLayoutId id="2147483999" r:id="rId10"/>
    <p:sldLayoutId id="2147483998" r:id="rId11"/>
  </p:sldLayoutIdLst>
  <p:transition spd="slow">
    <p:fade/>
  </p:transition>
  <p:txStyles>
    <p:titleStyle>
      <a:lvl1pPr algn="ctr" rtl="0" fontAlgn="base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188" y="476250"/>
            <a:ext cx="7772400" cy="30972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>
                <a:effectLst/>
                <a:latin typeface="Times New Roman" pitchFamily="18" charset="0"/>
                <a:cs typeface="Times New Roman" pitchFamily="18" charset="0"/>
              </a:rPr>
              <a:t>Основные направления социализации пожилых людей. Проблемы и </a:t>
            </a:r>
            <a:r>
              <a:rPr lang="ru-RU" sz="4800" b="1">
                <a:effectLst/>
                <a:latin typeface="Times New Roman" pitchFamily="18" charset="0"/>
                <a:cs typeface="Times New Roman" pitchFamily="18" charset="0"/>
              </a:rPr>
              <a:t>положительный </a:t>
            </a:r>
            <a:r>
              <a:rPr lang="ru-RU" sz="4800" b="1" smtClean="0">
                <a:effectLst/>
                <a:latin typeface="Times New Roman" pitchFamily="18" charset="0"/>
                <a:cs typeface="Times New Roman" pitchFamily="18" charset="0"/>
              </a:rPr>
              <a:t>опыт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852738"/>
          </a:xfrm>
        </p:spPr>
        <p:txBody>
          <a:bodyPr/>
          <a:lstStyle/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В названных и других документах определена структура социальной работы, ее цели и задачи, источники финансирования; сформулирована программа социальной защиты пожилых людей и инвалидов. Все усилия направлены на улучшение условий жизни пожилых людей, их социальное обслуживание, усиление мер дополнительной социальной поддержки, помощи в достижении долголетия, обеспечение спокойной старости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6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27088" y="3068638"/>
            <a:ext cx="7464425" cy="3565525"/>
          </a:xfr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5225" cy="2276475"/>
          </a:xfrm>
        </p:spPr>
        <p:txBody>
          <a:bodyPr/>
          <a:lstStyle/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3200" b="1" dirty="0">
                <a:effectLst/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200" b="1" dirty="0" smtClean="0">
                <a:effectLst/>
                <a:latin typeface="Times New Roman" pitchFamily="18" charset="0"/>
                <a:cs typeface="Times New Roman" pitchFamily="18" charset="0"/>
              </a:rPr>
              <a:t>ожилые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b="1" dirty="0">
                <a:effectLst/>
                <a:latin typeface="Times New Roman" pitchFamily="18" charset="0"/>
                <a:cs typeface="Times New Roman" pitchFamily="18" charset="0"/>
              </a:rPr>
              <a:t>люди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 – это возрастная группа, которая имеет социально – специфические особенности, потребности, интересы, ценностные ориентации.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58888" y="2349500"/>
            <a:ext cx="6408737" cy="4248150"/>
          </a:xfr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500438"/>
          </a:xfrm>
        </p:spPr>
        <p:txBody>
          <a:bodyPr/>
          <a:lstStyle/>
          <a:p>
            <a:pPr algn="l"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Старость</a:t>
            </a:r>
            <a:r>
              <a:rPr lang="ru-RU" sz="2000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- самый тяжелый период в жизни человека, как с физической, так и с психологической точки зрения. Пожилые люди не в состоянии обеспечивать собственные потребности - они нуждаются в поддержке более молодых, трудоспособных членов общества. Демографическое постарение требует от общества всё больших затрат финансовых и других материальных ресурсов на обслуживание этой возрастной категории населения. Общество вынуждено взять на себя решение всех проблем, связанных с комплексом досуга и социального обеспечения пожилых людей. Социальная политика по отношению к этой возрастной группе отражает сущность любого государства независимо от его политического строя</a:t>
            </a:r>
            <a:r>
              <a:rPr lang="ru-RU" sz="20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15362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42988" y="3689350"/>
            <a:ext cx="6624637" cy="3168650"/>
          </a:xfr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843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9388" y="188913"/>
            <a:ext cx="8785225" cy="6335712"/>
          </a:xfr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Прямоугольник 1"/>
          <p:cNvSpPr>
            <a:spLocks noChangeArrowheads="1"/>
          </p:cNvSpPr>
          <p:nvPr/>
        </p:nvSpPr>
        <p:spPr bwMode="auto">
          <a:xfrm>
            <a:off x="250825" y="260350"/>
            <a:ext cx="8642350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Пожилые люди оказываются на обочине жизни. Речь идет не только и не столько о материальных трудностях (хотя и они играют существенную роль), сколько о трудностях психологического характера. Уход на пенсию, потеря близких и друзей, болезни, сужение круга общения и сфер деятельности - все это ведет к обеднению жизни, уходу из нее положительных эмоций, чувству одиночества и ненужности. Ситуация, однако, такова, что с ростом продолжительности жизни и снижением рождаемости значительную часть населения составляют люди пожилого возраста и, следовательно, есть необходимость специальной организации помощи пожилому человеку.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5" y="260350"/>
            <a:ext cx="8893175" cy="67405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Социально-психологических проблем у людей "третьего возраста" действительно немало.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ухудшение здоровья,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малообеспеченность</a:t>
            </a:r>
            <a:r>
              <a:rPr lang="ru-RU" sz="2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одиночество;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проблемы, связанные с изменением статуса, потерей близких и другие.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Человек устроен таким образом, что у него за долгую жизнь в мозгу образуются определенные взгляды на людей, события. "Неприязнь к непривычному" - сейчас явление очень частое, особенно у пожилых людей. Все новое, малопонятное, необходимость пересмотра своих позиций, отношения к некоторым событиям и людям может у пожилых вызвать чувство протеста, тревоги, может даже привести к эмоциональным взрывам, депрессиям, серьезным болезням. Пожилой человек не всегда может самостоятельно приспособиться к возрастными и социальным изменениям. Острая необходимость в профессиональной помощи возникает в случае, когда рядом с пожилым человеком нет его родных и близких. В этом ситуации функции защиты берет на себя государство, в лице которого выступают работники социальной службы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63938" y="0"/>
            <a:ext cx="5580062" cy="6453188"/>
          </a:xfrm>
        </p:spPr>
        <p:txBody>
          <a:bodyPr/>
          <a:lstStyle/>
          <a:p>
            <a:pPr algn="l"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000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Пожилые и старые люди представляют собой особую категорию населения, которая крайне неоднородна по возрастным и другим характеристикам. Они больше, чем кто-либо, нуждаются в поддержке и участии. Именно в связи с данными обстоятельствами пожилые люди как особая социальная группа нуждаются в повышенном внимании общества и государства и представляют собой специфический объект социальной работы.</a:t>
            </a:r>
            <a:br>
              <a:rPr lang="ru-RU" sz="2000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Для того, чтобы работать с пожилыми и старыми людьми, нужно четко представлять социальные и психологические проблемы пожилых и старых людей. В этой работе необходимо опираться на такие науки как, например, социологию, социальную геронтологию, гериатрию, психологию; опираться на данные социологических, психологических, социально-экономических и других видов исследований.</a:t>
            </a:r>
            <a:br>
              <a:rPr lang="ru-RU" sz="2000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Объект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7463" y="1052513"/>
            <a:ext cx="3587751" cy="4525962"/>
          </a:xfr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Прямоугольник 1"/>
          <p:cNvSpPr>
            <a:spLocks noChangeArrowheads="1"/>
          </p:cNvSpPr>
          <p:nvPr/>
        </p:nvSpPr>
        <p:spPr bwMode="auto">
          <a:xfrm>
            <a:off x="395288" y="260350"/>
            <a:ext cx="8748712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Основными направлениями социальной работы с пожилыми и престарелыми являются:</a:t>
            </a:r>
          </a:p>
          <a:p>
            <a:endParaRPr lang="ru-RU" sz="4000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>
                <a:latin typeface="Times New Roman" pitchFamily="18" charset="0"/>
                <a:cs typeface="Times New Roman" pitchFamily="18" charset="0"/>
              </a:rPr>
              <a:t>4) социальное обеспечение и социальное обслуживание;</a:t>
            </a:r>
          </a:p>
          <a:p>
            <a:r>
              <a:rPr lang="ru-RU" sz="4000">
                <a:latin typeface="Times New Roman" pitchFamily="18" charset="0"/>
                <a:cs typeface="Times New Roman" pitchFamily="18" charset="0"/>
              </a:rPr>
              <a:t>5) медико-социальная реабилитация;</a:t>
            </a:r>
          </a:p>
          <a:p>
            <a:r>
              <a:rPr lang="ru-RU" sz="4000">
                <a:latin typeface="Times New Roman" pitchFamily="18" charset="0"/>
                <a:cs typeface="Times New Roman" pitchFamily="18" charset="0"/>
              </a:rPr>
              <a:t>6) социальное попечительство;</a:t>
            </a:r>
          </a:p>
          <a:p>
            <a:r>
              <a:rPr lang="ru-RU" sz="4000">
                <a:latin typeface="Times New Roman" pitchFamily="18" charset="0"/>
                <a:cs typeface="Times New Roman" pitchFamily="18" charset="0"/>
              </a:rPr>
              <a:t>4) оказание психологической помощи</a:t>
            </a:r>
            <a:r>
              <a:rPr lang="ru-RU" sz="4000">
                <a:latin typeface="Palatino Linotype" pitchFamily="18" charset="0"/>
              </a:rPr>
              <a:t>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Прямоугольник 1"/>
          <p:cNvSpPr>
            <a:spLocks noChangeArrowheads="1"/>
          </p:cNvSpPr>
          <p:nvPr/>
        </p:nvSpPr>
        <p:spPr bwMode="auto">
          <a:xfrm>
            <a:off x="179388" y="366713"/>
            <a:ext cx="8785225" cy="581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Palatino Linotype" pitchFamily="18" charset="0"/>
            </a:endParaRPr>
          </a:p>
          <a:p>
            <a:pPr algn="ctr"/>
            <a:r>
              <a:rPr lang="ru-RU" sz="2800" b="1">
                <a:solidFill>
                  <a:srgbClr val="C00000"/>
                </a:solidFill>
                <a:latin typeface="Palatino Linotype" pitchFamily="18" charset="0"/>
              </a:rPr>
              <a:t>Законодательная база регулирования  социальной работы</a:t>
            </a:r>
          </a:p>
          <a:p>
            <a:endParaRPr lang="ru-RU">
              <a:latin typeface="Palatino Linotype" pitchFamily="18" charset="0"/>
            </a:endParaRPr>
          </a:p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Конституция Российской Федерации. В России, как в социальном государстве право граждан на социальную защиту гарантировано Конституцией и регламентировано законодательством Российской Федерации</a:t>
            </a:r>
          </a:p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Законы: «О государственном пенсионном обеспечении в РФ» , «О трудовых пенсиях в Российской Федерации»  «О социальной защите инвалидов в РФ»  «О ветеранах» , «Об основах социального обслуживания в Российской Федерации» , «О социальном обслуживании граждан пожилого возраста и инвалидов» </a:t>
            </a:r>
          </a:p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Большое значение для решения проблем пожилых и инвалидов имеют указы Президента Российской Федерации: «О мерах по формирования доступной для инвалидов среды жизнедеятельности»; «О дополнительных мерах государственной поддержки инвалидов» ( «О научном и информационном обеспечении инвалидности и инвалидов» (ряд постановлений Правительства Российской Федерации.</a:t>
            </a:r>
            <a:endParaRPr lang="ru-RU" sz="2000">
              <a:latin typeface="Palatino Linotype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116</TotalTime>
  <Words>499</Words>
  <Application>Microsoft Office PowerPoint</Application>
  <PresentationFormat>Экран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Исполнительная</vt:lpstr>
      <vt:lpstr>Основные направления социализации пожилых людей. Проблемы и положительный опыт</vt:lpstr>
      <vt:lpstr>Пожилые люди – это возрастная группа, которая имеет социально – специфические особенности, потребности, интересы, ценностные ориентации.</vt:lpstr>
      <vt:lpstr>     Старость - самый тяжелый период в жизни человека, как с физической, так и с психологической точки зрения. Пожилые люди не в состоянии обеспечивать собственные потребности - они нуждаются в поддержке более молодых, трудоспособных членов общества. Демографическое постарение требует от общества всё больших затрат финансовых и других материальных ресурсов на обслуживание этой возрастной категории населения. Общество вынуждено взять на себя решение всех проблем, связанных с комплексом досуга и социального обеспечения пожилых людей. Социальная политика по отношению к этой возрастной группе отражает сущность любого государства независимо от его политического строя.</vt:lpstr>
      <vt:lpstr>Презентация PowerPoint</vt:lpstr>
      <vt:lpstr>Презентация PowerPoint</vt:lpstr>
      <vt:lpstr>Презентация PowerPoint</vt:lpstr>
      <vt:lpstr>Пожилые и старые люди представляют собой особую категорию населения, которая крайне неоднородна по возрастным и другим характеристикам. Они больше, чем кто-либо, нуждаются в поддержке и участии. Именно в связи с данными обстоятельствами пожилые люди как особая социальная группа нуждаются в повышенном внимании общества и государства и представляют собой специфический объект социальной работы. Для того, чтобы работать с пожилыми и старыми людьми, нужно четко представлять социальные и психологические проблемы пожилых и старых людей. В этой работе необходимо опираться на такие науки как, например, социологию, социальную геронтологию, гериатрию, психологию; опираться на данные социологических, психологических, социально-экономических и других видов исследований. </vt:lpstr>
      <vt:lpstr>Презентация PowerPoint</vt:lpstr>
      <vt:lpstr>Презентация PowerPoint</vt:lpstr>
      <vt:lpstr>В названных и других документах определена структура социальной работы, ее цели и задачи, источники финансирования; сформулирована программа социальной защиты пожилых людей и инвалидов. Все усилия направлены на улучшение условий жизни пожилых людей, их социальное обслуживание, усиление мер дополнительной социальной поддержки, помощи в достижении долголетия, обеспечение спокойной старости 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Социальные проблемы пожилых людей в современном мире</dc:title>
  <dc:creator>www.MRMARKER.ru</dc:creator>
  <cp:lastModifiedBy>ADAM</cp:lastModifiedBy>
  <cp:revision>18</cp:revision>
  <dcterms:created xsi:type="dcterms:W3CDTF">2013-11-19T13:24:36Z</dcterms:created>
  <dcterms:modified xsi:type="dcterms:W3CDTF">2018-08-14T17:19:26Z</dcterms:modified>
</cp:coreProperties>
</file>