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7559675" cx="10691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946150" y="801688"/>
            <a:ext cx="5669100" cy="4010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946150" y="801688"/>
            <a:ext cx="5668963" cy="40100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946150" y="801688"/>
            <a:ext cx="5669100" cy="4010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34239" y="1768680"/>
            <a:ext cx="96220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534239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5464800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5464800" y="4058639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534239" y="4058639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34239" y="1768680"/>
            <a:ext cx="96220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534239" y="1768680"/>
            <a:ext cx="96220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97759" y="1768680"/>
            <a:ext cx="5494680" cy="438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97759" y="1768680"/>
            <a:ext cx="5494680" cy="438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534239" y="1768680"/>
            <a:ext cx="96220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534239" y="1768680"/>
            <a:ext cx="46954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5464800" y="1768680"/>
            <a:ext cx="46954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subTitle"/>
          </p:nvPr>
        </p:nvSpPr>
        <p:spPr>
          <a:xfrm>
            <a:off x="801720" y="1237320"/>
            <a:ext cx="9087839" cy="12199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534239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534239" y="4058639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3" type="body"/>
          </p:nvPr>
        </p:nvSpPr>
        <p:spPr>
          <a:xfrm>
            <a:off x="5464800" y="1768680"/>
            <a:ext cx="46954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34239" y="1768680"/>
            <a:ext cx="46954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5464800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5464800" y="4058639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534239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5464800" y="1768680"/>
            <a:ext cx="46954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534239" y="4058639"/>
            <a:ext cx="96220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534239" y="1768680"/>
            <a:ext cx="96220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534239" y="4058639"/>
            <a:ext cx="9622080" cy="2090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01720" y="1237320"/>
            <a:ext cx="9087839" cy="263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735120" y="7006679"/>
            <a:ext cx="2405160" cy="40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541680" y="7006679"/>
            <a:ext cx="3608279" cy="40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7551000" y="7006679"/>
            <a:ext cx="2405160" cy="402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333"/>
              <a:buFont typeface="Calibri"/>
              <a:buNone/>
              <a:defRPr b="0" i="0" sz="133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534239" y="1768680"/>
            <a:ext cx="9622080" cy="43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" y="0"/>
            <a:ext cx="10684440" cy="75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025426" y="2767573"/>
            <a:ext cx="8280920" cy="3310500"/>
          </a:xfrm>
          <a:prstGeom prst="rect">
            <a:avLst/>
          </a:prstGeom>
          <a:noFill/>
          <a:ln cap="flat" cmpd="sng" w="9525">
            <a:solidFill>
              <a:srgbClr val="FFFF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50"/>
              <a:buFont typeface="Trebuchet MS"/>
              <a:buNone/>
            </a:pPr>
            <a:r>
              <a:rPr b="1" i="0" lang="ru-RU" sz="30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Программа социально</a:t>
            </a:r>
            <a:r>
              <a:rPr b="1" lang="ru-RU" sz="3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b="1" i="0" lang="ru-RU" sz="30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бытовой адаптации детей с ограниченными возможностями здоровья</a:t>
            </a:r>
            <a:endParaRPr b="1" i="0" sz="3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7119" y="738720"/>
            <a:ext cx="6450480" cy="178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00" y="-36587"/>
            <a:ext cx="10684438" cy="755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735120" y="384480"/>
            <a:ext cx="9221400" cy="656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255123" y="981588"/>
            <a:ext cx="10386600" cy="23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дети с ОВЗ участвуют в мастер-классах по приготовлению полезных блюд, получают информацию о здоровом питании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дети с ОВЗ участвуют в командных соревнованиях, где у них есть возможность применить свои кулинарные навыки, проявить себя  и побороться за призовые места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97700" y="455119"/>
            <a:ext cx="10496400" cy="9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“Жизнь со вкусом”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722170" y="2093704"/>
            <a:ext cx="3168352" cy="233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rebuchet MS"/>
              <a:buNone/>
            </a:pPr>
            <a:br>
              <a:rPr b="1" i="0" lang="ru-RU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1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2350" y="3504300"/>
            <a:ext cx="5181750" cy="330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800" y="3952850"/>
            <a:ext cx="3885449" cy="25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" y="0"/>
            <a:ext cx="10684440" cy="75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735120" y="384480"/>
            <a:ext cx="9221400" cy="1616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586439" y="1647719"/>
            <a:ext cx="9747359" cy="3389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46920" y="5761080"/>
            <a:ext cx="9428400" cy="115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7200" lvl="0" marL="45720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81435" y="629710"/>
            <a:ext cx="9928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“Фестиваль профессий”</a:t>
            </a:r>
            <a:endParaRPr b="1" sz="9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4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знакомим детей с ОВЗ и их семьи с интересными специальностями  и учебными заведениями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помогаем детям в выборе будущей профессии </a:t>
            </a:r>
            <a:endParaRPr sz="2400">
              <a:solidFill>
                <a:srgbClr val="43434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t/>
            </a:r>
            <a:endParaRPr b="1" sz="4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182" y="3518450"/>
            <a:ext cx="4675618" cy="30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925" y="3518450"/>
            <a:ext cx="3799500" cy="30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649" y="35421"/>
            <a:ext cx="10684440" cy="75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735120" y="384480"/>
            <a:ext cx="9221400" cy="1616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456889" y="2584794"/>
            <a:ext cx="9747300" cy="33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Calibri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46920" y="5761080"/>
            <a:ext cx="9428400" cy="115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7200" lvl="0" marL="45720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241450" y="5292005"/>
            <a:ext cx="8543400" cy="682556"/>
          </a:xfrm>
          <a:prstGeom prst="rect">
            <a:avLst/>
          </a:prstGeom>
          <a:noFill/>
          <a:ln cap="flat" cmpd="sng" w="9525">
            <a:solidFill>
              <a:schemeClr val="dk1">
                <a:alpha val="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63599" lvl="0" marL="21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362160" y="785160"/>
            <a:ext cx="9928800" cy="6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Вместе мы сможем больше!</a:t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0027" y="2317599"/>
            <a:ext cx="6450480" cy="17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2480809" y="4415217"/>
            <a:ext cx="5760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Благотворительный Фонд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www.zvet-zhizni.ru</a:t>
            </a:r>
            <a:endParaRPr b="1" i="0" sz="30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" y="0"/>
            <a:ext cx="10684440" cy="755927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70312" y="2767573"/>
            <a:ext cx="10424100" cy="3310500"/>
          </a:xfrm>
          <a:prstGeom prst="rect">
            <a:avLst/>
          </a:prstGeom>
          <a:noFill/>
          <a:ln cap="flat" cmpd="sng" w="9525">
            <a:solidFill>
              <a:srgbClr val="FFFF00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800"/>
              <a:buFont typeface="Arial"/>
              <a:buNone/>
            </a:pPr>
            <a:r>
              <a:rPr b="0" i="1" lang="ru-RU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Создаем развивающую среду для детей с ОВЗ и их семей, содействуем социально</a:t>
            </a:r>
            <a:r>
              <a:rPr i="1" lang="ru-RU" sz="3200">
                <a:solidFill>
                  <a:srgbClr val="3F3F3F"/>
                </a:solidFill>
              </a:rPr>
              <a:t>-</a:t>
            </a:r>
            <a:r>
              <a:rPr b="0" i="1" lang="ru-RU" sz="3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бытовой адаптации, поддерживая инклюзивное пространство. Предлагаем новые возможности детям с ОВЗ в современном обществе.</a:t>
            </a:r>
            <a:endParaRPr b="0" i="1" sz="3000" u="none" cap="none" strike="noStrike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3761730" y="1039707"/>
            <a:ext cx="54864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Trebuchet MS"/>
              <a:buNone/>
            </a:pPr>
            <a:r>
              <a:rPr b="1" i="0" lang="ru-RU" sz="4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Наша миссия</a:t>
            </a:r>
            <a:endParaRPr b="1" i="0" sz="40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545"/>
            <a:ext cx="10684500" cy="7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735120" y="251446"/>
            <a:ext cx="8499218" cy="7200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rPr b="1" i="0" lang="ru-RU" sz="40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Цели программы</a:t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Shape 76"/>
          <p:cNvSpPr/>
          <p:nvPr/>
        </p:nvSpPr>
        <p:spPr>
          <a:xfrm rot="223">
            <a:off x="1097501" y="3996155"/>
            <a:ext cx="8925895" cy="20567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1295456" y="777763"/>
            <a:ext cx="7472534" cy="6148163"/>
            <a:chOff x="198022" y="-553802"/>
            <a:chExt cx="7472534" cy="6148163"/>
          </a:xfrm>
        </p:grpSpPr>
        <p:sp>
          <p:nvSpPr>
            <p:cNvPr id="79" name="Shape 79"/>
            <p:cNvSpPr/>
            <p:nvPr/>
          </p:nvSpPr>
          <p:spPr>
            <a:xfrm>
              <a:off x="1324132" y="413451"/>
              <a:ext cx="3880807" cy="3880807"/>
            </a:xfrm>
            <a:prstGeom prst="blockArc">
              <a:avLst>
                <a:gd fmla="val 10445941" name="adj1"/>
                <a:gd fmla="val 17431864" name="adj2"/>
                <a:gd fmla="val 4637" name="adj3"/>
              </a:avLst>
            </a:prstGeom>
            <a:solidFill>
              <a:srgbClr val="ABC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333702" y="650682"/>
              <a:ext cx="3880807" cy="3880807"/>
            </a:xfrm>
            <a:prstGeom prst="blockArc">
              <a:avLst>
                <a:gd fmla="val 4186652" name="adj1"/>
                <a:gd fmla="val 10876842" name="adj2"/>
                <a:gd fmla="val 4637" name="adj3"/>
              </a:avLst>
            </a:prstGeom>
            <a:solidFill>
              <a:srgbClr val="ABC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710020" y="676387"/>
              <a:ext cx="3880807" cy="3880807"/>
            </a:xfrm>
            <a:prstGeom prst="blockArc">
              <a:avLst>
                <a:gd fmla="val 21242125" name="adj1"/>
                <a:gd fmla="val 6741746" name="adj2"/>
                <a:gd fmla="val 4637" name="adj3"/>
              </a:avLst>
            </a:prstGeom>
            <a:solidFill>
              <a:srgbClr val="ABC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701653" y="394719"/>
              <a:ext cx="3880807" cy="3880807"/>
            </a:xfrm>
            <a:prstGeom prst="blockArc">
              <a:avLst>
                <a:gd fmla="val 14874649" name="adj1"/>
                <a:gd fmla="val 153687" name="adj2"/>
                <a:gd fmla="val 4637" name="adj3"/>
              </a:avLst>
            </a:prstGeom>
            <a:solidFill>
              <a:srgbClr val="ABCE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070226" y="1581619"/>
              <a:ext cx="3718121" cy="1785257"/>
            </a:xfrm>
            <a:prstGeom prst="ellipse">
              <a:avLst/>
            </a:prstGeom>
            <a:solidFill>
              <a:srgbClr val="ABCE8E"/>
            </a:solidFill>
            <a:ln cap="flat" cmpd="sng" w="762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 txBox="1"/>
            <p:nvPr/>
          </p:nvSpPr>
          <p:spPr>
            <a:xfrm>
              <a:off x="2614732" y="1843064"/>
              <a:ext cx="2629109" cy="1262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27925" spcFirstLastPara="1" rIns="27925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1" i="0" lang="ru-RU" sz="22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Повышение качества жизни детей с ОВЗ</a:t>
              </a:r>
              <a:endParaRPr b="1" i="0" sz="22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2780849" y="-553802"/>
              <a:ext cx="2296875" cy="2265271"/>
            </a:xfrm>
            <a:prstGeom prst="ellipse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2902241" y="-222065"/>
              <a:ext cx="2079300" cy="160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ru-RU" sz="20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Обеспечение доступности вариативности развивающих занятий для детей с ОВЗ</a:t>
              </a:r>
              <a:endParaRPr b="1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5400599" y="1239264"/>
              <a:ext cx="2269957" cy="2361134"/>
            </a:xfrm>
            <a:prstGeom prst="ellipse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 txBox="1"/>
            <p:nvPr/>
          </p:nvSpPr>
          <p:spPr>
            <a:xfrm>
              <a:off x="5475091" y="1585035"/>
              <a:ext cx="2079300" cy="16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ru-RU" sz="20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Содействие  в преодолении социальной изоляции</a:t>
              </a:r>
              <a:endParaRPr b="1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2718302" y="3144963"/>
              <a:ext cx="2421968" cy="2449398"/>
            </a:xfrm>
            <a:prstGeom prst="ellipse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 txBox="1"/>
            <p:nvPr/>
          </p:nvSpPr>
          <p:spPr>
            <a:xfrm>
              <a:off x="3072991" y="3503669"/>
              <a:ext cx="1712590" cy="17319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ru-RU" sz="20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Поддержка родителей детей с ОВЗ</a:t>
              </a:r>
              <a:endParaRPr b="1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198022" y="1353027"/>
              <a:ext cx="2362283" cy="2391388"/>
            </a:xfrm>
            <a:prstGeom prst="ellipse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543970" y="1703238"/>
              <a:ext cx="1670387" cy="1690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ru-RU" sz="2000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Изменение отношения общества – инклюзия, открытость, гуманность</a:t>
              </a:r>
              <a:endParaRPr b="1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94" y="-7107"/>
            <a:ext cx="10684500" cy="75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735120" y="384480"/>
            <a:ext cx="9221400" cy="453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"/>
              <a:buFont typeface="Arial"/>
              <a:buNone/>
            </a:pPr>
            <a:r>
              <a:rPr b="0" i="0" lang="ru-RU" sz="2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0879" y="650879"/>
            <a:ext cx="9423600" cy="18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9"/>
              <a:buFont typeface="Arial"/>
              <a:buNone/>
            </a:pPr>
            <a:r>
              <a:t/>
            </a:r>
            <a:endParaRPr b="0" i="0" sz="3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29"/>
              <a:buFont typeface="Arial"/>
              <a:buNone/>
            </a:pPr>
            <a:r>
              <a:t/>
            </a:r>
            <a:endParaRPr b="0" i="0" sz="352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0000" y="295200"/>
            <a:ext cx="4378319" cy="1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5778360" y="1391759"/>
            <a:ext cx="4353120" cy="76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4572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87101" y="1590408"/>
            <a:ext cx="9785221" cy="846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rPr b="1" i="0" lang="ru-RU" sz="40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Что сделано в 2017 году</a:t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953419" y="2419525"/>
            <a:ext cx="8640960" cy="833608"/>
          </a:xfrm>
          <a:prstGeom prst="rect">
            <a:avLst/>
          </a:prstGeom>
          <a:solidFill>
            <a:srgbClr val="579D1C">
              <a:alpha val="49411"/>
            </a:srgbClr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"/>
              <a:buFont typeface="Trebuchet MS"/>
              <a:buNone/>
            </a:pP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204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ребенка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43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волонтер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а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приняли участие в 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221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заняти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в рамках проекта «Жизнь в движении»</a:t>
            </a:r>
            <a:endParaRPr b="1" i="0" sz="18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953418" y="5364013"/>
            <a:ext cx="8640962" cy="671843"/>
          </a:xfrm>
          <a:prstGeom prst="rect">
            <a:avLst/>
          </a:prstGeom>
          <a:solidFill>
            <a:srgbClr val="579D1C">
              <a:alpha val="49411"/>
            </a:srgbClr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"/>
              <a:buFont typeface="Trebuchet MS"/>
              <a:buNone/>
            </a:pP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26 волонтеров проводят мастер-классы на регулярной основе</a:t>
            </a:r>
            <a:endParaRPr b="1" i="0" sz="18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953418" y="3433008"/>
            <a:ext cx="8640961" cy="673986"/>
          </a:xfrm>
          <a:prstGeom prst="rect">
            <a:avLst/>
          </a:prstGeom>
          <a:solidFill>
            <a:srgbClr val="579D1C">
              <a:alpha val="49411"/>
            </a:srgbClr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"/>
              <a:buFont typeface="Trebuchet MS"/>
              <a:buNone/>
            </a:pP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56% участников проекта показали положительную динамику результатов </a:t>
            </a:r>
            <a:endParaRPr b="1" i="0" sz="18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520000" y="4106994"/>
            <a:ext cx="791999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520000" y="5825519"/>
            <a:ext cx="791999" cy="60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953418" y="4401422"/>
            <a:ext cx="8640961" cy="629470"/>
          </a:xfrm>
          <a:prstGeom prst="rect">
            <a:avLst/>
          </a:prstGeom>
          <a:solidFill>
            <a:srgbClr val="579D1C">
              <a:alpha val="49411"/>
            </a:srgbClr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"/>
              <a:buFont typeface="Trebuchet MS"/>
              <a:buNone/>
            </a:pP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Проведено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164</a:t>
            </a:r>
            <a:r>
              <a:rPr b="1" i="0" lang="ru-RU" sz="1800" u="none" cap="none" strike="noStrike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мастер-класс</a:t>
            </a: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а на 7 площадках ЦССВ и </a:t>
            </a:r>
            <a:endParaRPr b="1" sz="18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"/>
              <a:buFont typeface="Trebuchet MS"/>
              <a:buNone/>
            </a:pPr>
            <a:r>
              <a:rPr b="1" lang="ru-RU" sz="18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школ-интернатов г.Москвы</a:t>
            </a:r>
            <a:endParaRPr b="1" i="0" sz="18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1575" y="200"/>
            <a:ext cx="10684438" cy="7559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840725" y="781100"/>
            <a:ext cx="90030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Игровой подход к развитию детей с ОВЗ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t/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286039" y="1901745"/>
            <a:ext cx="97692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46220" y="1397693"/>
            <a:ext cx="9792000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Все наши игры основаны на кинезеологических упражнениях. Это комплекс движений, позволяющий активизировать межполушарное воздействие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Мы учим дружбе, уважению и любви к спорту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Мы даем возможность общения увлеченным людям</a:t>
            </a:r>
            <a:r>
              <a:rPr b="1" i="0" lang="ru-RU" sz="2400" u="none" cap="none" strike="noStrike">
                <a:solidFill>
                  <a:srgbClr val="434343"/>
                </a:solidFill>
              </a:rPr>
              <a:t>  </a:t>
            </a:r>
            <a:endParaRPr b="1" i="0" sz="2400" u="none" cap="none" strike="noStrike">
              <a:solidFill>
                <a:srgbClr val="434343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4641" y="3721362"/>
            <a:ext cx="3860598" cy="28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654" y="3684297"/>
            <a:ext cx="4985400" cy="2969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" y="67250"/>
            <a:ext cx="10539675" cy="74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735120" y="384480"/>
            <a:ext cx="9221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Игротека</a:t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6" name="Shape 126"/>
          <p:cNvSpPr/>
          <p:nvPr/>
        </p:nvSpPr>
        <p:spPr>
          <a:xfrm rot="227">
            <a:off x="313933" y="1742400"/>
            <a:ext cx="9088500" cy="48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Char char="●"/>
            </a:pPr>
            <a:r>
              <a:rPr b="1" i="0" lang="ru-RU" sz="2800" u="none" cap="none" strike="noStrike">
                <a:solidFill>
                  <a:srgbClr val="434343"/>
                </a:solidFill>
              </a:rPr>
              <a:t>Занятия с сенсорной приставкой.</a:t>
            </a:r>
            <a:r>
              <a:rPr i="0" lang="ru-RU" sz="2800" u="none" cap="none" strike="noStrike">
                <a:solidFill>
                  <a:srgbClr val="434343"/>
                </a:solidFill>
              </a:rPr>
              <a:t> </a:t>
            </a:r>
            <a:r>
              <a:rPr lang="ru-RU" sz="2400">
                <a:solidFill>
                  <a:srgbClr val="434343"/>
                </a:solidFill>
              </a:rPr>
              <a:t>Это больше чем игра, это инструмент помощи для достижения и закрепления новых результатов. Мы быстрее достигаем цели и запускаем компенсаторные возможности головного мозга</a:t>
            </a:r>
            <a:endParaRPr i="0" sz="2400" u="none" cap="none" strike="noStrike">
              <a:solidFill>
                <a:srgbClr val="434343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Calibri"/>
              <a:buChar char="●"/>
            </a:pPr>
            <a:r>
              <a:rPr b="1" lang="ru-RU" sz="2500">
                <a:solidFill>
                  <a:srgbClr val="434343"/>
                </a:solidFill>
              </a:rPr>
              <a:t>настольные игры</a:t>
            </a:r>
            <a:r>
              <a:rPr lang="ru-RU" sz="2500">
                <a:solidFill>
                  <a:srgbClr val="434343"/>
                </a:solidFill>
              </a:rPr>
              <a:t> (шахматы,</a:t>
            </a:r>
            <a:endParaRPr sz="25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rgbClr val="434343"/>
                </a:solidFill>
              </a:rPr>
              <a:t>     шашки, лото, домино)</a:t>
            </a:r>
            <a:endParaRPr sz="2500">
              <a:solidFill>
                <a:srgbClr val="434343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b="1" lang="ru-RU" sz="2500">
                <a:solidFill>
                  <a:srgbClr val="434343"/>
                </a:solidFill>
              </a:rPr>
              <a:t>твистер</a:t>
            </a:r>
            <a:endParaRPr b="1" sz="2500">
              <a:solidFill>
                <a:srgbClr val="434343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b="1" lang="ru-RU" sz="2500">
                <a:solidFill>
                  <a:srgbClr val="434343"/>
                </a:solidFill>
              </a:rPr>
              <a:t>игры на свежем воздухе</a:t>
            </a:r>
            <a:endParaRPr b="1" sz="2500">
              <a:solidFill>
                <a:srgbClr val="434343"/>
              </a:solidFill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Calibri"/>
              <a:buChar char="●"/>
            </a:pPr>
            <a:r>
              <a:rPr b="1" lang="ru-RU" sz="2500">
                <a:solidFill>
                  <a:srgbClr val="434343"/>
                </a:solidFill>
              </a:rPr>
              <a:t>легоконструирование</a:t>
            </a:r>
            <a:br>
              <a:rPr b="1" lang="ru-RU" sz="2500">
                <a:latin typeface="Calibri"/>
                <a:ea typeface="Calibri"/>
                <a:cs typeface="Calibri"/>
                <a:sym typeface="Calibri"/>
              </a:rPr>
            </a:br>
            <a:endParaRPr b="1"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329125" y="564925"/>
            <a:ext cx="44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6775" y="3803075"/>
            <a:ext cx="4481879" cy="281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" y="67250"/>
            <a:ext cx="10539675" cy="74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735125" y="384475"/>
            <a:ext cx="92214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Игротека_Профессионал</a:t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Shape 136"/>
          <p:cNvSpPr/>
          <p:nvPr/>
        </p:nvSpPr>
        <p:spPr>
          <a:xfrm rot="258">
            <a:off x="444300" y="957750"/>
            <a:ext cx="7980300" cy="585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           </a:t>
            </a:r>
            <a:r>
              <a:rPr b="1" i="0" lang="ru-RU" sz="1800" u="none" cap="none" strike="noStrike">
                <a:solidFill>
                  <a:srgbClr val="434343"/>
                </a:solidFill>
              </a:rPr>
              <a:t>Занятия</a:t>
            </a:r>
            <a:r>
              <a:rPr b="1" lang="ru-RU" sz="1800">
                <a:solidFill>
                  <a:srgbClr val="434343"/>
                </a:solidFill>
              </a:rPr>
              <a:t> по адаптивной физкультуре </a:t>
            </a:r>
            <a:r>
              <a:rPr b="1" i="0" lang="ru-RU" sz="1800" u="none" cap="none" strike="noStrike">
                <a:solidFill>
                  <a:srgbClr val="434343"/>
                </a:solidFill>
              </a:rPr>
              <a:t>с помощью сенсорной приставк</a:t>
            </a:r>
            <a:r>
              <a:rPr b="1" lang="ru-RU" sz="1800">
                <a:solidFill>
                  <a:srgbClr val="434343"/>
                </a:solidFill>
              </a:rPr>
              <a:t>и</a:t>
            </a:r>
            <a:r>
              <a:rPr b="1" i="0" lang="ru-RU" sz="1800" u="none" cap="none" strike="noStrike">
                <a:solidFill>
                  <a:srgbClr val="434343"/>
                </a:solidFill>
              </a:rPr>
              <a:t>.</a:t>
            </a:r>
            <a:endParaRPr b="1" i="0" sz="1800" u="none" cap="none" strike="noStrike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За группой закрепляется дипломированный специалист 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формируется группа 8-10 человек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разрабатывается индивидуальная программа развития, осуществляется контроль результатов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занятия проводятся 2 раза (по 45 минут) в неделю 4 месяца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налаживается сотрудничество с родителями/опекунами, проводятся консультации</a:t>
            </a:r>
            <a:endParaRPr b="1" sz="18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434343"/>
                </a:solidFill>
              </a:rPr>
              <a:t>         </a:t>
            </a:r>
            <a:r>
              <a:rPr b="1" lang="ru-RU" sz="1800">
                <a:solidFill>
                  <a:srgbClr val="434343"/>
                </a:solidFill>
              </a:rPr>
              <a:t> Легоконструирование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За группой закрепляется дипломированный специалист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формируется группа 4-5 человек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разрабатывается индивидуальная программа развития, осуществляется контроль результатов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b="1" lang="ru-RU" sz="1800">
                <a:solidFill>
                  <a:srgbClr val="434343"/>
                </a:solidFill>
              </a:rPr>
              <a:t>занятия проводятся 1 раз в неделю 3 месяца</a:t>
            </a:r>
            <a:br>
              <a:rPr b="1" lang="ru-RU"/>
            </a:br>
            <a:endParaRPr b="1"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2329125" y="564925"/>
            <a:ext cx="447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4901" y="1173475"/>
            <a:ext cx="2426773" cy="171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6650" y="4221725"/>
            <a:ext cx="2085025" cy="233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3" y="10633"/>
            <a:ext cx="10684500" cy="7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735120" y="384480"/>
            <a:ext cx="9221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t/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Shape 147"/>
          <p:cNvSpPr/>
          <p:nvPr/>
        </p:nvSpPr>
        <p:spPr>
          <a:xfrm rot="223">
            <a:off x="305447" y="2772034"/>
            <a:ext cx="9571970" cy="30963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300" y="3618625"/>
            <a:ext cx="5055451" cy="30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735125" y="833675"/>
            <a:ext cx="94386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Творческие занятия для детей с ОВЗ</a:t>
            </a:r>
            <a:endParaRPr b="1" sz="4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развиваем фантазию, творческое мышление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способствуем раскрытию индивидуальных способностей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формируем мотивацию к учебе и творчеству</a:t>
            </a:r>
            <a:endParaRPr sz="2400">
              <a:solidFill>
                <a:srgbClr val="43434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 rot="215">
            <a:off x="-2580203" y="3729849"/>
            <a:ext cx="95721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8336" y="3618661"/>
            <a:ext cx="4129188" cy="30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3" y="-4"/>
            <a:ext cx="10684500" cy="7559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735120" y="384480"/>
            <a:ext cx="9221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Trebuchet MS"/>
              <a:buNone/>
            </a:pPr>
            <a:r>
              <a:t/>
            </a:r>
            <a:endParaRPr b="1" i="0" sz="4000" u="none" cap="none" strike="noStrike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Shape 159"/>
          <p:cNvSpPr/>
          <p:nvPr/>
        </p:nvSpPr>
        <p:spPr>
          <a:xfrm rot="215">
            <a:off x="305397" y="2772024"/>
            <a:ext cx="9572100" cy="30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59" y="6616800"/>
            <a:ext cx="1371960" cy="37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280075" y="833675"/>
            <a:ext cx="81390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180350" y="833675"/>
            <a:ext cx="103326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4000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Кружок “Домоводство” для детей с ОВЗ</a:t>
            </a:r>
            <a:endParaRPr b="1" sz="4000">
              <a:solidFill>
                <a:srgbClr val="43434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учим детей готовить разнообразные полезные блюда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дети с удовольствием готовят дома и помогают родителям</a:t>
            </a:r>
            <a:endParaRPr sz="2400">
              <a:solidFill>
                <a:srgbClr val="434343"/>
              </a:solidFill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ru-RU" sz="2400">
                <a:solidFill>
                  <a:srgbClr val="434343"/>
                </a:solidFill>
              </a:rPr>
              <a:t>дети становятся более самостоятельными 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050" y="3898675"/>
            <a:ext cx="4730752" cy="287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114" y="3392749"/>
            <a:ext cx="4319635" cy="28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