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1"/>
  </p:notesMasterIdLst>
  <p:sldIdLst>
    <p:sldId id="256" r:id="rId2"/>
    <p:sldId id="257" r:id="rId3"/>
    <p:sldId id="277" r:id="rId4"/>
    <p:sldId id="258" r:id="rId5"/>
    <p:sldId id="259" r:id="rId6"/>
    <p:sldId id="260" r:id="rId7"/>
    <p:sldId id="261" r:id="rId8"/>
    <p:sldId id="262" r:id="rId9"/>
    <p:sldId id="278" r:id="rId10"/>
    <p:sldId id="279" r:id="rId11"/>
    <p:sldId id="263" r:id="rId12"/>
    <p:sldId id="280" r:id="rId13"/>
    <p:sldId id="281" r:id="rId14"/>
    <p:sldId id="282" r:id="rId15"/>
    <p:sldId id="283" r:id="rId16"/>
    <p:sldId id="284" r:id="rId17"/>
    <p:sldId id="285" r:id="rId18"/>
    <p:sldId id="286" r:id="rId19"/>
    <p:sldId id="28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5800"/>
    <a:srgbClr val="F2F5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3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6FE06-1494-4C14-87A2-E9F59CBECDFC}" type="datetimeFigureOut">
              <a:rPr lang="ru-RU" smtClean="0"/>
              <a:pPr/>
              <a:t>07.06.2019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E6B0FF-D7D2-4BB4-BBEE-C20AEF6D1597}" type="slidenum">
              <a:rPr lang="ru-RU" smtClean="0"/>
              <a:pPr/>
              <a:t>‹#›</a:t>
            </a:fld>
            <a:endParaRPr lang="ru-RU"/>
          </a:p>
        </p:txBody>
      </p:sp>
    </p:spTree>
    <p:extLst>
      <p:ext uri="{BB962C8B-B14F-4D97-AF65-F5344CB8AC3E}">
        <p14:creationId xmlns:p14="http://schemas.microsoft.com/office/powerpoint/2010/main" val="139308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BE6B0FF-D7D2-4BB4-BBEE-C20AEF6D1597}" type="slidenum">
              <a:rPr lang="ru-RU" smtClean="0"/>
              <a:pPr/>
              <a:t>2</a:t>
            </a:fld>
            <a:endParaRPr lang="ru-RU"/>
          </a:p>
        </p:txBody>
      </p:sp>
    </p:spTree>
    <p:extLst>
      <p:ext uri="{BB962C8B-B14F-4D97-AF65-F5344CB8AC3E}">
        <p14:creationId xmlns:p14="http://schemas.microsoft.com/office/powerpoint/2010/main" val="88145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BE6B0FF-D7D2-4BB4-BBEE-C20AEF6D1597}" type="slidenum">
              <a:rPr lang="ru-RU" smtClean="0"/>
              <a:pPr/>
              <a:t>3</a:t>
            </a:fld>
            <a:endParaRPr lang="ru-RU"/>
          </a:p>
        </p:txBody>
      </p:sp>
    </p:spTree>
    <p:extLst>
      <p:ext uri="{BB962C8B-B14F-4D97-AF65-F5344CB8AC3E}">
        <p14:creationId xmlns:p14="http://schemas.microsoft.com/office/powerpoint/2010/main" val="88145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BE6B0FF-D7D2-4BB4-BBEE-C20AEF6D1597}" type="slidenum">
              <a:rPr lang="ru-RU" smtClean="0"/>
              <a:pPr/>
              <a:t>7</a:t>
            </a:fld>
            <a:endParaRPr lang="ru-RU"/>
          </a:p>
        </p:txBody>
      </p:sp>
    </p:spTree>
    <p:extLst>
      <p:ext uri="{BB962C8B-B14F-4D97-AF65-F5344CB8AC3E}">
        <p14:creationId xmlns:p14="http://schemas.microsoft.com/office/powerpoint/2010/main" val="3143290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BE6B0FF-D7D2-4BB4-BBEE-C20AEF6D1597}" type="slidenum">
              <a:rPr lang="ru-RU" smtClean="0"/>
              <a:pPr/>
              <a:t>13</a:t>
            </a:fld>
            <a:endParaRPr lang="ru-RU"/>
          </a:p>
        </p:txBody>
      </p:sp>
    </p:spTree>
    <p:extLst>
      <p:ext uri="{BB962C8B-B14F-4D97-AF65-F5344CB8AC3E}">
        <p14:creationId xmlns:p14="http://schemas.microsoft.com/office/powerpoint/2010/main" val="4060696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 name="Picture 3" descr="C:\Users\Анжелика\Desktop\временно\МОЙ САЙТ\0_1553ea_da3b8356_ori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942207" y="318254"/>
            <a:ext cx="3551756" cy="11095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512F768-74F2-47A2-950C-4A35F2539F19}" type="datetimeFigureOut">
              <a:rPr lang="ru-RU" smtClean="0"/>
              <a:pPr/>
              <a:t>07.06.2019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59C290-CC6F-47DE-AC72-248494944BA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12F768-74F2-47A2-950C-4A35F2539F19}" type="datetimeFigureOut">
              <a:rPr lang="ru-RU" smtClean="0"/>
              <a:pPr/>
              <a:t>07.06.2019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59C290-CC6F-47DE-AC72-248494944BA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12F768-74F2-47A2-950C-4A35F2539F19}" type="datetimeFigureOut">
              <a:rPr lang="ru-RU" smtClean="0"/>
              <a:pPr/>
              <a:t>07.06.2019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59C290-CC6F-47DE-AC72-248494944BA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12F768-74F2-47A2-950C-4A35F2539F19}" type="datetimeFigureOut">
              <a:rPr lang="ru-RU" smtClean="0"/>
              <a:pPr/>
              <a:t>07.06.2019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59C290-CC6F-47DE-AC72-248494944BA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512F768-74F2-47A2-950C-4A35F2539F19}" type="datetimeFigureOut">
              <a:rPr lang="ru-RU" smtClean="0"/>
              <a:pPr/>
              <a:t>07.06.2019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59C290-CC6F-47DE-AC72-248494944BA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512F768-74F2-47A2-950C-4A35F2539F19}" type="datetimeFigureOut">
              <a:rPr lang="ru-RU" smtClean="0"/>
              <a:pPr/>
              <a:t>07.06.2019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59C290-CC6F-47DE-AC72-248494944BA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512F768-74F2-47A2-950C-4A35F2539F19}" type="datetimeFigureOut">
              <a:rPr lang="ru-RU" smtClean="0"/>
              <a:pPr/>
              <a:t>07.06.2019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59C290-CC6F-47DE-AC72-248494944BA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512F768-74F2-47A2-950C-4A35F2539F19}" type="datetimeFigureOut">
              <a:rPr lang="ru-RU" smtClean="0"/>
              <a:pPr/>
              <a:t>07.06.2019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59C290-CC6F-47DE-AC72-248494944BA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12F768-74F2-47A2-950C-4A35F2539F19}" type="datetimeFigureOut">
              <a:rPr lang="ru-RU" smtClean="0"/>
              <a:pPr/>
              <a:t>07.06.2019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59C290-CC6F-47DE-AC72-248494944BA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1"/>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12F768-74F2-47A2-950C-4A35F2539F19}" type="datetimeFigureOut">
              <a:rPr lang="ru-RU" smtClean="0"/>
              <a:pPr/>
              <a:t>07.06.2019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59C290-CC6F-47DE-AC72-248494944BA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12F768-74F2-47A2-950C-4A35F2539F19}" type="datetimeFigureOut">
              <a:rPr lang="ru-RU" smtClean="0"/>
              <a:pPr/>
              <a:t>07.06.2019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59C290-CC6F-47DE-AC72-248494944BA9}" type="slidenum">
              <a:rPr lang="ru-RU" smtClean="0"/>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http://i.artfile.ru/1600x1200_429826_%5bwww.ArtFile.ru%5d.jp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0" y="1"/>
            <a:ext cx="91455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827584" y="0"/>
            <a:ext cx="7920880" cy="6858000"/>
          </a:xfrm>
          <a:prstGeom prst="rect">
            <a:avLst/>
          </a:prstGeom>
          <a:solidFill>
            <a:schemeClr val="bg1">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4" descr="http://img-fotki.yandex.ru/get/6445/139440740.73/0_a17a4_3a746e6f_XL.png"/>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0" y="-9030"/>
            <a:ext cx="684000" cy="68670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g-fotki.yandex.ru/get/6429/139440740.78/0_a47dc_291cfe3_XL.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5827" y="-9031"/>
            <a:ext cx="699827" cy="21602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img-fotki.yandex.ru/get/4608/131624064.168/0_81b35_6e2f5ad_XL.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124928" y="16492"/>
            <a:ext cx="1017113"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2F768-74F2-47A2-950C-4A35F2539F19}" type="datetimeFigureOut">
              <a:rPr lang="ru-RU" smtClean="0"/>
              <a:pPr/>
              <a:t>07.06.2019</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9C290-CC6F-47DE-AC72-248494944BA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8" dur="500" fill="hold"/>
                                        <p:tgtEl>
                                          <p:spTgt spid="3">
                                            <p:txEl>
                                              <p:pRg st="0" end="0"/>
                                            </p:txEl>
                                          </p:spTgt>
                                        </p:tgtEl>
                                        <p:attrNameLst>
                                          <p:attrName>ppt_h</p:attrName>
                                        </p:attrNameLst>
                                      </p:cBhvr>
                                      <p:tavLst>
                                        <p:tav tm="0">
                                          <p:val>
                                            <p:strVal val="#ppt_h"/>
                                          </p:val>
                                        </p:tav>
                                        <p:tav tm="100000">
                                          <p:val>
                                            <p:strVal val="#ppt_h"/>
                                          </p:val>
                                        </p:tav>
                                      </p:tavLst>
                                    </p:anim>
                                  </p:childTnLst>
                                </p:cTn>
                              </p:par>
                              <p:par>
                                <p:cTn id="19" presetID="45" presetClass="entr" presetSubtype="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500" fill="hold"/>
                                        <p:tgtEl>
                                          <p:spTgt spid="3">
                                            <p:txEl>
                                              <p:pRg st="1" end="1"/>
                                            </p:txEl>
                                          </p:spTgt>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500" fill="hold"/>
                                        <p:tgtEl>
                                          <p:spTgt spid="3">
                                            <p:txEl>
                                              <p:pRg st="2" end="2"/>
                                            </p:txEl>
                                          </p:spTgt>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iterate type="lt">
                                    <p:tmPct val="10000"/>
                                  </p:iterate>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anim calcmode="lin" valueType="num">
                                      <p:cBhvr>
                                        <p:cTn id="37" dur="5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81808" y="5085184"/>
            <a:ext cx="4522440" cy="1143000"/>
          </a:xfrm>
        </p:spPr>
        <p:txBody>
          <a:bodyPr>
            <a:normAutofit fontScale="77500" lnSpcReduction="20000"/>
          </a:bodyPr>
          <a:lstStyle/>
          <a:p>
            <a:r>
              <a:rPr lang="ru-RU" u="sng" dirty="0" err="1" smtClean="0">
                <a:solidFill>
                  <a:schemeClr val="accent6">
                    <a:lumMod val="50000"/>
                  </a:schemeClr>
                </a:solidFill>
                <a:effectLst>
                  <a:outerShdw blurRad="38100" dist="38100" dir="2700000" algn="tl">
                    <a:srgbClr val="000000">
                      <a:alpha val="43137"/>
                    </a:srgbClr>
                  </a:outerShdw>
                </a:effectLst>
              </a:rPr>
              <a:t>Разрабочики</a:t>
            </a:r>
            <a:r>
              <a:rPr lang="ru-RU" dirty="0" smtClean="0">
                <a:solidFill>
                  <a:schemeClr val="accent6">
                    <a:lumMod val="50000"/>
                  </a:schemeClr>
                </a:solidFill>
                <a:effectLst>
                  <a:outerShdw blurRad="38100" dist="38100" dir="2700000" algn="tl">
                    <a:srgbClr val="000000">
                      <a:alpha val="43137"/>
                    </a:srgbClr>
                  </a:outerShdw>
                </a:effectLst>
              </a:rPr>
              <a:t>: </a:t>
            </a:r>
          </a:p>
          <a:p>
            <a:r>
              <a:rPr lang="ru-RU" dirty="0" smtClean="0">
                <a:solidFill>
                  <a:schemeClr val="accent6">
                    <a:lumMod val="50000"/>
                  </a:schemeClr>
                </a:solidFill>
                <a:effectLst>
                  <a:outerShdw blurRad="38100" dist="38100" dir="2700000" algn="tl">
                    <a:srgbClr val="000000">
                      <a:alpha val="43137"/>
                    </a:srgbClr>
                  </a:outerShdw>
                </a:effectLst>
              </a:rPr>
              <a:t>Штаб д/о «Истоки», волонтерский отряд «Искра»</a:t>
            </a:r>
            <a:endParaRPr lang="ru-RU" dirty="0">
              <a:solidFill>
                <a:schemeClr val="accent6">
                  <a:lumMod val="50000"/>
                </a:schemeClr>
              </a:solidFill>
              <a:effectLst>
                <a:outerShdw blurRad="38100" dist="38100" dir="2700000" algn="tl">
                  <a:srgbClr val="000000">
                    <a:alpha val="43137"/>
                  </a:srgbClr>
                </a:outerShdw>
              </a:effectLst>
            </a:endParaRPr>
          </a:p>
        </p:txBody>
      </p:sp>
      <p:sp>
        <p:nvSpPr>
          <p:cNvPr id="5" name="Прямоугольник 4"/>
          <p:cNvSpPr/>
          <p:nvPr/>
        </p:nvSpPr>
        <p:spPr>
          <a:xfrm>
            <a:off x="1475656" y="1477233"/>
            <a:ext cx="6048672" cy="1015663"/>
          </a:xfrm>
          <a:prstGeom prst="rect">
            <a:avLst/>
          </a:prstGeom>
          <a:noFill/>
        </p:spPr>
        <p:txBody>
          <a:bodyPr wrap="square">
            <a:spAutoFit/>
          </a:bodyPr>
          <a:lstStyle/>
          <a:p>
            <a:pPr algn="ctr"/>
            <a:r>
              <a:rPr lang="ru-RU" sz="2000" b="1" dirty="0"/>
              <a:t>МБОУ «Свободинская средняя общеобразовательная школа» Золотухинского района Курской области</a:t>
            </a:r>
            <a:endParaRPr lang="ru-RU" sz="2000" dirty="0"/>
          </a:p>
        </p:txBody>
      </p:sp>
      <p:sp>
        <p:nvSpPr>
          <p:cNvPr id="7" name="Заголовок 1"/>
          <p:cNvSpPr txBox="1">
            <a:spLocks/>
          </p:cNvSpPr>
          <p:nvPr/>
        </p:nvSpPr>
        <p:spPr bwMode="auto">
          <a:xfrm>
            <a:off x="1979712" y="3277344"/>
            <a:ext cx="4824536"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Black" pitchFamily="34" charset="0"/>
              </a:defRPr>
            </a:lvl2pPr>
            <a:lvl3pPr algn="l" rtl="0" eaLnBrk="1" fontAlgn="base" hangingPunct="1">
              <a:spcBef>
                <a:spcPct val="0"/>
              </a:spcBef>
              <a:spcAft>
                <a:spcPct val="0"/>
              </a:spcAft>
              <a:defRPr sz="2800">
                <a:solidFill>
                  <a:schemeClr val="tx2"/>
                </a:solidFill>
                <a:latin typeface="Arial Black" pitchFamily="34" charset="0"/>
              </a:defRPr>
            </a:lvl3pPr>
            <a:lvl4pPr algn="l" rtl="0" eaLnBrk="1" fontAlgn="base" hangingPunct="1">
              <a:spcBef>
                <a:spcPct val="0"/>
              </a:spcBef>
              <a:spcAft>
                <a:spcPct val="0"/>
              </a:spcAft>
              <a:defRPr sz="2800">
                <a:solidFill>
                  <a:schemeClr val="tx2"/>
                </a:solidFill>
                <a:latin typeface="Arial Black" pitchFamily="34" charset="0"/>
              </a:defRPr>
            </a:lvl4pPr>
            <a:lvl5pPr algn="l" rtl="0" eaLnBrk="1" fontAlgn="base" hangingPunct="1">
              <a:spcBef>
                <a:spcPct val="0"/>
              </a:spcBef>
              <a:spcAft>
                <a:spcPct val="0"/>
              </a:spcAft>
              <a:defRPr sz="2800">
                <a:solidFill>
                  <a:schemeClr val="tx2"/>
                </a:solidFill>
                <a:latin typeface="Arial Black" pitchFamily="34" charset="0"/>
              </a:defRPr>
            </a:lvl5pPr>
            <a:lvl6pPr marL="457200" algn="l" rtl="0" eaLnBrk="1" fontAlgn="base" hangingPunct="1">
              <a:spcBef>
                <a:spcPct val="0"/>
              </a:spcBef>
              <a:spcAft>
                <a:spcPct val="0"/>
              </a:spcAft>
              <a:defRPr sz="2800">
                <a:solidFill>
                  <a:schemeClr val="tx2"/>
                </a:solidFill>
                <a:latin typeface="Arial Black" pitchFamily="34" charset="0"/>
              </a:defRPr>
            </a:lvl6pPr>
            <a:lvl7pPr marL="914400" algn="l" rtl="0" eaLnBrk="1" fontAlgn="base" hangingPunct="1">
              <a:spcBef>
                <a:spcPct val="0"/>
              </a:spcBef>
              <a:spcAft>
                <a:spcPct val="0"/>
              </a:spcAft>
              <a:defRPr sz="2800">
                <a:solidFill>
                  <a:schemeClr val="tx2"/>
                </a:solidFill>
                <a:latin typeface="Arial Black" pitchFamily="34" charset="0"/>
              </a:defRPr>
            </a:lvl7pPr>
            <a:lvl8pPr marL="1371600" algn="l" rtl="0" eaLnBrk="1" fontAlgn="base" hangingPunct="1">
              <a:spcBef>
                <a:spcPct val="0"/>
              </a:spcBef>
              <a:spcAft>
                <a:spcPct val="0"/>
              </a:spcAft>
              <a:defRPr sz="2800">
                <a:solidFill>
                  <a:schemeClr val="tx2"/>
                </a:solidFill>
                <a:latin typeface="Arial Black" pitchFamily="34" charset="0"/>
              </a:defRPr>
            </a:lvl8pPr>
            <a:lvl9pPr marL="1828800" algn="l" rtl="0" eaLnBrk="1" fontAlgn="base" hangingPunct="1">
              <a:spcBef>
                <a:spcPct val="0"/>
              </a:spcBef>
              <a:spcAft>
                <a:spcPct val="0"/>
              </a:spcAft>
              <a:defRPr sz="2800">
                <a:solidFill>
                  <a:schemeClr val="tx2"/>
                </a:solidFill>
                <a:latin typeface="Arial Black" pitchFamily="34" charset="0"/>
              </a:defRPr>
            </a:lvl9pPr>
          </a:lstStyle>
          <a:p>
            <a:pPr algn="ctr"/>
            <a:r>
              <a:rPr lang="ru-RU" sz="4000" dirty="0" smtClean="0">
                <a:solidFill>
                  <a:srgbClr val="FFC000"/>
                </a:solidFill>
              </a:rPr>
              <a:t>Социальный проект «</a:t>
            </a:r>
            <a:r>
              <a:rPr lang="ru-RU" sz="4000" b="1" i="1" dirty="0">
                <a:solidFill>
                  <a:srgbClr val="FFC000"/>
                </a:solidFill>
              </a:rPr>
              <a:t>Нам героев наших позабыть нельзя</a:t>
            </a:r>
            <a:r>
              <a:rPr lang="ru-RU" sz="4000" dirty="0" smtClean="0">
                <a:solidFill>
                  <a:srgbClr val="FFC000"/>
                </a:solidFill>
              </a:rPr>
              <a:t>»</a:t>
            </a:r>
            <a:endParaRPr lang="ru-RU" sz="4000" dirty="0">
              <a:solidFill>
                <a:srgbClr val="FFC000"/>
              </a:solidFill>
            </a:endParaRPr>
          </a:p>
        </p:txBody>
      </p:sp>
      <p:sp>
        <p:nvSpPr>
          <p:cNvPr id="6" name="Заголовок 1"/>
          <p:cNvSpPr txBox="1">
            <a:spLocks/>
          </p:cNvSpPr>
          <p:nvPr/>
        </p:nvSpPr>
        <p:spPr bwMode="auto">
          <a:xfrm>
            <a:off x="1907704" y="3277344"/>
            <a:ext cx="4824536"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Black" pitchFamily="34" charset="0"/>
              </a:defRPr>
            </a:lvl2pPr>
            <a:lvl3pPr algn="l" rtl="0" eaLnBrk="1" fontAlgn="base" hangingPunct="1">
              <a:spcBef>
                <a:spcPct val="0"/>
              </a:spcBef>
              <a:spcAft>
                <a:spcPct val="0"/>
              </a:spcAft>
              <a:defRPr sz="2800">
                <a:solidFill>
                  <a:schemeClr val="tx2"/>
                </a:solidFill>
                <a:latin typeface="Arial Black" pitchFamily="34" charset="0"/>
              </a:defRPr>
            </a:lvl3pPr>
            <a:lvl4pPr algn="l" rtl="0" eaLnBrk="1" fontAlgn="base" hangingPunct="1">
              <a:spcBef>
                <a:spcPct val="0"/>
              </a:spcBef>
              <a:spcAft>
                <a:spcPct val="0"/>
              </a:spcAft>
              <a:defRPr sz="2800">
                <a:solidFill>
                  <a:schemeClr val="tx2"/>
                </a:solidFill>
                <a:latin typeface="Arial Black" pitchFamily="34" charset="0"/>
              </a:defRPr>
            </a:lvl4pPr>
            <a:lvl5pPr algn="l" rtl="0" eaLnBrk="1" fontAlgn="base" hangingPunct="1">
              <a:spcBef>
                <a:spcPct val="0"/>
              </a:spcBef>
              <a:spcAft>
                <a:spcPct val="0"/>
              </a:spcAft>
              <a:defRPr sz="2800">
                <a:solidFill>
                  <a:schemeClr val="tx2"/>
                </a:solidFill>
                <a:latin typeface="Arial Black" pitchFamily="34" charset="0"/>
              </a:defRPr>
            </a:lvl5pPr>
            <a:lvl6pPr marL="457200" algn="l" rtl="0" eaLnBrk="1" fontAlgn="base" hangingPunct="1">
              <a:spcBef>
                <a:spcPct val="0"/>
              </a:spcBef>
              <a:spcAft>
                <a:spcPct val="0"/>
              </a:spcAft>
              <a:defRPr sz="2800">
                <a:solidFill>
                  <a:schemeClr val="tx2"/>
                </a:solidFill>
                <a:latin typeface="Arial Black" pitchFamily="34" charset="0"/>
              </a:defRPr>
            </a:lvl6pPr>
            <a:lvl7pPr marL="914400" algn="l" rtl="0" eaLnBrk="1" fontAlgn="base" hangingPunct="1">
              <a:spcBef>
                <a:spcPct val="0"/>
              </a:spcBef>
              <a:spcAft>
                <a:spcPct val="0"/>
              </a:spcAft>
              <a:defRPr sz="2800">
                <a:solidFill>
                  <a:schemeClr val="tx2"/>
                </a:solidFill>
                <a:latin typeface="Arial Black" pitchFamily="34" charset="0"/>
              </a:defRPr>
            </a:lvl7pPr>
            <a:lvl8pPr marL="1371600" algn="l" rtl="0" eaLnBrk="1" fontAlgn="base" hangingPunct="1">
              <a:spcBef>
                <a:spcPct val="0"/>
              </a:spcBef>
              <a:spcAft>
                <a:spcPct val="0"/>
              </a:spcAft>
              <a:defRPr sz="2800">
                <a:solidFill>
                  <a:schemeClr val="tx2"/>
                </a:solidFill>
                <a:latin typeface="Arial Black" pitchFamily="34" charset="0"/>
              </a:defRPr>
            </a:lvl8pPr>
            <a:lvl9pPr marL="1828800" algn="l" rtl="0" eaLnBrk="1" fontAlgn="base" hangingPunct="1">
              <a:spcBef>
                <a:spcPct val="0"/>
              </a:spcBef>
              <a:spcAft>
                <a:spcPct val="0"/>
              </a:spcAft>
              <a:defRPr sz="2800">
                <a:solidFill>
                  <a:schemeClr val="tx2"/>
                </a:solidFill>
                <a:latin typeface="Arial Black" pitchFamily="34" charset="0"/>
              </a:defRPr>
            </a:lvl9pPr>
          </a:lstStyle>
          <a:p>
            <a:pPr algn="ctr"/>
            <a:r>
              <a:rPr lang="ru-RU" sz="4000" dirty="0" smtClean="0"/>
              <a:t>Социальный проект «</a:t>
            </a:r>
            <a:r>
              <a:rPr lang="ru-RU" sz="4000" b="1" i="1" dirty="0"/>
              <a:t>Нам героев наших позабыть нельзя</a:t>
            </a:r>
            <a:r>
              <a:rPr lang="ru-RU" sz="4000" dirty="0" smtClean="0"/>
              <a:t>»</a:t>
            </a:r>
            <a:endParaRPr lang="ru-RU" sz="4000" dirty="0"/>
          </a:p>
        </p:txBody>
      </p:sp>
      <p:pic>
        <p:nvPicPr>
          <p:cNvPr id="1027" name="Picture 3" descr="F:\мое\логоти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116632"/>
            <a:ext cx="2023624" cy="202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70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92696"/>
            <a:ext cx="5638800" cy="685800"/>
          </a:xfrm>
        </p:spPr>
        <p:txBody>
          <a:bodyPr>
            <a:noAutofit/>
          </a:bodyPr>
          <a:lstStyle/>
          <a:p>
            <a:r>
              <a:rPr lang="ru-RU" b="1" cap="all" dirty="0" smtClean="0">
                <a:solidFill>
                  <a:schemeClr val="accent6">
                    <a:lumMod val="50000"/>
                  </a:schemeClr>
                </a:solidFill>
                <a:effectLst>
                  <a:outerShdw blurRad="38100" dist="38100" dir="2700000" algn="tl">
                    <a:srgbClr val="000000">
                      <a:alpha val="43137"/>
                    </a:srgbClr>
                  </a:outerShdw>
                </a:effectLst>
              </a:rPr>
              <a:t>Деятельность В РАМКАХ ПРОЕКТА:</a:t>
            </a:r>
            <a:endParaRPr lang="ru-RU" b="1" cap="all"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115616" y="1694656"/>
            <a:ext cx="7056784" cy="4830688"/>
          </a:xfrm>
        </p:spPr>
        <p:txBody>
          <a:bodyPr>
            <a:noAutofit/>
          </a:bodyPr>
          <a:lstStyle/>
          <a:p>
            <a:pPr marL="0" lvl="0" indent="0">
              <a:buNone/>
            </a:pPr>
            <a:r>
              <a:rPr lang="ru-RU" sz="3600" b="1" dirty="0">
                <a:solidFill>
                  <a:srgbClr val="C00000"/>
                </a:solidFill>
                <a:effectLst>
                  <a:outerShdw blurRad="38100" dist="38100" dir="2700000" algn="tl">
                    <a:srgbClr val="000000">
                      <a:alpha val="43137"/>
                    </a:srgbClr>
                  </a:outerShdw>
                </a:effectLst>
              </a:rPr>
              <a:t>3</a:t>
            </a:r>
            <a:r>
              <a:rPr lang="ru-RU" sz="3600" b="1" dirty="0" smtClean="0">
                <a:solidFill>
                  <a:srgbClr val="C00000"/>
                </a:solidFill>
                <a:effectLst>
                  <a:outerShdw blurRad="38100" dist="38100" dir="2700000" algn="tl">
                    <a:srgbClr val="000000">
                      <a:alpha val="43137"/>
                    </a:srgbClr>
                  </a:outerShdw>
                </a:effectLst>
              </a:rPr>
              <a:t>) Заключительный этап</a:t>
            </a:r>
            <a:endParaRPr lang="ru-RU" sz="2800" b="1" dirty="0">
              <a:solidFill>
                <a:srgbClr val="C00000"/>
              </a:solidFill>
              <a:effectLst>
                <a:outerShdw blurRad="38100" dist="38100" dir="2700000" algn="tl">
                  <a:srgbClr val="000000">
                    <a:alpha val="43137"/>
                  </a:srgbClr>
                </a:outerShdw>
              </a:effectLst>
            </a:endParaRPr>
          </a:p>
          <a:p>
            <a:pPr lvl="1"/>
            <a:r>
              <a:rPr lang="ru-RU" sz="3200" i="1" dirty="0">
                <a:solidFill>
                  <a:srgbClr val="002060"/>
                </a:solidFill>
                <a:effectLst>
                  <a:outerShdw blurRad="38100" dist="38100" dir="2700000" algn="tl">
                    <a:srgbClr val="000000">
                      <a:alpha val="43137"/>
                    </a:srgbClr>
                  </a:outerShdw>
                </a:effectLst>
              </a:rPr>
              <a:t>подведение итогов работы по проекту</a:t>
            </a:r>
            <a:endParaRPr lang="ru-RU" sz="5400" i="1" dirty="0">
              <a:solidFill>
                <a:srgbClr val="002060"/>
              </a:solidFill>
              <a:effectLst>
                <a:outerShdw blurRad="38100" dist="38100" dir="2700000" algn="tl">
                  <a:srgbClr val="000000">
                    <a:alpha val="43137"/>
                  </a:srgbClr>
                </a:outerShdw>
              </a:effectLst>
            </a:endParaRPr>
          </a:p>
        </p:txBody>
      </p:sp>
      <p:pic>
        <p:nvPicPr>
          <p:cNvPr id="4" name="Picture 3" descr="F:\мое\логоти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116632"/>
            <a:ext cx="2023624" cy="202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0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3520" y="260648"/>
            <a:ext cx="5638800" cy="685800"/>
          </a:xfrm>
        </p:spPr>
        <p:txBody>
          <a:bodyPr>
            <a:normAutofit fontScale="90000"/>
          </a:bodyPr>
          <a:lstStyle/>
          <a:p>
            <a:r>
              <a:rPr lang="ru-RU" b="1" dirty="0" smtClean="0">
                <a:solidFill>
                  <a:schemeClr val="accent6">
                    <a:lumMod val="50000"/>
                  </a:schemeClr>
                </a:solidFill>
                <a:effectLst>
                  <a:outerShdw blurRad="38100" dist="38100" dir="2700000" algn="tl">
                    <a:srgbClr val="000000">
                      <a:alpha val="43137"/>
                    </a:srgbClr>
                  </a:outerShdw>
                </a:effectLst>
              </a:rPr>
              <a:t>Герои Советского Союза Золотухинского района</a:t>
            </a:r>
            <a:endParaRPr lang="ru-RU"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971600" y="1196752"/>
            <a:ext cx="6991672" cy="5328592"/>
          </a:xfrm>
        </p:spPr>
        <p:txBody>
          <a:bodyPr>
            <a:noAutofit/>
          </a:bodyPr>
          <a:lstStyle/>
          <a:p>
            <a:pPr lvl="0"/>
            <a:r>
              <a:rPr lang="ru-RU" sz="2200" b="1" dirty="0">
                <a:solidFill>
                  <a:srgbClr val="C00000"/>
                </a:solidFill>
                <a:effectLst>
                  <a:outerShdw blurRad="38100" dist="38100" dir="2700000" algn="tl">
                    <a:srgbClr val="000000">
                      <a:alpha val="43137"/>
                    </a:srgbClr>
                  </a:outerShdw>
                </a:effectLst>
              </a:rPr>
              <a:t>Бурцев Кирилл Максимович (1900-1944 г)</a:t>
            </a:r>
          </a:p>
          <a:p>
            <a:pPr lvl="0"/>
            <a:r>
              <a:rPr lang="ru-RU" sz="2200" b="1" dirty="0" err="1">
                <a:solidFill>
                  <a:srgbClr val="C00000"/>
                </a:solidFill>
                <a:effectLst>
                  <a:outerShdw blurRad="38100" dist="38100" dir="2700000" algn="tl">
                    <a:srgbClr val="000000">
                      <a:alpha val="43137"/>
                    </a:srgbClr>
                  </a:outerShdw>
                </a:effectLst>
              </a:rPr>
              <a:t>Грешилов</a:t>
            </a:r>
            <a:r>
              <a:rPr lang="ru-RU" sz="2200" b="1" dirty="0">
                <a:solidFill>
                  <a:srgbClr val="C00000"/>
                </a:solidFill>
                <a:effectLst>
                  <a:outerShdw blurRad="38100" dist="38100" dir="2700000" algn="tl">
                    <a:srgbClr val="000000">
                      <a:alpha val="43137"/>
                    </a:srgbClr>
                  </a:outerShdw>
                </a:effectLst>
              </a:rPr>
              <a:t> Михаил Васильевич (1912-2004 г)</a:t>
            </a:r>
          </a:p>
          <a:p>
            <a:pPr lvl="0"/>
            <a:r>
              <a:rPr lang="ru-RU" sz="2200" b="1" dirty="0">
                <a:solidFill>
                  <a:srgbClr val="C00000"/>
                </a:solidFill>
                <a:effectLst>
                  <a:outerShdw blurRad="38100" dist="38100" dir="2700000" algn="tl">
                    <a:srgbClr val="000000">
                      <a:alpha val="43137"/>
                    </a:srgbClr>
                  </a:outerShdw>
                </a:effectLst>
              </a:rPr>
              <a:t>Гуляев Сергей </a:t>
            </a:r>
            <a:r>
              <a:rPr lang="ru-RU" sz="2200" b="1" dirty="0" err="1">
                <a:solidFill>
                  <a:srgbClr val="C00000"/>
                </a:solidFill>
                <a:effectLst>
                  <a:outerShdw blurRad="38100" dist="38100" dir="2700000" algn="tl">
                    <a:srgbClr val="000000">
                      <a:alpha val="43137"/>
                    </a:srgbClr>
                  </a:outerShdw>
                </a:effectLst>
              </a:rPr>
              <a:t>Арсентьевич</a:t>
            </a:r>
            <a:r>
              <a:rPr lang="ru-RU" sz="2200" b="1" dirty="0">
                <a:solidFill>
                  <a:srgbClr val="C00000"/>
                </a:solidFill>
                <a:effectLst>
                  <a:outerShdw blurRad="38100" dist="38100" dir="2700000" algn="tl">
                    <a:srgbClr val="000000">
                      <a:alpha val="43137"/>
                    </a:srgbClr>
                  </a:outerShdw>
                </a:effectLst>
              </a:rPr>
              <a:t> (1918-2000 г)</a:t>
            </a:r>
          </a:p>
          <a:p>
            <a:pPr lvl="0"/>
            <a:r>
              <a:rPr lang="ru-RU" sz="2200" b="1" dirty="0">
                <a:solidFill>
                  <a:srgbClr val="C00000"/>
                </a:solidFill>
                <a:effectLst>
                  <a:outerShdw blurRad="38100" dist="38100" dir="2700000" algn="tl">
                    <a:srgbClr val="000000">
                      <a:alpha val="43137"/>
                    </a:srgbClr>
                  </a:outerShdw>
                </a:effectLst>
              </a:rPr>
              <a:t>Гусельников Денис Семенович (1906-1979 г)</a:t>
            </a:r>
          </a:p>
          <a:p>
            <a:pPr lvl="0"/>
            <a:r>
              <a:rPr lang="ru-RU" sz="2200" b="1" dirty="0">
                <a:solidFill>
                  <a:srgbClr val="C00000"/>
                </a:solidFill>
                <a:effectLst>
                  <a:outerShdw blurRad="38100" dist="38100" dir="2700000" algn="tl">
                    <a:srgbClr val="000000">
                      <a:alpha val="43137"/>
                    </a:srgbClr>
                  </a:outerShdw>
                </a:effectLst>
              </a:rPr>
              <a:t>Иванов Федор Михайлович (1919-1995 г)</a:t>
            </a:r>
          </a:p>
          <a:p>
            <a:pPr lvl="0"/>
            <a:r>
              <a:rPr lang="ru-RU" sz="2200" b="1" dirty="0">
                <a:solidFill>
                  <a:srgbClr val="C00000"/>
                </a:solidFill>
                <a:effectLst>
                  <a:outerShdw blurRad="38100" dist="38100" dir="2700000" algn="tl">
                    <a:srgbClr val="000000">
                      <a:alpha val="43137"/>
                    </a:srgbClr>
                  </a:outerShdw>
                </a:effectLst>
              </a:rPr>
              <a:t>Козорезов Андрей Акимович (1918-1986 г)</a:t>
            </a:r>
          </a:p>
          <a:p>
            <a:pPr lvl="0"/>
            <a:r>
              <a:rPr lang="ru-RU" sz="2200" b="1" dirty="0">
                <a:solidFill>
                  <a:srgbClr val="C00000"/>
                </a:solidFill>
                <a:effectLst>
                  <a:outerShdw blurRad="38100" dist="38100" dir="2700000" algn="tl">
                    <a:srgbClr val="000000">
                      <a:alpha val="43137"/>
                    </a:srgbClr>
                  </a:outerShdw>
                </a:effectLst>
              </a:rPr>
              <a:t>Конорев Иван Алексеевич (1919-1943 г)</a:t>
            </a:r>
          </a:p>
          <a:p>
            <a:pPr lvl="0"/>
            <a:r>
              <a:rPr lang="ru-RU" sz="2200" b="1" dirty="0">
                <a:solidFill>
                  <a:srgbClr val="C00000"/>
                </a:solidFill>
                <a:effectLst>
                  <a:outerShdw blurRad="38100" dist="38100" dir="2700000" algn="tl">
                    <a:srgbClr val="000000">
                      <a:alpha val="43137"/>
                    </a:srgbClr>
                  </a:outerShdw>
                </a:effectLst>
              </a:rPr>
              <a:t>Никулин Егор Иосифович (1909-1992 г)</a:t>
            </a:r>
          </a:p>
          <a:p>
            <a:pPr lvl="0"/>
            <a:r>
              <a:rPr lang="ru-RU" sz="2200" b="1" dirty="0">
                <a:solidFill>
                  <a:srgbClr val="C00000"/>
                </a:solidFill>
                <a:effectLst>
                  <a:outerShdw blurRad="38100" dist="38100" dir="2700000" algn="tl">
                    <a:srgbClr val="000000">
                      <a:alpha val="43137"/>
                    </a:srgbClr>
                  </a:outerShdw>
                </a:effectLst>
              </a:rPr>
              <a:t>Панов Анатолий Дмитриевич (1922-1998 г)</a:t>
            </a:r>
          </a:p>
          <a:p>
            <a:pPr lvl="0"/>
            <a:r>
              <a:rPr lang="ru-RU" sz="2200" b="1" dirty="0">
                <a:solidFill>
                  <a:srgbClr val="C00000"/>
                </a:solidFill>
                <a:effectLst>
                  <a:outerShdw blurRad="38100" dist="38100" dir="2700000" algn="tl">
                    <a:srgbClr val="000000">
                      <a:alpha val="43137"/>
                    </a:srgbClr>
                  </a:outerShdw>
                </a:effectLst>
              </a:rPr>
              <a:t>Пашин Петр Лукьянович (1916-1996 г)</a:t>
            </a:r>
          </a:p>
          <a:p>
            <a:pPr lvl="0"/>
            <a:r>
              <a:rPr lang="ru-RU" sz="2200" b="1" dirty="0">
                <a:solidFill>
                  <a:srgbClr val="C00000"/>
                </a:solidFill>
                <a:effectLst>
                  <a:outerShdw blurRad="38100" dist="38100" dir="2700000" algn="tl">
                    <a:srgbClr val="000000">
                      <a:alpha val="43137"/>
                    </a:srgbClr>
                  </a:outerShdw>
                </a:effectLst>
              </a:rPr>
              <a:t>Сидоров Павел Никитович (1912-1977 г)</a:t>
            </a:r>
          </a:p>
          <a:p>
            <a:pPr lvl="0"/>
            <a:r>
              <a:rPr lang="ru-RU" sz="2200" b="1" dirty="0">
                <a:solidFill>
                  <a:srgbClr val="C00000"/>
                </a:solidFill>
                <a:effectLst>
                  <a:outerShdw blurRad="38100" dist="38100" dir="2700000" algn="tl">
                    <a:srgbClr val="000000">
                      <a:alpha val="43137"/>
                    </a:srgbClr>
                  </a:outerShdw>
                </a:effectLst>
              </a:rPr>
              <a:t>Уколов Михаил Васильевич (1917-1944 г)</a:t>
            </a:r>
          </a:p>
          <a:p>
            <a:pPr lvl="0"/>
            <a:r>
              <a:rPr lang="ru-RU" sz="2200" b="1" dirty="0" err="1">
                <a:solidFill>
                  <a:srgbClr val="C00000"/>
                </a:solidFill>
                <a:effectLst>
                  <a:outerShdw blurRad="38100" dist="38100" dir="2700000" algn="tl">
                    <a:srgbClr val="000000">
                      <a:alpha val="43137"/>
                    </a:srgbClr>
                  </a:outerShdw>
                </a:effectLst>
              </a:rPr>
              <a:t>Черинов</a:t>
            </a:r>
            <a:r>
              <a:rPr lang="ru-RU" sz="2200" b="1" dirty="0">
                <a:solidFill>
                  <a:srgbClr val="C00000"/>
                </a:solidFill>
                <a:effectLst>
                  <a:outerShdw blurRad="38100" dist="38100" dir="2700000" algn="tl">
                    <a:srgbClr val="000000">
                      <a:alpha val="43137"/>
                    </a:srgbClr>
                  </a:outerShdw>
                </a:effectLst>
              </a:rPr>
              <a:t> Владимир Васильевич (1926-1945 г)</a:t>
            </a:r>
          </a:p>
          <a:p>
            <a:r>
              <a:rPr lang="ru-RU" sz="2200" b="1" dirty="0">
                <a:solidFill>
                  <a:srgbClr val="C00000"/>
                </a:solidFill>
                <a:effectLst>
                  <a:outerShdw blurRad="38100" dist="38100" dir="2700000" algn="tl">
                    <a:srgbClr val="000000">
                      <a:alpha val="43137"/>
                    </a:srgbClr>
                  </a:outerShdw>
                </a:effectLst>
              </a:rPr>
              <a:t>Шевелев Сергей Николаевич (1909-1979 г)</a:t>
            </a:r>
            <a:endParaRPr lang="ru-RU" sz="2200" b="1" i="1" dirty="0">
              <a:solidFill>
                <a:srgbClr val="C00000"/>
              </a:solidFill>
              <a:effectLst>
                <a:outerShdw blurRad="38100" dist="38100" dir="2700000" algn="tl">
                  <a:srgbClr val="000000">
                    <a:alpha val="43137"/>
                  </a:srgbClr>
                </a:outerShdw>
              </a:effectLst>
            </a:endParaRPr>
          </a:p>
        </p:txBody>
      </p:sp>
      <p:pic>
        <p:nvPicPr>
          <p:cNvPr id="4098" name="Picture 2" descr="https://bumper-stickers.ru/33218-thickbox_default/medal-zolotaja-zvezda-geroy-sovetskogo-souz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692696"/>
            <a:ext cx="237626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05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59216" cy="1143000"/>
          </a:xfrm>
        </p:spPr>
        <p:txBody>
          <a:bodyPr>
            <a:noAutofit/>
          </a:bodyPr>
          <a:lstStyle/>
          <a:p>
            <a:r>
              <a:rPr lang="ru-RU" sz="4000" b="1" dirty="0">
                <a:solidFill>
                  <a:schemeClr val="accent6">
                    <a:lumMod val="50000"/>
                  </a:schemeClr>
                </a:solidFill>
                <a:effectLst>
                  <a:outerShdw blurRad="38100" dist="38100" dir="2700000" algn="tl">
                    <a:srgbClr val="000000">
                      <a:alpha val="43137"/>
                    </a:srgbClr>
                  </a:outerShdw>
                </a:effectLst>
              </a:rPr>
              <a:t>Ожидаемые результаты и способы их измерения</a:t>
            </a:r>
          </a:p>
        </p:txBody>
      </p:sp>
      <p:sp>
        <p:nvSpPr>
          <p:cNvPr id="3" name="Объект 2"/>
          <p:cNvSpPr>
            <a:spLocks noGrp="1"/>
          </p:cNvSpPr>
          <p:nvPr>
            <p:ph idx="1"/>
          </p:nvPr>
        </p:nvSpPr>
        <p:spPr>
          <a:xfrm>
            <a:off x="755576" y="1600200"/>
            <a:ext cx="7931224" cy="5429200"/>
          </a:xfrm>
        </p:spPr>
        <p:txBody>
          <a:bodyPr>
            <a:normAutofit fontScale="77500" lnSpcReduction="20000"/>
          </a:bodyPr>
          <a:lstStyle/>
          <a:p>
            <a:pPr marL="0" indent="0">
              <a:buNone/>
            </a:pPr>
            <a:r>
              <a:rPr lang="ru-RU" sz="3800" b="1" u="sng" dirty="0">
                <a:solidFill>
                  <a:srgbClr val="C00000"/>
                </a:solidFill>
                <a:effectLst>
                  <a:outerShdw blurRad="38100" dist="38100" dir="2700000" algn="tl">
                    <a:srgbClr val="000000">
                      <a:alpha val="43137"/>
                    </a:srgbClr>
                  </a:outerShdw>
                </a:effectLst>
              </a:rPr>
              <a:t>Реализация мероприятий Проекта позволит</a:t>
            </a:r>
            <a:r>
              <a:rPr lang="ru-RU" sz="3800" b="1" dirty="0">
                <a:solidFill>
                  <a:srgbClr val="C00000"/>
                </a:solidFill>
                <a:effectLst>
                  <a:outerShdw blurRad="38100" dist="38100" dir="2700000" algn="tl">
                    <a:srgbClr val="000000">
                      <a:alpha val="43137"/>
                    </a:srgbClr>
                  </a:outerShdw>
                </a:effectLst>
              </a:rPr>
              <a:t>:</a:t>
            </a:r>
          </a:p>
          <a:p>
            <a:r>
              <a:rPr lang="ru-RU" i="1" dirty="0" smtClean="0">
                <a:solidFill>
                  <a:srgbClr val="002060"/>
                </a:solidFill>
                <a:effectLst>
                  <a:outerShdw blurRad="38100" dist="38100" dir="2700000" algn="tl">
                    <a:srgbClr val="000000">
                      <a:alpha val="43137"/>
                    </a:srgbClr>
                  </a:outerShdw>
                </a:effectLst>
              </a:rPr>
              <a:t>придать </a:t>
            </a:r>
            <a:r>
              <a:rPr lang="ru-RU" i="1" dirty="0">
                <a:solidFill>
                  <a:srgbClr val="002060"/>
                </a:solidFill>
                <a:effectLst>
                  <a:outerShdw blurRad="38100" dist="38100" dir="2700000" algn="tl">
                    <a:srgbClr val="000000">
                      <a:alpha val="43137"/>
                    </a:srgbClr>
                  </a:outerShdw>
                </a:effectLst>
              </a:rPr>
              <a:t>социальную значимость понятиям: национальная гордость, патриотизм, историческая память, гражданский долг;</a:t>
            </a:r>
          </a:p>
          <a:p>
            <a:r>
              <a:rPr lang="ru-RU" i="1" dirty="0" smtClean="0">
                <a:solidFill>
                  <a:srgbClr val="002060"/>
                </a:solidFill>
                <a:effectLst>
                  <a:outerShdw blurRad="38100" dist="38100" dir="2700000" algn="tl">
                    <a:srgbClr val="000000">
                      <a:alpha val="43137"/>
                    </a:srgbClr>
                  </a:outerShdw>
                </a:effectLst>
              </a:rPr>
              <a:t>каждому </a:t>
            </a:r>
            <a:r>
              <a:rPr lang="ru-RU" i="1" dirty="0">
                <a:solidFill>
                  <a:srgbClr val="002060"/>
                </a:solidFill>
                <a:effectLst>
                  <a:outerShdw blurRad="38100" dist="38100" dir="2700000" algn="tl">
                    <a:srgbClr val="000000">
                      <a:alpha val="43137"/>
                    </a:srgbClr>
                  </a:outerShdw>
                </a:effectLst>
              </a:rPr>
              <a:t>участнику проекта стать  социальным деятелем, гражданином, приобрести мужество, готовность к поступку.</a:t>
            </a:r>
          </a:p>
          <a:p>
            <a:r>
              <a:rPr lang="ru-RU" i="1" dirty="0" smtClean="0">
                <a:solidFill>
                  <a:srgbClr val="002060"/>
                </a:solidFill>
                <a:effectLst>
                  <a:outerShdw blurRad="38100" dist="38100" dir="2700000" algn="tl">
                    <a:srgbClr val="000000">
                      <a:alpha val="43137"/>
                    </a:srgbClr>
                  </a:outerShdw>
                </a:effectLst>
              </a:rPr>
              <a:t>вызвать </a:t>
            </a:r>
            <a:r>
              <a:rPr lang="ru-RU" i="1" dirty="0">
                <a:solidFill>
                  <a:srgbClr val="002060"/>
                </a:solidFill>
                <a:effectLst>
                  <a:outerShdw blurRad="38100" dist="38100" dir="2700000" algn="tl">
                    <a:srgbClr val="000000">
                      <a:alpha val="43137"/>
                    </a:srgbClr>
                  </a:outerShdw>
                </a:effectLst>
              </a:rPr>
              <a:t>у детей интерес  к истории своего края и  желание  дальше приносить реальную пользу окружающим</a:t>
            </a:r>
          </a:p>
          <a:p>
            <a:r>
              <a:rPr lang="ru-RU" i="1" dirty="0" smtClean="0">
                <a:solidFill>
                  <a:srgbClr val="002060"/>
                </a:solidFill>
                <a:effectLst>
                  <a:outerShdw blurRad="38100" dist="38100" dir="2700000" algn="tl">
                    <a:srgbClr val="000000">
                      <a:alpha val="43137"/>
                    </a:srgbClr>
                  </a:outerShdw>
                </a:effectLst>
              </a:rPr>
              <a:t>поверить </a:t>
            </a:r>
            <a:r>
              <a:rPr lang="ru-RU" i="1" dirty="0">
                <a:solidFill>
                  <a:srgbClr val="002060"/>
                </a:solidFill>
                <a:effectLst>
                  <a:outerShdw blurRad="38100" dist="38100" dir="2700000" algn="tl">
                    <a:srgbClr val="000000">
                      <a:alpha val="43137"/>
                    </a:srgbClr>
                  </a:outerShdw>
                </a:effectLst>
              </a:rPr>
              <a:t>в свои силы и </a:t>
            </a:r>
            <a:r>
              <a:rPr lang="ru-RU" i="1" dirty="0" smtClean="0">
                <a:solidFill>
                  <a:srgbClr val="002060"/>
                </a:solidFill>
                <a:effectLst>
                  <a:outerShdw blurRad="38100" dist="38100" dir="2700000" algn="tl">
                    <a:srgbClr val="000000">
                      <a:alpha val="43137"/>
                    </a:srgbClr>
                  </a:outerShdw>
                </a:effectLst>
              </a:rPr>
              <a:t>способности обучающимся </a:t>
            </a:r>
            <a:r>
              <a:rPr lang="ru-RU" i="1" dirty="0">
                <a:solidFill>
                  <a:srgbClr val="002060"/>
                </a:solidFill>
                <a:effectLst>
                  <a:outerShdw blurRad="38100" dist="38100" dir="2700000" algn="tl">
                    <a:srgbClr val="000000">
                      <a:alpha val="43137"/>
                    </a:srgbClr>
                  </a:outerShdw>
                </a:effectLst>
              </a:rPr>
              <a:t>и педагогам</a:t>
            </a:r>
            <a:r>
              <a:rPr lang="ru-RU" i="1" dirty="0" smtClean="0">
                <a:solidFill>
                  <a:srgbClr val="002060"/>
                </a:solidFill>
                <a:effectLst>
                  <a:outerShdw blurRad="38100" dist="38100" dir="2700000" algn="tl">
                    <a:srgbClr val="000000">
                      <a:alpha val="43137"/>
                    </a:srgbClr>
                  </a:outerShdw>
                </a:effectLst>
              </a:rPr>
              <a:t>.</a:t>
            </a:r>
          </a:p>
          <a:p>
            <a:pPr marL="0" indent="0">
              <a:buNone/>
            </a:pPr>
            <a:r>
              <a:rPr lang="ru-RU" i="1" dirty="0">
                <a:solidFill>
                  <a:srgbClr val="002060"/>
                </a:solidFill>
                <a:effectLst>
                  <a:outerShdw blurRad="38100" dist="38100" dir="2700000" algn="tl">
                    <a:srgbClr val="000000">
                      <a:alpha val="43137"/>
                    </a:srgbClr>
                  </a:outerShdw>
                </a:effectLst>
              </a:rPr>
              <a:t>После проведения всех планируемых работ, в школе состоится торжественное открытие памятного знака.</a:t>
            </a:r>
          </a:p>
        </p:txBody>
      </p:sp>
    </p:spTree>
    <p:extLst>
      <p:ext uri="{BB962C8B-B14F-4D97-AF65-F5344CB8AC3E}">
        <p14:creationId xmlns:p14="http://schemas.microsoft.com/office/powerpoint/2010/main" val="77854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484784"/>
            <a:ext cx="7772400" cy="1470025"/>
          </a:xfrm>
        </p:spPr>
        <p:txBody>
          <a:bodyPr>
            <a:normAutofit fontScale="90000"/>
          </a:bodyPr>
          <a:lstStyle/>
          <a:p>
            <a:r>
              <a:rPr lang="ru-RU" b="1" dirty="0">
                <a:solidFill>
                  <a:srgbClr val="C00000"/>
                </a:solidFill>
                <a:effectLst>
                  <a:outerShdw blurRad="38100" dist="38100" dir="2700000" algn="tl">
                    <a:srgbClr val="000000">
                      <a:alpha val="43137"/>
                    </a:srgbClr>
                  </a:outerShdw>
                </a:effectLst>
              </a:rPr>
              <a:t>Этапы социального проекта</a:t>
            </a:r>
            <a:br>
              <a:rPr lang="ru-RU" b="1" dirty="0">
                <a:solidFill>
                  <a:srgbClr val="C00000"/>
                </a:solidFill>
                <a:effectLst>
                  <a:outerShdw blurRad="38100" dist="38100" dir="2700000" algn="tl">
                    <a:srgbClr val="000000">
                      <a:alpha val="43137"/>
                    </a:srgbClr>
                  </a:outerShdw>
                </a:effectLst>
              </a:rPr>
            </a:br>
            <a:r>
              <a:rPr lang="ru-RU" b="1" dirty="0">
                <a:solidFill>
                  <a:srgbClr val="C00000"/>
                </a:solidFill>
                <a:effectLst>
                  <a:outerShdw blurRad="38100" dist="38100" dir="2700000" algn="tl">
                    <a:srgbClr val="000000">
                      <a:alpha val="43137"/>
                    </a:srgbClr>
                  </a:outerShdw>
                </a:effectLst>
              </a:rPr>
              <a:t>«Нам героев наших позабыть нельзя»</a:t>
            </a:r>
            <a:endParaRPr lang="ru-RU" dirty="0">
              <a:solidFill>
                <a:srgbClr val="C00000"/>
              </a:solidFill>
              <a:effectLst>
                <a:outerShdw blurRad="38100" dist="38100" dir="2700000" algn="tl">
                  <a:srgbClr val="000000">
                    <a:alpha val="43137"/>
                  </a:srgbClr>
                </a:outerShdw>
              </a:effectLst>
            </a:endParaRPr>
          </a:p>
        </p:txBody>
      </p:sp>
      <p:pic>
        <p:nvPicPr>
          <p:cNvPr id="3" name="Picture 3" descr="F:\мое\логоти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16632"/>
            <a:ext cx="2023624" cy="202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46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a:solidFill>
                  <a:schemeClr val="accent6">
                    <a:lumMod val="50000"/>
                  </a:schemeClr>
                </a:solidFill>
              </a:rPr>
              <a:t>Этап №1 Проектировочный</a:t>
            </a:r>
            <a:endParaRPr lang="ru-RU" dirty="0">
              <a:solidFill>
                <a:schemeClr val="accent6">
                  <a:lumMod val="50000"/>
                </a:schemeClr>
              </a:solidFill>
            </a:endParaRPr>
          </a:p>
        </p:txBody>
      </p:sp>
      <p:sp>
        <p:nvSpPr>
          <p:cNvPr id="5" name="Объект 4"/>
          <p:cNvSpPr>
            <a:spLocks noGrp="1"/>
          </p:cNvSpPr>
          <p:nvPr>
            <p:ph idx="1"/>
          </p:nvPr>
        </p:nvSpPr>
        <p:spPr>
          <a:xfrm>
            <a:off x="971600" y="1600200"/>
            <a:ext cx="7715200" cy="4525963"/>
          </a:xfrm>
        </p:spPr>
        <p:txBody>
          <a:bodyPr/>
          <a:lstStyle/>
          <a:p>
            <a:pPr marL="0" lvl="0" indent="0">
              <a:buNone/>
            </a:pPr>
            <a:r>
              <a:rPr lang="ru-RU" b="1" dirty="0">
                <a:solidFill>
                  <a:srgbClr val="C00000"/>
                </a:solidFill>
                <a:effectLst>
                  <a:outerShdw blurRad="38100" dist="38100" dir="2700000" algn="tl">
                    <a:srgbClr val="000000">
                      <a:alpha val="43137"/>
                    </a:srgbClr>
                  </a:outerShdw>
                </a:effectLst>
              </a:rPr>
              <a:t>Основная деятельность: социальное проектирование:</a:t>
            </a:r>
            <a:endParaRPr lang="ru-RU" sz="2400" b="1" dirty="0">
              <a:solidFill>
                <a:srgbClr val="C00000"/>
              </a:solidFill>
              <a:effectLst>
                <a:outerShdw blurRad="38100" dist="38100" dir="2700000" algn="tl">
                  <a:srgbClr val="000000">
                    <a:alpha val="43137"/>
                  </a:srgbClr>
                </a:outerShdw>
              </a:effectLst>
            </a:endParaRPr>
          </a:p>
          <a:p>
            <a:pPr lvl="1"/>
            <a:r>
              <a:rPr lang="ru-RU" i="1" dirty="0">
                <a:solidFill>
                  <a:srgbClr val="002060"/>
                </a:solidFill>
                <a:effectLst>
                  <a:outerShdw blurRad="38100" dist="38100" dir="2700000" algn="tl">
                    <a:srgbClr val="000000">
                      <a:alpha val="43137"/>
                    </a:srgbClr>
                  </a:outerShdw>
                </a:effectLst>
              </a:rPr>
              <a:t>Планирование деятельности</a:t>
            </a:r>
            <a:endParaRPr lang="ru-RU" sz="2000" i="1" dirty="0">
              <a:solidFill>
                <a:srgbClr val="002060"/>
              </a:solidFill>
              <a:effectLst>
                <a:outerShdw blurRad="38100" dist="38100" dir="2700000" algn="tl">
                  <a:srgbClr val="000000">
                    <a:alpha val="43137"/>
                  </a:srgbClr>
                </a:outerShdw>
              </a:effectLst>
            </a:endParaRPr>
          </a:p>
          <a:p>
            <a:pPr lvl="1"/>
            <a:r>
              <a:rPr lang="ru-RU" i="1" dirty="0">
                <a:solidFill>
                  <a:srgbClr val="002060"/>
                </a:solidFill>
                <a:effectLst>
                  <a:outerShdw blurRad="38100" dist="38100" dir="2700000" algn="tl">
                    <a:srgbClr val="000000">
                      <a:alpha val="43137"/>
                    </a:srgbClr>
                  </a:outerShdw>
                </a:effectLst>
              </a:rPr>
              <a:t>Сбор информационных материалов для создания памятного знака</a:t>
            </a:r>
            <a:endParaRPr lang="ru-RU" sz="2000" i="1" dirty="0">
              <a:solidFill>
                <a:srgbClr val="002060"/>
              </a:solidFill>
              <a:effectLst>
                <a:outerShdw blurRad="38100" dist="38100" dir="2700000" algn="tl">
                  <a:srgbClr val="000000">
                    <a:alpha val="43137"/>
                  </a:srgbClr>
                </a:outerShdw>
              </a:effectLst>
            </a:endParaRPr>
          </a:p>
          <a:p>
            <a:pPr lvl="1"/>
            <a:r>
              <a:rPr lang="ru-RU" i="1" dirty="0">
                <a:solidFill>
                  <a:srgbClr val="002060"/>
                </a:solidFill>
                <a:effectLst>
                  <a:outerShdw blurRad="38100" dist="38100" dir="2700000" algn="tl">
                    <a:srgbClr val="000000">
                      <a:alpha val="43137"/>
                    </a:srgbClr>
                  </a:outerShdw>
                </a:effectLst>
              </a:rPr>
              <a:t>Сбор финансовых средств для закупки саженцев туй, высадки Аллеи Славы.</a:t>
            </a:r>
            <a:endParaRPr lang="ru-RU" sz="2000" i="1" dirty="0">
              <a:solidFill>
                <a:srgbClr val="002060"/>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190587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5800"/>
            <a:ext cx="8229600" cy="1143000"/>
          </a:xfrm>
        </p:spPr>
        <p:txBody>
          <a:bodyPr>
            <a:normAutofit fontScale="90000"/>
          </a:bodyPr>
          <a:lstStyle/>
          <a:p>
            <a:r>
              <a:rPr lang="ru-RU" b="1" dirty="0">
                <a:solidFill>
                  <a:schemeClr val="accent6">
                    <a:lumMod val="50000"/>
                  </a:schemeClr>
                </a:solidFill>
              </a:rPr>
              <a:t>Этап №</a:t>
            </a:r>
            <a:r>
              <a:rPr lang="ru-RU" b="1" dirty="0" smtClean="0">
                <a:solidFill>
                  <a:schemeClr val="accent6">
                    <a:lumMod val="50000"/>
                  </a:schemeClr>
                </a:solidFill>
              </a:rPr>
              <a:t>2 Активное </a:t>
            </a:r>
            <a:r>
              <a:rPr lang="ru-RU" b="1" dirty="0">
                <a:solidFill>
                  <a:schemeClr val="accent6">
                    <a:lumMod val="50000"/>
                  </a:schemeClr>
                </a:solidFill>
              </a:rPr>
              <a:t>социальное взаимодействие с внешними социальными партнерами</a:t>
            </a:r>
            <a:endParaRPr lang="ru-RU" dirty="0">
              <a:solidFill>
                <a:schemeClr val="accent6">
                  <a:lumMod val="50000"/>
                </a:schemeClr>
              </a:solidFill>
            </a:endParaRPr>
          </a:p>
        </p:txBody>
      </p:sp>
      <p:sp>
        <p:nvSpPr>
          <p:cNvPr id="3" name="Объект 2"/>
          <p:cNvSpPr>
            <a:spLocks noGrp="1"/>
          </p:cNvSpPr>
          <p:nvPr>
            <p:ph idx="1"/>
          </p:nvPr>
        </p:nvSpPr>
        <p:spPr>
          <a:xfrm>
            <a:off x="755576" y="1988840"/>
            <a:ext cx="7931224" cy="4752528"/>
          </a:xfrm>
        </p:spPr>
        <p:txBody>
          <a:bodyPr>
            <a:normAutofit lnSpcReduction="10000"/>
          </a:bodyPr>
          <a:lstStyle/>
          <a:p>
            <a:pPr marL="0" lvl="0" indent="0">
              <a:buNone/>
            </a:pPr>
            <a:r>
              <a:rPr lang="ru-RU" b="1" dirty="0">
                <a:solidFill>
                  <a:srgbClr val="C00000"/>
                </a:solidFill>
                <a:effectLst>
                  <a:outerShdw blurRad="38100" dist="38100" dir="2700000" algn="tl">
                    <a:srgbClr val="000000">
                      <a:alpha val="43137"/>
                    </a:srgbClr>
                  </a:outerShdw>
                </a:effectLst>
              </a:rPr>
              <a:t>Основная деятельность: социальное участие:</a:t>
            </a:r>
            <a:endParaRPr lang="ru-RU" sz="2400" b="1" dirty="0">
              <a:solidFill>
                <a:srgbClr val="C00000"/>
              </a:solidFill>
              <a:effectLst>
                <a:outerShdw blurRad="38100" dist="38100" dir="2700000" algn="tl">
                  <a:srgbClr val="000000">
                    <a:alpha val="43137"/>
                  </a:srgbClr>
                </a:outerShdw>
              </a:effectLst>
            </a:endParaRPr>
          </a:p>
          <a:p>
            <a:pPr lvl="1"/>
            <a:r>
              <a:rPr lang="ru-RU" i="1" dirty="0">
                <a:solidFill>
                  <a:srgbClr val="002060"/>
                </a:solidFill>
                <a:effectLst>
                  <a:outerShdw blurRad="38100" dist="38100" dir="2700000" algn="tl">
                    <a:srgbClr val="000000">
                      <a:alpha val="43137"/>
                    </a:srgbClr>
                  </a:outerShdw>
                </a:effectLst>
              </a:rPr>
              <a:t>Оформление выставки «О героях былых времен»</a:t>
            </a:r>
            <a:endParaRPr lang="ru-RU" sz="2000" i="1" dirty="0">
              <a:solidFill>
                <a:srgbClr val="002060"/>
              </a:solidFill>
              <a:effectLst>
                <a:outerShdw blurRad="38100" dist="38100" dir="2700000" algn="tl">
                  <a:srgbClr val="000000">
                    <a:alpha val="43137"/>
                  </a:srgbClr>
                </a:outerShdw>
              </a:effectLst>
            </a:endParaRPr>
          </a:p>
          <a:p>
            <a:pPr lvl="1"/>
            <a:r>
              <a:rPr lang="ru-RU" i="1" dirty="0">
                <a:solidFill>
                  <a:srgbClr val="002060"/>
                </a:solidFill>
                <a:effectLst>
                  <a:outerShdw blurRad="38100" dist="38100" dir="2700000" algn="tl">
                    <a:srgbClr val="000000">
                      <a:alpha val="43137"/>
                    </a:srgbClr>
                  </a:outerShdw>
                </a:effectLst>
              </a:rPr>
              <a:t>Посадка саженцев на отведенной территории</a:t>
            </a:r>
            <a:endParaRPr lang="ru-RU" sz="2000" i="1" dirty="0">
              <a:solidFill>
                <a:srgbClr val="002060"/>
              </a:solidFill>
              <a:effectLst>
                <a:outerShdw blurRad="38100" dist="38100" dir="2700000" algn="tl">
                  <a:srgbClr val="000000">
                    <a:alpha val="43137"/>
                  </a:srgbClr>
                </a:outerShdw>
              </a:effectLst>
            </a:endParaRPr>
          </a:p>
          <a:p>
            <a:pPr lvl="1"/>
            <a:r>
              <a:rPr lang="ru-RU" i="1" dirty="0">
                <a:solidFill>
                  <a:srgbClr val="002060"/>
                </a:solidFill>
                <a:effectLst>
                  <a:outerShdw blurRad="38100" dist="38100" dir="2700000" algn="tl">
                    <a:srgbClr val="000000">
                      <a:alpha val="43137"/>
                    </a:srgbClr>
                  </a:outerShdw>
                </a:effectLst>
              </a:rPr>
              <a:t>Участие в конкурсе «Доброволец России-2019</a:t>
            </a:r>
            <a:r>
              <a:rPr lang="ru-RU" i="1" dirty="0" smtClean="0">
                <a:solidFill>
                  <a:srgbClr val="002060"/>
                </a:solidFill>
                <a:effectLst>
                  <a:outerShdw blurRad="38100" dist="38100" dir="2700000" algn="tl">
                    <a:srgbClr val="000000">
                      <a:alpha val="43137"/>
                    </a:srgbClr>
                  </a:outerShdw>
                </a:effectLst>
              </a:rPr>
              <a:t>»</a:t>
            </a:r>
          </a:p>
          <a:p>
            <a:pPr lvl="1"/>
            <a:r>
              <a:rPr lang="ru-RU" i="1" dirty="0">
                <a:solidFill>
                  <a:srgbClr val="002060"/>
                </a:solidFill>
                <a:effectLst>
                  <a:outerShdw blurRad="38100" dist="38100" dir="2700000" algn="tl">
                    <a:srgbClr val="000000">
                      <a:alpha val="43137"/>
                    </a:srgbClr>
                  </a:outerShdw>
                </a:effectLst>
              </a:rPr>
              <a:t>Работа по заказу и установке памятного знака</a:t>
            </a:r>
          </a:p>
        </p:txBody>
      </p:sp>
    </p:spTree>
    <p:extLst>
      <p:ext uri="{BB962C8B-B14F-4D97-AF65-F5344CB8AC3E}">
        <p14:creationId xmlns:p14="http://schemas.microsoft.com/office/powerpoint/2010/main" val="3978677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003232" cy="1143000"/>
          </a:xfrm>
        </p:spPr>
        <p:txBody>
          <a:bodyPr>
            <a:normAutofit fontScale="90000"/>
          </a:bodyPr>
          <a:lstStyle/>
          <a:p>
            <a:r>
              <a:rPr lang="ru-RU" b="1" dirty="0">
                <a:solidFill>
                  <a:schemeClr val="accent6">
                    <a:lumMod val="50000"/>
                  </a:schemeClr>
                </a:solidFill>
                <a:effectLst>
                  <a:outerShdw blurRad="38100" dist="38100" dir="2700000" algn="tl">
                    <a:srgbClr val="000000">
                      <a:alpha val="43137"/>
                    </a:srgbClr>
                  </a:outerShdw>
                </a:effectLst>
              </a:rPr>
              <a:t>Финансирование работы по заказу и установке Памятного знака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472918986"/>
              </p:ext>
            </p:extLst>
          </p:nvPr>
        </p:nvGraphicFramePr>
        <p:xfrm>
          <a:off x="971600" y="1556792"/>
          <a:ext cx="7416823" cy="5201352"/>
        </p:xfrm>
        <a:graphic>
          <a:graphicData uri="http://schemas.openxmlformats.org/drawingml/2006/table">
            <a:tbl>
              <a:tblPr firstRow="1" firstCol="1" bandRow="1">
                <a:tableStyleId>{5C22544A-7EE6-4342-B048-85BDC9FD1C3A}</a:tableStyleId>
              </a:tblPr>
              <a:tblGrid>
                <a:gridCol w="4608512"/>
                <a:gridCol w="2808311"/>
              </a:tblGrid>
              <a:tr h="380931">
                <a:tc>
                  <a:txBody>
                    <a:bodyPr/>
                    <a:lstStyle/>
                    <a:p>
                      <a:pPr algn="ctr">
                        <a:lnSpc>
                          <a:spcPct val="115000"/>
                        </a:lnSpc>
                        <a:spcAft>
                          <a:spcPts val="1000"/>
                        </a:spcAft>
                      </a:pPr>
                      <a:r>
                        <a:rPr lang="ru-RU" sz="2400" dirty="0">
                          <a:effectLst/>
                        </a:rPr>
                        <a:t>Деятельность в рамках проекта</a:t>
                      </a:r>
                      <a:endParaRPr lang="ru-RU" sz="18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ru-RU" sz="2400" dirty="0">
                          <a:effectLst/>
                        </a:rPr>
                        <a:t>Финансирование</a:t>
                      </a:r>
                      <a:endParaRPr lang="ru-RU" sz="1800" dirty="0">
                        <a:effectLst/>
                        <a:latin typeface="Calibri"/>
                        <a:ea typeface="Calibri"/>
                        <a:cs typeface="Times New Roman"/>
                      </a:endParaRPr>
                    </a:p>
                  </a:txBody>
                  <a:tcPr marL="68580" marR="68580" marT="0" marB="0"/>
                </a:tc>
              </a:tr>
              <a:tr h="785637">
                <a:tc>
                  <a:txBody>
                    <a:bodyPr/>
                    <a:lstStyle/>
                    <a:p>
                      <a:pPr>
                        <a:lnSpc>
                          <a:spcPct val="115000"/>
                        </a:lnSpc>
                        <a:spcAft>
                          <a:spcPts val="1000"/>
                        </a:spcAft>
                      </a:pPr>
                      <a:r>
                        <a:rPr lang="ru-RU" sz="2400" dirty="0">
                          <a:effectLst/>
                        </a:rPr>
                        <a:t>Заказ гранитной плиты размерами 110х55х8 см</a:t>
                      </a:r>
                      <a:r>
                        <a:rPr lang="ru-RU" sz="2400" baseline="30000" dirty="0">
                          <a:effectLst/>
                        </a:rPr>
                        <a:t>3</a:t>
                      </a:r>
                      <a:endParaRPr lang="ru-RU" sz="1800" dirty="0">
                        <a:effectLst/>
                        <a:latin typeface="Calibri"/>
                        <a:ea typeface="Calibri"/>
                        <a:cs typeface="Times New Roman"/>
                      </a:endParaRPr>
                    </a:p>
                  </a:txBody>
                  <a:tcPr marL="68580" marR="68580" marT="0" marB="0"/>
                </a:tc>
                <a:tc>
                  <a:txBody>
                    <a:bodyPr/>
                    <a:lstStyle/>
                    <a:p>
                      <a:pPr>
                        <a:lnSpc>
                          <a:spcPct val="115000"/>
                        </a:lnSpc>
                        <a:spcAft>
                          <a:spcPts val="1000"/>
                        </a:spcAft>
                      </a:pPr>
                      <a:r>
                        <a:rPr lang="ru-RU" sz="2400">
                          <a:effectLst/>
                        </a:rPr>
                        <a:t>25000 руб.</a:t>
                      </a:r>
                      <a:endParaRPr lang="ru-RU" sz="1800">
                        <a:effectLst/>
                        <a:latin typeface="Calibri"/>
                        <a:ea typeface="Calibri"/>
                        <a:cs typeface="Times New Roman"/>
                      </a:endParaRPr>
                    </a:p>
                  </a:txBody>
                  <a:tcPr marL="68580" marR="68580" marT="0" marB="0"/>
                </a:tc>
              </a:tr>
              <a:tr h="995112">
                <a:tc>
                  <a:txBody>
                    <a:bodyPr/>
                    <a:lstStyle/>
                    <a:p>
                      <a:pPr>
                        <a:lnSpc>
                          <a:spcPct val="115000"/>
                        </a:lnSpc>
                        <a:spcAft>
                          <a:spcPts val="1000"/>
                        </a:spcAft>
                      </a:pPr>
                      <a:r>
                        <a:rPr lang="ru-RU" sz="2400" dirty="0">
                          <a:effectLst/>
                        </a:rPr>
                        <a:t>Гравировка ФИО Героев Советского Союза из Золотухинского района</a:t>
                      </a:r>
                      <a:endParaRPr lang="ru-RU" sz="1800" dirty="0">
                        <a:effectLst/>
                        <a:latin typeface="Calibri"/>
                        <a:ea typeface="Calibri"/>
                        <a:cs typeface="Times New Roman"/>
                      </a:endParaRPr>
                    </a:p>
                  </a:txBody>
                  <a:tcPr marL="68580" marR="68580" marT="0" marB="0"/>
                </a:tc>
                <a:tc>
                  <a:txBody>
                    <a:bodyPr/>
                    <a:lstStyle/>
                    <a:p>
                      <a:pPr>
                        <a:lnSpc>
                          <a:spcPct val="115000"/>
                        </a:lnSpc>
                        <a:spcAft>
                          <a:spcPts val="1000"/>
                        </a:spcAft>
                      </a:pPr>
                      <a:r>
                        <a:rPr lang="ru-RU" sz="2400" dirty="0">
                          <a:effectLst/>
                        </a:rPr>
                        <a:t>1 буква – 10руб.</a:t>
                      </a:r>
                      <a:endParaRPr lang="ru-RU" sz="1800" dirty="0">
                        <a:effectLst/>
                      </a:endParaRPr>
                    </a:p>
                    <a:p>
                      <a:pPr>
                        <a:lnSpc>
                          <a:spcPct val="115000"/>
                        </a:lnSpc>
                        <a:spcAft>
                          <a:spcPts val="1000"/>
                        </a:spcAft>
                      </a:pPr>
                      <a:r>
                        <a:rPr lang="ru-RU" sz="2400" dirty="0">
                          <a:effectLst/>
                        </a:rPr>
                        <a:t>Итого: 5130 руб.</a:t>
                      </a:r>
                      <a:endParaRPr lang="ru-RU" sz="1800" dirty="0">
                        <a:effectLst/>
                        <a:latin typeface="Calibri"/>
                        <a:ea typeface="Calibri"/>
                        <a:cs typeface="Times New Roman"/>
                      </a:endParaRPr>
                    </a:p>
                  </a:txBody>
                  <a:tcPr marL="68580" marR="68580" marT="0" marB="0"/>
                </a:tc>
              </a:tr>
              <a:tr h="380931">
                <a:tc>
                  <a:txBody>
                    <a:bodyPr/>
                    <a:lstStyle/>
                    <a:p>
                      <a:pPr>
                        <a:lnSpc>
                          <a:spcPct val="115000"/>
                        </a:lnSpc>
                        <a:spcAft>
                          <a:spcPts val="1000"/>
                        </a:spcAft>
                      </a:pPr>
                      <a:r>
                        <a:rPr lang="ru-RU" sz="2400">
                          <a:effectLst/>
                        </a:rPr>
                        <a:t>Рамка по периметруобелиска</a:t>
                      </a:r>
                      <a:endParaRPr lang="ru-RU" sz="1800">
                        <a:effectLst/>
                        <a:latin typeface="Calibri"/>
                        <a:ea typeface="Calibri"/>
                        <a:cs typeface="Times New Roman"/>
                      </a:endParaRPr>
                    </a:p>
                  </a:txBody>
                  <a:tcPr marL="68580" marR="68580" marT="0" marB="0"/>
                </a:tc>
                <a:tc>
                  <a:txBody>
                    <a:bodyPr/>
                    <a:lstStyle/>
                    <a:p>
                      <a:pPr>
                        <a:lnSpc>
                          <a:spcPct val="115000"/>
                        </a:lnSpc>
                        <a:spcAft>
                          <a:spcPts val="1000"/>
                        </a:spcAft>
                      </a:pPr>
                      <a:r>
                        <a:rPr lang="ru-RU" sz="2400" dirty="0">
                          <a:effectLst/>
                        </a:rPr>
                        <a:t>1500 руб.</a:t>
                      </a:r>
                      <a:endParaRPr lang="ru-RU" sz="1800" dirty="0">
                        <a:effectLst/>
                        <a:latin typeface="Calibri"/>
                        <a:ea typeface="Calibri"/>
                        <a:cs typeface="Times New Roman"/>
                      </a:endParaRPr>
                    </a:p>
                  </a:txBody>
                  <a:tcPr marL="68580" marR="68580" marT="0" marB="0"/>
                </a:tc>
              </a:tr>
              <a:tr h="995112">
                <a:tc>
                  <a:txBody>
                    <a:bodyPr/>
                    <a:lstStyle/>
                    <a:p>
                      <a:pPr>
                        <a:lnSpc>
                          <a:spcPct val="115000"/>
                        </a:lnSpc>
                        <a:spcAft>
                          <a:spcPts val="1000"/>
                        </a:spcAft>
                      </a:pPr>
                      <a:r>
                        <a:rPr lang="ru-RU" sz="2400">
                          <a:effectLst/>
                        </a:rPr>
                        <a:t>Две гвоздики</a:t>
                      </a:r>
                      <a:endParaRPr lang="ru-RU" sz="1800">
                        <a:effectLst/>
                        <a:latin typeface="Calibri"/>
                        <a:ea typeface="Calibri"/>
                        <a:cs typeface="Times New Roman"/>
                      </a:endParaRPr>
                    </a:p>
                  </a:txBody>
                  <a:tcPr marL="68580" marR="68580" marT="0" marB="0"/>
                </a:tc>
                <a:tc>
                  <a:txBody>
                    <a:bodyPr/>
                    <a:lstStyle/>
                    <a:p>
                      <a:pPr>
                        <a:lnSpc>
                          <a:spcPct val="115000"/>
                        </a:lnSpc>
                        <a:spcAft>
                          <a:spcPts val="1000"/>
                        </a:spcAft>
                      </a:pPr>
                      <a:r>
                        <a:rPr lang="ru-RU" sz="2400" dirty="0">
                          <a:effectLst/>
                        </a:rPr>
                        <a:t>2х280 руб.</a:t>
                      </a:r>
                      <a:endParaRPr lang="ru-RU" sz="1800" dirty="0">
                        <a:effectLst/>
                      </a:endParaRPr>
                    </a:p>
                    <a:p>
                      <a:pPr>
                        <a:lnSpc>
                          <a:spcPct val="115000"/>
                        </a:lnSpc>
                        <a:spcAft>
                          <a:spcPts val="1000"/>
                        </a:spcAft>
                      </a:pPr>
                      <a:r>
                        <a:rPr lang="ru-RU" sz="2400" dirty="0">
                          <a:effectLst/>
                        </a:rPr>
                        <a:t>Итого: 560 руб.</a:t>
                      </a:r>
                      <a:endParaRPr lang="ru-RU" sz="1800" dirty="0">
                        <a:effectLst/>
                        <a:latin typeface="Calibri"/>
                        <a:ea typeface="Calibri"/>
                        <a:cs typeface="Times New Roman"/>
                      </a:endParaRPr>
                    </a:p>
                  </a:txBody>
                  <a:tcPr marL="68580" marR="68580" marT="0" marB="0"/>
                </a:tc>
              </a:tr>
              <a:tr h="380931">
                <a:tc>
                  <a:txBody>
                    <a:bodyPr/>
                    <a:lstStyle/>
                    <a:p>
                      <a:pPr>
                        <a:lnSpc>
                          <a:spcPct val="115000"/>
                        </a:lnSpc>
                        <a:spcAft>
                          <a:spcPts val="1000"/>
                        </a:spcAft>
                      </a:pPr>
                      <a:r>
                        <a:rPr lang="ru-RU" sz="2400">
                          <a:effectLst/>
                        </a:rPr>
                        <a:t>Звезда</a:t>
                      </a:r>
                      <a:endParaRPr lang="ru-RU" sz="1800">
                        <a:effectLst/>
                        <a:latin typeface="Calibri"/>
                        <a:ea typeface="Calibri"/>
                        <a:cs typeface="Times New Roman"/>
                      </a:endParaRPr>
                    </a:p>
                  </a:txBody>
                  <a:tcPr marL="68580" marR="68580" marT="0" marB="0"/>
                </a:tc>
                <a:tc>
                  <a:txBody>
                    <a:bodyPr/>
                    <a:lstStyle/>
                    <a:p>
                      <a:pPr>
                        <a:lnSpc>
                          <a:spcPct val="115000"/>
                        </a:lnSpc>
                        <a:spcAft>
                          <a:spcPts val="1000"/>
                        </a:spcAft>
                      </a:pPr>
                      <a:r>
                        <a:rPr lang="ru-RU" sz="2400" dirty="0">
                          <a:effectLst/>
                        </a:rPr>
                        <a:t>810 </a:t>
                      </a:r>
                      <a:r>
                        <a:rPr lang="ru-RU" sz="2400" dirty="0" err="1">
                          <a:effectLst/>
                        </a:rPr>
                        <a:t>руб</a:t>
                      </a:r>
                      <a:endParaRPr lang="ru-RU" sz="1800" dirty="0">
                        <a:effectLst/>
                        <a:latin typeface="Calibri"/>
                        <a:ea typeface="Calibri"/>
                        <a:cs typeface="Times New Roman"/>
                      </a:endParaRPr>
                    </a:p>
                  </a:txBody>
                  <a:tcPr marL="68580" marR="68580" marT="0" marB="0"/>
                </a:tc>
              </a:tr>
              <a:tr h="380931">
                <a:tc>
                  <a:txBody>
                    <a:bodyPr/>
                    <a:lstStyle/>
                    <a:p>
                      <a:pPr>
                        <a:lnSpc>
                          <a:spcPct val="115000"/>
                        </a:lnSpc>
                        <a:spcAft>
                          <a:spcPts val="1000"/>
                        </a:spcAft>
                      </a:pPr>
                      <a:r>
                        <a:rPr lang="ru-RU" sz="2400">
                          <a:effectLst/>
                        </a:rPr>
                        <a:t>Установка Памятного знака</a:t>
                      </a:r>
                      <a:endParaRPr lang="ru-RU" sz="1800">
                        <a:effectLst/>
                        <a:latin typeface="Calibri"/>
                        <a:ea typeface="Calibri"/>
                        <a:cs typeface="Times New Roman"/>
                      </a:endParaRPr>
                    </a:p>
                  </a:txBody>
                  <a:tcPr marL="68580" marR="68580" marT="0" marB="0"/>
                </a:tc>
                <a:tc>
                  <a:txBody>
                    <a:bodyPr/>
                    <a:lstStyle/>
                    <a:p>
                      <a:pPr>
                        <a:lnSpc>
                          <a:spcPct val="115000"/>
                        </a:lnSpc>
                        <a:spcAft>
                          <a:spcPts val="1000"/>
                        </a:spcAft>
                      </a:pPr>
                      <a:r>
                        <a:rPr lang="ru-RU" sz="2400" dirty="0">
                          <a:effectLst/>
                        </a:rPr>
                        <a:t>2000 </a:t>
                      </a:r>
                      <a:r>
                        <a:rPr lang="ru-RU" sz="2400" dirty="0" err="1">
                          <a:effectLst/>
                        </a:rPr>
                        <a:t>руб</a:t>
                      </a:r>
                      <a:endParaRPr lang="ru-RU" sz="1800" dirty="0">
                        <a:effectLst/>
                        <a:latin typeface="Calibri"/>
                        <a:ea typeface="Calibri"/>
                        <a:cs typeface="Times New Roman"/>
                      </a:endParaRPr>
                    </a:p>
                  </a:txBody>
                  <a:tcPr marL="68580" marR="68580" marT="0" marB="0"/>
                </a:tc>
              </a:tr>
              <a:tr h="380931">
                <a:tc>
                  <a:txBody>
                    <a:bodyPr/>
                    <a:lstStyle/>
                    <a:p>
                      <a:pPr>
                        <a:lnSpc>
                          <a:spcPct val="115000"/>
                        </a:lnSpc>
                        <a:spcAft>
                          <a:spcPts val="1000"/>
                        </a:spcAft>
                      </a:pPr>
                      <a:r>
                        <a:rPr lang="ru-RU" sz="2400">
                          <a:effectLst/>
                        </a:rPr>
                        <a:t>ИТОГО:</a:t>
                      </a:r>
                      <a:endParaRPr lang="ru-RU" sz="1800">
                        <a:effectLst/>
                        <a:latin typeface="Calibri"/>
                        <a:ea typeface="Calibri"/>
                        <a:cs typeface="Times New Roman"/>
                      </a:endParaRPr>
                    </a:p>
                  </a:txBody>
                  <a:tcPr marL="68580" marR="68580" marT="0" marB="0"/>
                </a:tc>
                <a:tc>
                  <a:txBody>
                    <a:bodyPr/>
                    <a:lstStyle/>
                    <a:p>
                      <a:pPr>
                        <a:lnSpc>
                          <a:spcPct val="115000"/>
                        </a:lnSpc>
                        <a:spcAft>
                          <a:spcPts val="1000"/>
                        </a:spcAft>
                      </a:pPr>
                      <a:r>
                        <a:rPr lang="ru-RU" sz="2400" b="1" dirty="0">
                          <a:solidFill>
                            <a:srgbClr val="C00000"/>
                          </a:solidFill>
                          <a:effectLst>
                            <a:outerShdw blurRad="38100" dist="38100" dir="2700000" algn="tl">
                              <a:srgbClr val="000000">
                                <a:alpha val="43137"/>
                              </a:srgbClr>
                            </a:outerShdw>
                          </a:effectLst>
                        </a:rPr>
                        <a:t>35000 руб</a:t>
                      </a:r>
                      <a:r>
                        <a:rPr lang="ru-RU" sz="2400" dirty="0">
                          <a:effectLst/>
                        </a:rPr>
                        <a:t>.</a:t>
                      </a:r>
                      <a:endParaRPr lang="ru-RU"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84774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6">
                    <a:lumMod val="50000"/>
                  </a:schemeClr>
                </a:solidFill>
              </a:rPr>
              <a:t>Этап №3 Заключительный</a:t>
            </a:r>
            <a:endParaRPr lang="ru-RU" dirty="0">
              <a:solidFill>
                <a:schemeClr val="accent6">
                  <a:lumMod val="50000"/>
                </a:schemeClr>
              </a:solidFill>
            </a:endParaRPr>
          </a:p>
        </p:txBody>
      </p:sp>
      <p:sp>
        <p:nvSpPr>
          <p:cNvPr id="3" name="Объект 2"/>
          <p:cNvSpPr>
            <a:spLocks noGrp="1"/>
          </p:cNvSpPr>
          <p:nvPr>
            <p:ph idx="1"/>
          </p:nvPr>
        </p:nvSpPr>
        <p:spPr>
          <a:xfrm>
            <a:off x="899592" y="1600200"/>
            <a:ext cx="7787208" cy="4525963"/>
          </a:xfrm>
        </p:spPr>
        <p:txBody>
          <a:bodyPr>
            <a:normAutofit fontScale="92500" lnSpcReduction="10000"/>
          </a:bodyPr>
          <a:lstStyle/>
          <a:p>
            <a:pPr marL="0" lvl="0" indent="0">
              <a:buNone/>
            </a:pPr>
            <a:r>
              <a:rPr lang="ru-RU" b="1" dirty="0">
                <a:solidFill>
                  <a:srgbClr val="C00000"/>
                </a:solidFill>
                <a:effectLst>
                  <a:outerShdw blurRad="38100" dist="38100" dir="2700000" algn="tl">
                    <a:srgbClr val="000000">
                      <a:alpha val="43137"/>
                    </a:srgbClr>
                  </a:outerShdw>
                </a:effectLst>
              </a:rPr>
              <a:t>Основная деятельность: выявление результата проекта</a:t>
            </a:r>
            <a:endParaRPr lang="ru-RU" sz="2400" b="1" dirty="0">
              <a:solidFill>
                <a:srgbClr val="C00000"/>
              </a:solidFill>
              <a:effectLst>
                <a:outerShdw blurRad="38100" dist="38100" dir="2700000" algn="tl">
                  <a:srgbClr val="000000">
                    <a:alpha val="43137"/>
                  </a:srgbClr>
                </a:outerShdw>
              </a:effectLst>
            </a:endParaRPr>
          </a:p>
          <a:p>
            <a:pPr lvl="1"/>
            <a:r>
              <a:rPr lang="ru-RU" i="1" dirty="0">
                <a:solidFill>
                  <a:srgbClr val="002060"/>
                </a:solidFill>
                <a:effectLst>
                  <a:outerShdw blurRad="38100" dist="38100" dir="2700000" algn="tl">
                    <a:srgbClr val="000000">
                      <a:alpha val="43137"/>
                    </a:srgbClr>
                  </a:outerShdw>
                </a:effectLst>
              </a:rPr>
              <a:t>Диагностика удовлетворенности обучающихся и педагогов результатом деятельности</a:t>
            </a:r>
            <a:endParaRPr lang="ru-RU" sz="2000" i="1" dirty="0">
              <a:solidFill>
                <a:srgbClr val="002060"/>
              </a:solidFill>
              <a:effectLst>
                <a:outerShdw blurRad="38100" dist="38100" dir="2700000" algn="tl">
                  <a:srgbClr val="000000">
                    <a:alpha val="43137"/>
                  </a:srgbClr>
                </a:outerShdw>
              </a:effectLst>
            </a:endParaRPr>
          </a:p>
          <a:p>
            <a:pPr lvl="1"/>
            <a:r>
              <a:rPr lang="ru-RU" i="1" dirty="0">
                <a:solidFill>
                  <a:srgbClr val="002060"/>
                </a:solidFill>
                <a:effectLst>
                  <a:outerShdw blurRad="38100" dist="38100" dir="2700000" algn="tl">
                    <a:srgbClr val="000000">
                      <a:alpha val="43137"/>
                    </a:srgbClr>
                  </a:outerShdw>
                </a:effectLst>
              </a:rPr>
              <a:t>Подведение итогов работы школы по созданию памятного знака</a:t>
            </a:r>
            <a:endParaRPr lang="ru-RU" sz="2000" i="1" dirty="0">
              <a:solidFill>
                <a:srgbClr val="002060"/>
              </a:solidFill>
              <a:effectLst>
                <a:outerShdw blurRad="38100" dist="38100" dir="2700000" algn="tl">
                  <a:srgbClr val="000000">
                    <a:alpha val="43137"/>
                  </a:srgbClr>
                </a:outerShdw>
              </a:effectLst>
            </a:endParaRPr>
          </a:p>
          <a:p>
            <a:pPr lvl="1"/>
            <a:r>
              <a:rPr lang="ru-RU" i="1" dirty="0">
                <a:solidFill>
                  <a:srgbClr val="002060"/>
                </a:solidFill>
                <a:effectLst>
                  <a:outerShdw blurRad="38100" dist="38100" dir="2700000" algn="tl">
                    <a:srgbClr val="000000">
                      <a:alpha val="43137"/>
                    </a:srgbClr>
                  </a:outerShdw>
                </a:effectLst>
              </a:rPr>
              <a:t>Размещение информации о результатах проекта на школьном сайте,  школьном СМИ «Большая перемена», в группе школы в социальной сети «</a:t>
            </a:r>
            <a:r>
              <a:rPr lang="ru-RU" i="1" dirty="0" err="1">
                <a:solidFill>
                  <a:srgbClr val="002060"/>
                </a:solidFill>
                <a:effectLst>
                  <a:outerShdw blurRad="38100" dist="38100" dir="2700000" algn="tl">
                    <a:srgbClr val="000000">
                      <a:alpha val="43137"/>
                    </a:srgbClr>
                  </a:outerShdw>
                </a:effectLst>
              </a:rPr>
              <a:t>ВКонтакте</a:t>
            </a:r>
            <a:r>
              <a:rPr lang="ru-RU" i="1" dirty="0">
                <a:solidFill>
                  <a:srgbClr val="00206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865753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6">
                    <a:lumMod val="50000"/>
                  </a:schemeClr>
                </a:solidFill>
                <a:effectLst>
                  <a:outerShdw blurRad="38100" dist="38100" dir="2700000" algn="tl">
                    <a:srgbClr val="000000">
                      <a:alpha val="43137"/>
                    </a:srgbClr>
                  </a:outerShdw>
                </a:effectLst>
              </a:rPr>
              <a:t>Заключение </a:t>
            </a:r>
            <a:endParaRPr lang="ru-RU"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755576" y="1196752"/>
            <a:ext cx="7931224" cy="4525963"/>
          </a:xfrm>
        </p:spPr>
        <p:txBody>
          <a:bodyPr>
            <a:noAutofit/>
          </a:bodyPr>
          <a:lstStyle/>
          <a:p>
            <a:pPr marL="0" indent="0">
              <a:buNone/>
            </a:pPr>
            <a:r>
              <a:rPr lang="ru-RU" sz="2200" b="1" dirty="0">
                <a:solidFill>
                  <a:srgbClr val="002060"/>
                </a:solidFill>
                <a:effectLst>
                  <a:outerShdw blurRad="38100" dist="38100" dir="2700000" algn="tl">
                    <a:srgbClr val="000000">
                      <a:alpha val="43137"/>
                    </a:srgbClr>
                  </a:outerShdw>
                </a:effectLst>
              </a:rPr>
              <a:t>Работа над проектом позволит укрепить связь поколений, по-особому раскрыть значимость Победы нашего народа в Великой Отечественной войне, пропустив ее уроки через сердце каждого участника проекта. Наш проект имеет важное воспитательное значение, так как способствует формированию осознанного патриотического чувства. Применение новых форм работы  способствует повышению самооценки обучающихся, дает  им хороший опыт социализации, способствует укреплению школьного  коллектива. </a:t>
            </a:r>
            <a:r>
              <a:rPr lang="ru-RU" sz="2200" b="1" dirty="0" smtClean="0">
                <a:solidFill>
                  <a:srgbClr val="002060"/>
                </a:solidFill>
                <a:effectLst>
                  <a:outerShdw blurRad="38100" dist="38100" dir="2700000" algn="tl">
                    <a:srgbClr val="000000">
                      <a:alpha val="43137"/>
                    </a:srgbClr>
                  </a:outerShdw>
                </a:effectLst>
              </a:rPr>
              <a:t>Классные </a:t>
            </a:r>
            <a:r>
              <a:rPr lang="ru-RU" sz="2200" b="1" dirty="0">
                <a:solidFill>
                  <a:srgbClr val="002060"/>
                </a:solidFill>
                <a:effectLst>
                  <a:outerShdw blurRad="38100" dist="38100" dir="2700000" algn="tl">
                    <a:srgbClr val="000000">
                      <a:alpha val="43137"/>
                    </a:srgbClr>
                  </a:outerShdw>
                </a:effectLst>
              </a:rPr>
              <a:t>и общешкольные дела по патриотическому воспитанию становятся интереснее не только для учеников, но и для их наставников. По-новому раскрываются возможности  обучающиеся, которые раньше были пассивны. Внеклассная деятельность  проходит продуктивно, быстро, интересно.</a:t>
            </a:r>
          </a:p>
        </p:txBody>
      </p:sp>
    </p:spTree>
    <p:extLst>
      <p:ext uri="{BB962C8B-B14F-4D97-AF65-F5344CB8AC3E}">
        <p14:creationId xmlns:p14="http://schemas.microsoft.com/office/powerpoint/2010/main" val="2920307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мое\логоти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116632"/>
            <a:ext cx="2023624" cy="202362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259632" y="1128444"/>
            <a:ext cx="7416824" cy="4028748"/>
          </a:xfrm>
          <a:prstGeom prst="rect">
            <a:avLst/>
          </a:prstGeom>
          <a:noFill/>
        </p:spPr>
        <p:txBody>
          <a:bodyPr wrap="none" lIns="91440" tIns="45720" rIns="91440" bIns="45720">
            <a:prstTxWarp prst="textButtonPour">
              <a:avLst>
                <a:gd name="adj1" fmla="val 10242403"/>
                <a:gd name="adj2" fmla="val 5067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flip="none" rotWithShape="1">
                  <a:gsLst>
                    <a:gs pos="0">
                      <a:srgbClr val="FFF200"/>
                    </a:gs>
                    <a:gs pos="45000">
                      <a:srgbClr val="FF7A00"/>
                    </a:gs>
                    <a:gs pos="70000">
                      <a:srgbClr val="FF0300"/>
                    </a:gs>
                    <a:gs pos="100000">
                      <a:srgbClr val="4D0808"/>
                    </a:gs>
                  </a:gsLst>
                  <a:lin ang="5400000" scaled="0"/>
                  <a:tileRect r="-100000" b="-100000"/>
                </a:gradFill>
                <a:effectLst>
                  <a:outerShdw blurRad="50800" dist="39000" dir="5460000" algn="tl">
                    <a:srgbClr val="000000">
                      <a:alpha val="38000"/>
                    </a:srgbClr>
                  </a:outerShdw>
                </a:effectLst>
              </a:rPr>
              <a:t>Вместе</a:t>
            </a:r>
          </a:p>
          <a:p>
            <a:pPr algn="ctr"/>
            <a:r>
              <a:rPr lang="ru-RU" sz="5400" b="1" cap="none" spc="0" dirty="0" smtClean="0">
                <a:ln w="11430"/>
                <a:gradFill flip="none" rotWithShape="1">
                  <a:gsLst>
                    <a:gs pos="0">
                      <a:srgbClr val="FFF200"/>
                    </a:gs>
                    <a:gs pos="45000">
                      <a:srgbClr val="FF7A00"/>
                    </a:gs>
                    <a:gs pos="70000">
                      <a:srgbClr val="FF0300"/>
                    </a:gs>
                    <a:gs pos="100000">
                      <a:srgbClr val="4D0808"/>
                    </a:gs>
                  </a:gsLst>
                  <a:lin ang="5400000" scaled="0"/>
                  <a:tileRect r="-100000" b="-100000"/>
                </a:gradFill>
                <a:effectLst>
                  <a:outerShdw blurRad="50800" dist="39000" dir="5460000" algn="tl">
                    <a:srgbClr val="000000">
                      <a:alpha val="38000"/>
                    </a:srgbClr>
                  </a:outerShdw>
                </a:effectLst>
              </a:rPr>
              <a:t>мы – </a:t>
            </a:r>
          </a:p>
          <a:p>
            <a:pPr algn="ctr"/>
            <a:r>
              <a:rPr lang="ru-RU" sz="5400" b="1" cap="none" spc="0" dirty="0" smtClean="0">
                <a:ln w="11430"/>
                <a:gradFill flip="none" rotWithShape="1">
                  <a:gsLst>
                    <a:gs pos="0">
                      <a:srgbClr val="FFF200"/>
                    </a:gs>
                    <a:gs pos="45000">
                      <a:srgbClr val="FF7A00"/>
                    </a:gs>
                    <a:gs pos="70000">
                      <a:srgbClr val="FF0300"/>
                    </a:gs>
                    <a:gs pos="100000">
                      <a:srgbClr val="4D0808"/>
                    </a:gs>
                  </a:gsLst>
                  <a:lin ang="5400000" scaled="0"/>
                  <a:tileRect r="-100000" b="-100000"/>
                </a:gradFill>
                <a:effectLst>
                  <a:outerShdw blurRad="50800" dist="39000" dir="5460000" algn="tl">
                    <a:srgbClr val="000000">
                      <a:alpha val="38000"/>
                    </a:srgbClr>
                  </a:outerShdw>
                </a:effectLst>
              </a:rPr>
              <a:t>сила!</a:t>
            </a:r>
            <a:endParaRPr lang="ru-RU" sz="5400" b="1" cap="none" spc="0" dirty="0">
              <a:ln w="11430"/>
              <a:gradFill flip="none" rotWithShape="1">
                <a:gsLst>
                  <a:gs pos="0">
                    <a:srgbClr val="FFF200"/>
                  </a:gs>
                  <a:gs pos="45000">
                    <a:srgbClr val="FF7A00"/>
                  </a:gs>
                  <a:gs pos="70000">
                    <a:srgbClr val="FF0300"/>
                  </a:gs>
                  <a:gs pos="100000">
                    <a:srgbClr val="4D0808"/>
                  </a:gs>
                </a:gsLst>
                <a:lin ang="5400000" scaled="0"/>
                <a:tileRect r="-100000" b="-1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2643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32656"/>
            <a:ext cx="5982816" cy="685800"/>
          </a:xfrm>
        </p:spPr>
        <p:txBody>
          <a:bodyPr>
            <a:noAutofit/>
          </a:bodyPr>
          <a:lstStyle/>
          <a:p>
            <a:r>
              <a:rPr lang="ru-RU" b="1" dirty="0" smtClean="0">
                <a:solidFill>
                  <a:schemeClr val="accent6">
                    <a:lumMod val="50000"/>
                  </a:schemeClr>
                </a:solidFill>
                <a:effectLst>
                  <a:outerShdw blurRad="38100" dist="38100" dir="2700000" algn="tl">
                    <a:srgbClr val="000000">
                      <a:alpha val="43137"/>
                    </a:srgbClr>
                  </a:outerShdw>
                </a:effectLst>
              </a:rPr>
              <a:t>Актуальность проекта</a:t>
            </a:r>
            <a:endParaRPr lang="ru-RU"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971600" y="1484784"/>
            <a:ext cx="7416824" cy="2376264"/>
          </a:xfrm>
        </p:spPr>
        <p:txBody>
          <a:bodyPr>
            <a:noAutofit/>
          </a:bodyPr>
          <a:lstStyle/>
          <a:p>
            <a:pPr marL="0" indent="0">
              <a:buNone/>
            </a:pPr>
            <a:r>
              <a:rPr lang="ru-RU" sz="2800" b="1" dirty="0" smtClean="0">
                <a:solidFill>
                  <a:srgbClr val="002060"/>
                </a:solidFill>
                <a:effectLst>
                  <a:outerShdw blurRad="38100" dist="38100" dir="2700000" algn="tl">
                    <a:srgbClr val="000000">
                      <a:alpha val="43137"/>
                    </a:srgbClr>
                  </a:outerShdw>
                </a:effectLst>
              </a:rPr>
              <a:t>Надо знать и помнить историю своей страны. Не забыть нам тяжелые и кровопролитные годы ВОВ, которые сплотили нашу страну и союзников для достижения общей </a:t>
            </a:r>
            <a:r>
              <a:rPr lang="ru-RU" sz="2800" b="1" dirty="0" smtClean="0">
                <a:solidFill>
                  <a:srgbClr val="C00000"/>
                </a:solidFill>
                <a:effectLst>
                  <a:outerShdw blurRad="38100" dist="38100" dir="2700000" algn="tl">
                    <a:srgbClr val="000000">
                      <a:alpha val="43137"/>
                    </a:srgbClr>
                  </a:outerShdw>
                </a:effectLst>
              </a:rPr>
              <a:t>цели</a:t>
            </a:r>
            <a:r>
              <a:rPr lang="ru-RU" sz="2800" b="1" dirty="0" smtClean="0">
                <a:solidFill>
                  <a:srgbClr val="002060"/>
                </a:solidFill>
                <a:effectLst>
                  <a:outerShdw blurRad="38100" dist="38100" dir="2700000" algn="tl">
                    <a:srgbClr val="000000">
                      <a:alpha val="43137"/>
                    </a:srgbClr>
                  </a:outerShdw>
                </a:effectLst>
              </a:rPr>
              <a:t> </a:t>
            </a:r>
            <a:r>
              <a:rPr lang="ru-RU" sz="2800" b="1" dirty="0">
                <a:solidFill>
                  <a:srgbClr val="002060"/>
                </a:solidFill>
                <a:effectLst>
                  <a:outerShdw blurRad="38100" dist="38100" dir="2700000" algn="tl">
                    <a:srgbClr val="000000">
                      <a:alpha val="43137"/>
                    </a:srgbClr>
                  </a:outerShdw>
                </a:effectLst>
              </a:rPr>
              <a:t>– </a:t>
            </a:r>
            <a:r>
              <a:rPr lang="ru-RU" sz="2800" b="1" dirty="0" smtClean="0">
                <a:solidFill>
                  <a:srgbClr val="002060"/>
                </a:solidFill>
                <a:effectLst>
                  <a:outerShdw blurRad="38100" dist="38100" dir="2700000" algn="tl">
                    <a:srgbClr val="000000">
                      <a:alpha val="43137"/>
                    </a:srgbClr>
                  </a:outerShdw>
                </a:effectLst>
              </a:rPr>
              <a:t>победы </a:t>
            </a:r>
            <a:r>
              <a:rPr lang="ru-RU" sz="2800" b="1" dirty="0">
                <a:solidFill>
                  <a:srgbClr val="002060"/>
                </a:solidFill>
                <a:effectLst>
                  <a:outerShdw blurRad="38100" dist="38100" dir="2700000" algn="tl">
                    <a:srgbClr val="000000">
                      <a:alpha val="43137"/>
                    </a:srgbClr>
                  </a:outerShdw>
                </a:effectLst>
              </a:rPr>
              <a:t>над фашистскими </a:t>
            </a:r>
            <a:r>
              <a:rPr lang="ru-RU" sz="2800" b="1" dirty="0" smtClean="0">
                <a:solidFill>
                  <a:srgbClr val="002060"/>
                </a:solidFill>
                <a:effectLst>
                  <a:outerShdw blurRad="38100" dist="38100" dir="2700000" algn="tl">
                    <a:srgbClr val="000000">
                      <a:alpha val="43137"/>
                    </a:srgbClr>
                  </a:outerShdw>
                </a:effectLst>
              </a:rPr>
              <a:t>завоевателями. </a:t>
            </a:r>
            <a:endParaRPr lang="ru-RU" sz="2800" b="1" i="1" dirty="0">
              <a:solidFill>
                <a:srgbClr val="002060"/>
              </a:solidFill>
              <a:effectLst>
                <a:outerShdw blurRad="38100" dist="38100" dir="2700000" algn="tl">
                  <a:srgbClr val="000000">
                    <a:alpha val="43137"/>
                  </a:srgbClr>
                </a:outerShdw>
              </a:effectLst>
            </a:endParaRPr>
          </a:p>
        </p:txBody>
      </p:sp>
      <p:pic>
        <p:nvPicPr>
          <p:cNvPr id="3074" name="Picture 2" descr="C:\Users\Пользоатель 13\Desktop\Dis66sup6zk.jpg"/>
          <p:cNvPicPr>
            <a:picLocks noChangeAspect="1" noChangeArrowheads="1"/>
          </p:cNvPicPr>
          <p:nvPr/>
        </p:nvPicPr>
        <p:blipFill rotWithShape="1">
          <a:blip r:embed="rId3">
            <a:extLst>
              <a:ext uri="{28A0092B-C50C-407E-A947-70E740481C1C}">
                <a14:useLocalDpi xmlns:a14="http://schemas.microsoft.com/office/drawing/2010/main" val="0"/>
              </a:ext>
            </a:extLst>
          </a:blip>
          <a:srcRect t="16350" b="22592"/>
          <a:stretch/>
        </p:blipFill>
        <p:spPr bwMode="auto">
          <a:xfrm>
            <a:off x="5148064" y="3861048"/>
            <a:ext cx="3384376" cy="275522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71600" y="3703672"/>
            <a:ext cx="4572000" cy="2677656"/>
          </a:xfrm>
          <a:prstGeom prst="rect">
            <a:avLst/>
          </a:prstGeom>
        </p:spPr>
        <p:txBody>
          <a:bodyPr>
            <a:spAutoFit/>
          </a:bodyPr>
          <a:lstStyle/>
          <a:p>
            <a:r>
              <a:rPr lang="ru-RU" sz="2800" b="1" dirty="0">
                <a:solidFill>
                  <a:srgbClr val="002060"/>
                </a:solidFill>
                <a:effectLst>
                  <a:outerShdw blurRad="38100" dist="38100" dir="2700000" algn="tl">
                    <a:srgbClr val="000000">
                      <a:alpha val="43137"/>
                    </a:srgbClr>
                  </a:outerShdw>
                </a:effectLst>
              </a:rPr>
              <a:t>Но чем дальше от нас отдаляются события той войны, тем меньше остается очевидцев, переживших те далекие страшные годы. </a:t>
            </a:r>
          </a:p>
        </p:txBody>
      </p:sp>
    </p:spTree>
    <p:extLst>
      <p:ext uri="{BB962C8B-B14F-4D97-AF65-F5344CB8AC3E}">
        <p14:creationId xmlns:p14="http://schemas.microsoft.com/office/powerpoint/2010/main" val="132143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32656"/>
            <a:ext cx="5982816" cy="685800"/>
          </a:xfrm>
        </p:spPr>
        <p:txBody>
          <a:bodyPr>
            <a:noAutofit/>
          </a:bodyPr>
          <a:lstStyle/>
          <a:p>
            <a:r>
              <a:rPr lang="ru-RU" b="1" dirty="0" smtClean="0">
                <a:solidFill>
                  <a:schemeClr val="accent6">
                    <a:lumMod val="50000"/>
                  </a:schemeClr>
                </a:solidFill>
                <a:effectLst>
                  <a:outerShdw blurRad="38100" dist="38100" dir="2700000" algn="tl">
                    <a:srgbClr val="000000">
                      <a:alpha val="43137"/>
                    </a:srgbClr>
                  </a:outerShdw>
                </a:effectLst>
              </a:rPr>
              <a:t>Актуальность проекта</a:t>
            </a:r>
            <a:endParaRPr lang="ru-RU"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27584" y="1052736"/>
            <a:ext cx="7488832" cy="4038600"/>
          </a:xfrm>
        </p:spPr>
        <p:txBody>
          <a:bodyPr>
            <a:noAutofit/>
          </a:bodyPr>
          <a:lstStyle/>
          <a:p>
            <a:pPr marL="0" indent="0">
              <a:buNone/>
            </a:pPr>
            <a:r>
              <a:rPr lang="ru-RU" sz="2100" b="1" dirty="0" smtClean="0">
                <a:solidFill>
                  <a:srgbClr val="002060"/>
                </a:solidFill>
                <a:effectLst>
                  <a:outerShdw blurRad="38100" dist="38100" dir="2700000" algn="tl">
                    <a:srgbClr val="000000">
                      <a:alpha val="43137"/>
                    </a:srgbClr>
                  </a:outerShdw>
                </a:effectLst>
              </a:rPr>
              <a:t>У подростков </a:t>
            </a:r>
            <a:r>
              <a:rPr lang="ru-RU" sz="2100" b="1" dirty="0">
                <a:solidFill>
                  <a:srgbClr val="002060"/>
                </a:solidFill>
                <a:effectLst>
                  <a:outerShdw blurRad="38100" dist="38100" dir="2700000" algn="tl">
                    <a:srgbClr val="000000">
                      <a:alpha val="43137"/>
                    </a:srgbClr>
                  </a:outerShdw>
                </a:effectLst>
              </a:rPr>
              <a:t>и молодежи свои проблемы, свои идеалы. Теряется связь поколений. А ведь в то далекое время наши защитники тоже были молодыми и, не жалея себя, совершали подвиги, ценой своей жизни отвоевывали по клочку родной земли</a:t>
            </a:r>
            <a:r>
              <a:rPr lang="ru-RU" sz="2100" b="1" dirty="0" smtClean="0">
                <a:solidFill>
                  <a:srgbClr val="002060"/>
                </a:solidFill>
                <a:effectLst>
                  <a:outerShdw blurRad="38100" dist="38100" dir="2700000" algn="tl">
                    <a:srgbClr val="000000">
                      <a:alpha val="43137"/>
                    </a:srgbClr>
                  </a:outerShdw>
                </a:effectLst>
              </a:rPr>
              <a:t>. Среди </a:t>
            </a:r>
            <a:r>
              <a:rPr lang="ru-RU" sz="2100" b="1" dirty="0">
                <a:solidFill>
                  <a:srgbClr val="002060"/>
                </a:solidFill>
                <a:effectLst>
                  <a:outerShdw blurRad="38100" dist="38100" dir="2700000" algn="tl">
                    <a:srgbClr val="000000">
                      <a:alpha val="43137"/>
                    </a:srgbClr>
                  </a:outerShdw>
                </a:effectLst>
              </a:rPr>
              <a:t>них, конечно же, много Героев Советского Союза, </a:t>
            </a:r>
            <a:r>
              <a:rPr lang="ru-RU" sz="2100" b="1" dirty="0" smtClean="0">
                <a:solidFill>
                  <a:srgbClr val="002060"/>
                </a:solidFill>
                <a:effectLst>
                  <a:outerShdw blurRad="38100" dist="38100" dir="2700000" algn="tl">
                    <a:srgbClr val="000000">
                      <a:alpha val="43137"/>
                    </a:srgbClr>
                  </a:outerShdw>
                </a:effectLst>
              </a:rPr>
              <a:t>среди которых записаны и имена  героев-</a:t>
            </a:r>
            <a:r>
              <a:rPr lang="ru-RU" sz="2100" b="1" dirty="0" err="1" smtClean="0">
                <a:solidFill>
                  <a:srgbClr val="002060"/>
                </a:solidFill>
                <a:effectLst>
                  <a:outerShdw blurRad="38100" dist="38100" dir="2700000" algn="tl">
                    <a:srgbClr val="000000">
                      <a:alpha val="43137"/>
                    </a:srgbClr>
                  </a:outerShdw>
                </a:effectLst>
              </a:rPr>
              <a:t>золотухинцев</a:t>
            </a:r>
            <a:r>
              <a:rPr lang="ru-RU" sz="2100" b="1" dirty="0" smtClean="0">
                <a:solidFill>
                  <a:srgbClr val="002060"/>
                </a:solidFill>
                <a:effectLst>
                  <a:outerShdw blurRad="38100" dist="38100" dir="2700000" algn="tl">
                    <a:srgbClr val="000000">
                      <a:alpha val="43137"/>
                    </a:srgbClr>
                  </a:outerShdw>
                </a:effectLst>
              </a:rPr>
              <a:t>.</a:t>
            </a:r>
            <a:endParaRPr lang="ru-RU" sz="2100" b="1" dirty="0">
              <a:solidFill>
                <a:srgbClr val="002060"/>
              </a:solidFill>
              <a:effectLst>
                <a:outerShdw blurRad="38100" dist="38100" dir="2700000" algn="tl">
                  <a:srgbClr val="000000">
                    <a:alpha val="43137"/>
                  </a:srgbClr>
                </a:outerShdw>
              </a:effectLst>
            </a:endParaRPr>
          </a:p>
          <a:p>
            <a:pPr marL="0" indent="0">
              <a:buNone/>
            </a:pPr>
            <a:r>
              <a:rPr lang="ru-RU" sz="2100" b="1" dirty="0">
                <a:solidFill>
                  <a:srgbClr val="002060"/>
                </a:solidFill>
                <a:effectLst>
                  <a:outerShdw blurRad="38100" dist="38100" dir="2700000" algn="tl">
                    <a:srgbClr val="000000">
                      <a:alpha val="43137"/>
                    </a:srgbClr>
                  </a:outerShdw>
                </a:effectLst>
              </a:rPr>
              <a:t>Их всего 14 </a:t>
            </a:r>
            <a:r>
              <a:rPr lang="ru-RU" sz="2100" b="1" dirty="0" smtClean="0">
                <a:solidFill>
                  <a:srgbClr val="002060"/>
                </a:solidFill>
                <a:effectLst>
                  <a:outerShdw blurRad="38100" dist="38100" dir="2700000" algn="tl">
                    <a:srgbClr val="000000">
                      <a:alpha val="43137"/>
                    </a:srgbClr>
                  </a:outerShdw>
                </a:effectLst>
              </a:rPr>
              <a:t>человек. </a:t>
            </a:r>
            <a:r>
              <a:rPr lang="ru-RU" sz="2100" b="1" dirty="0">
                <a:solidFill>
                  <a:srgbClr val="002060"/>
                </a:solidFill>
                <a:effectLst>
                  <a:outerShdw blurRad="38100" dist="38100" dir="2700000" algn="tl">
                    <a:srgbClr val="000000">
                      <a:alpha val="43137"/>
                    </a:srgbClr>
                  </a:outerShdw>
                </a:effectLst>
              </a:rPr>
              <a:t>Но много ли мы знаем о них? Вот мы и задумались над тем, каким образом можно увековечить память об этих героях</a:t>
            </a:r>
            <a:r>
              <a:rPr lang="ru-RU" sz="2100" b="1" dirty="0" smtClean="0">
                <a:solidFill>
                  <a:srgbClr val="002060"/>
                </a:solidFill>
                <a:effectLst>
                  <a:outerShdw blurRad="38100" dist="38100" dir="2700000" algn="tl">
                    <a:srgbClr val="000000">
                      <a:alpha val="43137"/>
                    </a:srgbClr>
                  </a:outerShdw>
                </a:effectLst>
              </a:rPr>
              <a:t>.</a:t>
            </a:r>
          </a:p>
          <a:p>
            <a:pPr marL="0" indent="0">
              <a:buNone/>
            </a:pPr>
            <a:r>
              <a:rPr lang="ru-RU" sz="2100" b="1" dirty="0">
                <a:solidFill>
                  <a:srgbClr val="002060"/>
                </a:solidFill>
                <a:effectLst>
                  <a:outerShdw blurRad="38100" dist="38100" dir="2700000" algn="tl">
                    <a:srgbClr val="000000">
                      <a:alpha val="43137"/>
                    </a:srgbClr>
                  </a:outerShdw>
                </a:effectLst>
              </a:rPr>
              <a:t>На одном из заседаний волонтерского отряда  старшеклассники подняли вопрос о создании памятного знака, увековечивающего имена Героев Советского Союза из Золотухинского района. Ребята выяснили, что на сегодняшний день мы не располагаем полной информацией об этих людях. Поэтому в школе развернулась активная работа по реализации данного проекта.</a:t>
            </a:r>
          </a:p>
        </p:txBody>
      </p:sp>
    </p:spTree>
    <p:extLst>
      <p:ext uri="{BB962C8B-B14F-4D97-AF65-F5344CB8AC3E}">
        <p14:creationId xmlns:p14="http://schemas.microsoft.com/office/powerpoint/2010/main" val="284533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60648"/>
            <a:ext cx="5982816" cy="685800"/>
          </a:xfrm>
        </p:spPr>
        <p:txBody>
          <a:bodyPr>
            <a:noAutofit/>
          </a:bodyPr>
          <a:lstStyle/>
          <a:p>
            <a:r>
              <a:rPr lang="ru-RU" sz="4000" b="1" dirty="0">
                <a:solidFill>
                  <a:schemeClr val="accent6">
                    <a:lumMod val="50000"/>
                  </a:schemeClr>
                </a:solidFill>
                <a:effectLst>
                  <a:outerShdw blurRad="38100" dist="38100" dir="2700000" algn="tl">
                    <a:srgbClr val="000000">
                      <a:alpha val="43137"/>
                    </a:srgbClr>
                  </a:outerShdw>
                </a:effectLst>
              </a:rPr>
              <a:t>Новизна:</a:t>
            </a:r>
          </a:p>
        </p:txBody>
      </p:sp>
      <p:sp>
        <p:nvSpPr>
          <p:cNvPr id="3" name="Объект 2"/>
          <p:cNvSpPr>
            <a:spLocks noGrp="1"/>
          </p:cNvSpPr>
          <p:nvPr>
            <p:ph idx="1"/>
          </p:nvPr>
        </p:nvSpPr>
        <p:spPr>
          <a:xfrm>
            <a:off x="899592" y="1052736"/>
            <a:ext cx="7787208" cy="5616624"/>
          </a:xfrm>
        </p:spPr>
        <p:txBody>
          <a:bodyPr>
            <a:normAutofit fontScale="70000" lnSpcReduction="20000"/>
          </a:bodyPr>
          <a:lstStyle/>
          <a:p>
            <a:pPr marL="0" indent="0">
              <a:buNone/>
            </a:pPr>
            <a:r>
              <a:rPr lang="ru-RU" b="1" dirty="0">
                <a:solidFill>
                  <a:srgbClr val="C00000"/>
                </a:solidFill>
                <a:effectLst>
                  <a:outerShdw blurRad="38100" dist="38100" dir="2700000" algn="tl">
                    <a:srgbClr val="000000">
                      <a:alpha val="43137"/>
                    </a:srgbClr>
                  </a:outerShdw>
                </a:effectLst>
              </a:rPr>
              <a:t>На сегодняшний день сложились все условия для  реализации данного проекта:</a:t>
            </a:r>
          </a:p>
          <a:p>
            <a:pPr lvl="0"/>
            <a:r>
              <a:rPr lang="ru-RU" b="1" dirty="0">
                <a:solidFill>
                  <a:srgbClr val="002060"/>
                </a:solidFill>
                <a:effectLst>
                  <a:outerShdw blurRad="38100" dist="38100" dir="2700000" algn="tl">
                    <a:srgbClr val="000000">
                      <a:alpha val="43137"/>
                    </a:srgbClr>
                  </a:outerShdw>
                </a:effectLst>
              </a:rPr>
              <a:t>Есть интересная идея</a:t>
            </a:r>
          </a:p>
          <a:p>
            <a:pPr lvl="0"/>
            <a:r>
              <a:rPr lang="ru-RU" b="1" dirty="0">
                <a:solidFill>
                  <a:srgbClr val="002060"/>
                </a:solidFill>
                <a:effectLst>
                  <a:outerShdw blurRad="38100" dist="38100" dir="2700000" algn="tl">
                    <a:srgbClr val="000000">
                      <a:alpha val="43137"/>
                    </a:srgbClr>
                  </a:outerShdw>
                </a:effectLst>
              </a:rPr>
              <a:t>Появилось  желание и готовность действовать у детей и учителей</a:t>
            </a:r>
          </a:p>
          <a:p>
            <a:pPr lvl="0"/>
            <a:r>
              <a:rPr lang="ru-RU" b="1" dirty="0">
                <a:solidFill>
                  <a:srgbClr val="002060"/>
                </a:solidFill>
                <a:effectLst>
                  <a:outerShdw blurRad="38100" dist="38100" dir="2700000" algn="tl">
                    <a:srgbClr val="000000">
                      <a:alpha val="43137"/>
                    </a:srgbClr>
                  </a:outerShdw>
                </a:effectLst>
              </a:rPr>
              <a:t> Перед зданием школы расположено   подходящее место для   его </a:t>
            </a:r>
            <a:r>
              <a:rPr lang="ru-RU" b="1" dirty="0" smtClean="0">
                <a:solidFill>
                  <a:srgbClr val="002060"/>
                </a:solidFill>
                <a:effectLst>
                  <a:outerShdw blurRad="38100" dist="38100" dir="2700000" algn="tl">
                    <a:srgbClr val="000000">
                      <a:alpha val="43137"/>
                    </a:srgbClr>
                  </a:outerShdw>
                </a:effectLst>
              </a:rPr>
              <a:t>реализации</a:t>
            </a:r>
          </a:p>
          <a:p>
            <a:pPr lvl="0"/>
            <a:endParaRPr lang="ru-RU" b="1" dirty="0">
              <a:solidFill>
                <a:srgbClr val="002060"/>
              </a:solidFill>
              <a:effectLst>
                <a:outerShdw blurRad="38100" dist="38100" dir="2700000" algn="tl">
                  <a:srgbClr val="000000">
                    <a:alpha val="43137"/>
                  </a:srgbClr>
                </a:outerShdw>
              </a:effectLst>
            </a:endParaRPr>
          </a:p>
          <a:p>
            <a:pPr marL="0" indent="0">
              <a:buNone/>
            </a:pPr>
            <a:r>
              <a:rPr lang="ru-RU" b="1" dirty="0">
                <a:solidFill>
                  <a:srgbClr val="002060"/>
                </a:solidFill>
                <a:effectLst>
                  <a:outerShdw blurRad="38100" dist="38100" dir="2700000" algn="tl">
                    <a:srgbClr val="000000">
                      <a:alpha val="43137"/>
                    </a:srgbClr>
                  </a:outerShdw>
                </a:effectLst>
              </a:rPr>
              <a:t>Приближающаяся годовщина Победы в Великой Отечественной войне убедила нас  в правильности </a:t>
            </a:r>
            <a:r>
              <a:rPr lang="ru-RU" b="1" dirty="0" smtClean="0">
                <a:solidFill>
                  <a:srgbClr val="002060"/>
                </a:solidFill>
                <a:effectLst>
                  <a:outerShdw blurRad="38100" dist="38100" dir="2700000" algn="tl">
                    <a:srgbClr val="000000">
                      <a:alpha val="43137"/>
                    </a:srgbClr>
                  </a:outerShdw>
                </a:effectLst>
              </a:rPr>
              <a:t>нашего решения. К </a:t>
            </a:r>
            <a:r>
              <a:rPr lang="ru-RU" b="1" dirty="0">
                <a:solidFill>
                  <a:srgbClr val="002060"/>
                </a:solidFill>
                <a:effectLst>
                  <a:outerShdw blurRad="38100" dist="38100" dir="2700000" algn="tl">
                    <a:srgbClr val="000000">
                      <a:alpha val="43137"/>
                    </a:srgbClr>
                  </a:outerShdw>
                </a:effectLst>
              </a:rPr>
              <a:t>тому же, ничего подобного в </a:t>
            </a:r>
            <a:r>
              <a:rPr lang="ru-RU" b="1" dirty="0" err="1">
                <a:solidFill>
                  <a:srgbClr val="002060"/>
                </a:solidFill>
                <a:effectLst>
                  <a:outerShdw blurRad="38100" dist="38100" dir="2700000" algn="tl">
                    <a:srgbClr val="000000">
                      <a:alpha val="43137"/>
                    </a:srgbClr>
                  </a:outerShdw>
                </a:effectLst>
              </a:rPr>
              <a:t>Золотухинском</a:t>
            </a:r>
            <a:r>
              <a:rPr lang="ru-RU" b="1" dirty="0">
                <a:solidFill>
                  <a:srgbClr val="002060"/>
                </a:solidFill>
                <a:effectLst>
                  <a:outerShdw blurRad="38100" dist="38100" dir="2700000" algn="tl">
                    <a:srgbClr val="000000">
                      <a:alpha val="43137"/>
                    </a:srgbClr>
                  </a:outerShdw>
                </a:effectLst>
              </a:rPr>
              <a:t> районе силами общественности или обучающихся школы не делалось. Мы хотим  положить начало  этой  традиции. Пусть этот пример  поможет другим ближе прикоснуться к своей истории, узнать что- то новое и получить бесценный опыт социально значимой деятельности.</a:t>
            </a:r>
          </a:p>
          <a:p>
            <a:pPr lvl="0"/>
            <a:endParaRPr lang="ru-RU" b="1" dirty="0">
              <a:solidFill>
                <a:srgbClr val="002060"/>
              </a:solidFill>
              <a:effectLst>
                <a:outerShdw blurRad="38100" dist="38100" dir="2700000" algn="tl">
                  <a:srgbClr val="000000">
                    <a:alpha val="43137"/>
                  </a:srgbClr>
                </a:outerShdw>
              </a:effectLst>
            </a:endParaRPr>
          </a:p>
        </p:txBody>
      </p:sp>
      <p:pic>
        <p:nvPicPr>
          <p:cNvPr id="5" name="Picture 3" descr="F:\мое\логоти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116632"/>
            <a:ext cx="2023624" cy="202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6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6">
                    <a:lumMod val="50000"/>
                  </a:schemeClr>
                </a:solidFill>
                <a:effectLst>
                  <a:outerShdw blurRad="38100" dist="38100" dir="2700000" algn="tl">
                    <a:srgbClr val="000000">
                      <a:alpha val="43137"/>
                    </a:srgbClr>
                  </a:outerShdw>
                </a:effectLst>
              </a:rPr>
              <a:t>Цель проекта:</a:t>
            </a:r>
            <a:endParaRPr lang="ru-RU"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115616" y="1412776"/>
            <a:ext cx="7128792" cy="5445224"/>
          </a:xfrm>
        </p:spPr>
        <p:txBody>
          <a:bodyPr>
            <a:noAutofit/>
          </a:bodyPr>
          <a:lstStyle/>
          <a:p>
            <a:pPr marL="0" indent="0">
              <a:buNone/>
            </a:pPr>
            <a:r>
              <a:rPr lang="ru-RU" sz="2400" b="1" dirty="0">
                <a:solidFill>
                  <a:srgbClr val="C00000"/>
                </a:solidFill>
                <a:effectLst>
                  <a:outerShdw blurRad="38100" dist="38100" dir="2700000" algn="tl">
                    <a:srgbClr val="000000">
                      <a:alpha val="43137"/>
                    </a:srgbClr>
                  </a:outerShdw>
                </a:effectLst>
              </a:rPr>
              <a:t>Цель инновационного продукта </a:t>
            </a:r>
            <a:r>
              <a:rPr lang="ru-RU" sz="2400" b="1" dirty="0">
                <a:solidFill>
                  <a:srgbClr val="002060"/>
                </a:solidFill>
                <a:effectLst>
                  <a:outerShdw blurRad="38100" dist="38100" dir="2700000" algn="tl">
                    <a:srgbClr val="000000">
                      <a:alpha val="43137"/>
                    </a:srgbClr>
                  </a:outerShdw>
                </a:effectLst>
              </a:rPr>
              <a:t>– социальный проект «Нам героев наших позабыть нельзя» как средство повышения уровня духовно-нравственного развития обучающихся, формирование чувства патриотизма, уважения к историческому прошлому, нашим традициям через сохранение памяти к его защитникам; создание условий для реализации патриотических качеств обучающихся школы в конкретном социально значимом деле, увековечивание памяти Героев Советского Союза, представителей нашего Золотухинского района.</a:t>
            </a:r>
          </a:p>
        </p:txBody>
      </p:sp>
      <p:pic>
        <p:nvPicPr>
          <p:cNvPr id="4" name="Picture 3" descr="F:\мое\логоти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116632"/>
            <a:ext cx="2023624" cy="202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32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6">
                    <a:lumMod val="50000"/>
                  </a:schemeClr>
                </a:solidFill>
                <a:effectLst>
                  <a:outerShdw blurRad="38100" dist="38100" dir="2700000" algn="tl">
                    <a:srgbClr val="000000">
                      <a:alpha val="43137"/>
                    </a:srgbClr>
                  </a:outerShdw>
                </a:effectLst>
              </a:rPr>
              <a:t>Задачи:</a:t>
            </a:r>
            <a:endParaRPr lang="ru-RU"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99592" y="1340768"/>
            <a:ext cx="7272808" cy="4038600"/>
          </a:xfrm>
        </p:spPr>
        <p:txBody>
          <a:bodyPr>
            <a:noAutofit/>
          </a:bodyPr>
          <a:lstStyle/>
          <a:p>
            <a:r>
              <a:rPr lang="ru-RU" sz="2800" b="1" dirty="0">
                <a:solidFill>
                  <a:srgbClr val="002060"/>
                </a:solidFill>
                <a:effectLst>
                  <a:outerShdw blurRad="38100" dist="38100" dir="2700000" algn="tl">
                    <a:srgbClr val="000000">
                      <a:alpha val="43137"/>
                    </a:srgbClr>
                  </a:outerShdw>
                </a:effectLst>
              </a:rPr>
              <a:t>Разработка  механизма и включение в воспитательный процесс </a:t>
            </a:r>
            <a:r>
              <a:rPr lang="ru-RU" sz="2800" b="1" dirty="0" smtClean="0">
                <a:solidFill>
                  <a:srgbClr val="002060"/>
                </a:solidFill>
                <a:effectLst>
                  <a:outerShdw blurRad="38100" dist="38100" dir="2700000" algn="tl">
                    <a:srgbClr val="000000">
                      <a:alpha val="43137"/>
                    </a:srgbClr>
                  </a:outerShdw>
                </a:effectLst>
              </a:rPr>
              <a:t>социально-значимой </a:t>
            </a:r>
            <a:r>
              <a:rPr lang="ru-RU" sz="2800" b="1" dirty="0">
                <a:solidFill>
                  <a:srgbClr val="002060"/>
                </a:solidFill>
                <a:effectLst>
                  <a:outerShdw blurRad="38100" dist="38100" dir="2700000" algn="tl">
                    <a:srgbClr val="000000">
                      <a:alpha val="43137"/>
                    </a:srgbClr>
                  </a:outerShdw>
                </a:effectLst>
              </a:rPr>
              <a:t>деятельности.</a:t>
            </a:r>
          </a:p>
          <a:p>
            <a:r>
              <a:rPr lang="ru-RU" sz="2800" b="1" dirty="0">
                <a:solidFill>
                  <a:srgbClr val="002060"/>
                </a:solidFill>
                <a:effectLst>
                  <a:outerShdw blurRad="38100" dist="38100" dir="2700000" algn="tl">
                    <a:srgbClr val="000000">
                      <a:alpha val="43137"/>
                    </a:srgbClr>
                  </a:outerShdw>
                </a:effectLst>
              </a:rPr>
              <a:t>Сохранение памяти о событиях Великой Отечественной войны для современного и будущего поколений.</a:t>
            </a:r>
          </a:p>
          <a:p>
            <a:r>
              <a:rPr lang="ru-RU" sz="2800" b="1" dirty="0">
                <a:solidFill>
                  <a:srgbClr val="002060"/>
                </a:solidFill>
                <a:effectLst>
                  <a:outerShdw blurRad="38100" dist="38100" dir="2700000" algn="tl">
                    <a:srgbClr val="000000">
                      <a:alpha val="43137"/>
                    </a:srgbClr>
                  </a:outerShdw>
                </a:effectLst>
              </a:rPr>
              <a:t>Увековечивание памяти героев Советского Союза из Золотухинского района.</a:t>
            </a:r>
          </a:p>
        </p:txBody>
      </p:sp>
    </p:spTree>
    <p:extLst>
      <p:ext uri="{BB962C8B-B14F-4D97-AF65-F5344CB8AC3E}">
        <p14:creationId xmlns:p14="http://schemas.microsoft.com/office/powerpoint/2010/main" val="385677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032" y="482749"/>
            <a:ext cx="7772400" cy="1362075"/>
          </a:xfrm>
        </p:spPr>
        <p:txBody>
          <a:bodyPr>
            <a:normAutofit/>
          </a:bodyPr>
          <a:lstStyle/>
          <a:p>
            <a:r>
              <a:rPr lang="ru-RU" sz="4400" dirty="0">
                <a:solidFill>
                  <a:schemeClr val="accent6">
                    <a:lumMod val="50000"/>
                  </a:schemeClr>
                </a:solidFill>
                <a:effectLst>
                  <a:outerShdw blurRad="38100" dist="38100" dir="2700000" algn="tl">
                    <a:srgbClr val="000000">
                      <a:alpha val="43137"/>
                    </a:srgbClr>
                  </a:outerShdw>
                </a:effectLst>
              </a:rPr>
              <a:t>География проекта</a:t>
            </a:r>
          </a:p>
        </p:txBody>
      </p:sp>
      <p:pic>
        <p:nvPicPr>
          <p:cNvPr id="7" name="Picture 2" descr="C:\Users\Пользоатель 13\Pictures\фотографии\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512291"/>
            <a:ext cx="5472608" cy="40565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type="body" idx="1"/>
          </p:nvPr>
        </p:nvSpPr>
        <p:spPr>
          <a:xfrm>
            <a:off x="2915816" y="2060848"/>
            <a:ext cx="5184576" cy="2088232"/>
          </a:xfrm>
        </p:spPr>
        <p:txBody>
          <a:bodyPr>
            <a:noAutofit/>
          </a:bodyPr>
          <a:lstStyle/>
          <a:p>
            <a:pPr algn="ctr"/>
            <a:r>
              <a:rPr lang="ru-RU" sz="3200" b="1" dirty="0">
                <a:solidFill>
                  <a:srgbClr val="002060"/>
                </a:solidFill>
                <a:effectLst>
                  <a:outerShdw blurRad="38100" dist="38100" dir="2700000" algn="tl">
                    <a:srgbClr val="000000">
                      <a:alpha val="43137"/>
                    </a:srgbClr>
                  </a:outerShdw>
                </a:effectLst>
              </a:rPr>
              <a:t>Реализация проекта осуществляется на территории м. Свобода Золотухинского района Курской области.</a:t>
            </a:r>
          </a:p>
          <a:p>
            <a:pPr algn="ctr"/>
            <a:endParaRPr lang="ru-RU"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9266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92696"/>
            <a:ext cx="5638800" cy="685800"/>
          </a:xfrm>
        </p:spPr>
        <p:txBody>
          <a:bodyPr>
            <a:noAutofit/>
          </a:bodyPr>
          <a:lstStyle/>
          <a:p>
            <a:r>
              <a:rPr lang="ru-RU" b="1" cap="all" dirty="0" smtClean="0">
                <a:solidFill>
                  <a:schemeClr val="accent6">
                    <a:lumMod val="50000"/>
                  </a:schemeClr>
                </a:solidFill>
                <a:effectLst>
                  <a:outerShdw blurRad="38100" dist="38100" dir="2700000" algn="tl">
                    <a:srgbClr val="000000">
                      <a:alpha val="43137"/>
                    </a:srgbClr>
                  </a:outerShdw>
                </a:effectLst>
              </a:rPr>
              <a:t>Деятельность В РАМКАХ ПРОЕКТА:</a:t>
            </a:r>
            <a:endParaRPr lang="ru-RU" b="1" cap="all"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115616" y="1484784"/>
            <a:ext cx="4608512" cy="5016300"/>
          </a:xfrm>
        </p:spPr>
        <p:txBody>
          <a:bodyPr>
            <a:noAutofit/>
          </a:bodyPr>
          <a:lstStyle/>
          <a:p>
            <a:pPr marL="0" lvl="0" indent="0">
              <a:buNone/>
            </a:pPr>
            <a:r>
              <a:rPr lang="ru-RU" sz="3600" b="1" dirty="0" smtClean="0">
                <a:solidFill>
                  <a:srgbClr val="C00000"/>
                </a:solidFill>
              </a:rPr>
              <a:t>1) Подготовительный </a:t>
            </a:r>
            <a:r>
              <a:rPr lang="ru-RU" sz="3600" b="1" dirty="0">
                <a:solidFill>
                  <a:srgbClr val="C00000"/>
                </a:solidFill>
              </a:rPr>
              <a:t>этап.</a:t>
            </a:r>
            <a:endParaRPr lang="ru-RU" sz="2800" b="1" dirty="0">
              <a:solidFill>
                <a:srgbClr val="C00000"/>
              </a:solidFill>
            </a:endParaRPr>
          </a:p>
          <a:p>
            <a:pPr lvl="1"/>
            <a:r>
              <a:rPr lang="ru-RU" sz="3200" i="1" dirty="0">
                <a:solidFill>
                  <a:srgbClr val="002060"/>
                </a:solidFill>
                <a:effectLst>
                  <a:outerShdw blurRad="38100" dist="38100" dir="2700000" algn="tl">
                    <a:srgbClr val="000000">
                      <a:alpha val="43137"/>
                    </a:srgbClr>
                  </a:outerShdw>
                </a:effectLst>
              </a:rPr>
              <a:t>создание в школе инициативной группы</a:t>
            </a:r>
            <a:endParaRPr lang="ru-RU" sz="2400" i="1" dirty="0">
              <a:solidFill>
                <a:srgbClr val="002060"/>
              </a:solidFill>
              <a:effectLst>
                <a:outerShdw blurRad="38100" dist="38100" dir="2700000" algn="tl">
                  <a:srgbClr val="000000">
                    <a:alpha val="43137"/>
                  </a:srgbClr>
                </a:outerShdw>
              </a:effectLst>
            </a:endParaRPr>
          </a:p>
          <a:p>
            <a:pPr lvl="1"/>
            <a:r>
              <a:rPr lang="ru-RU" sz="3200" i="1" dirty="0">
                <a:solidFill>
                  <a:srgbClr val="002060"/>
                </a:solidFill>
                <a:effectLst>
                  <a:outerShdw blurRad="38100" dist="38100" dir="2700000" algn="tl">
                    <a:srgbClr val="000000">
                      <a:alpha val="43137"/>
                    </a:srgbClr>
                  </a:outerShdw>
                </a:effectLst>
              </a:rPr>
              <a:t>сбор материала о героях Советского Союза из Золотухинского </a:t>
            </a:r>
            <a:r>
              <a:rPr lang="ru-RU" sz="3200" i="1" dirty="0" smtClean="0">
                <a:solidFill>
                  <a:srgbClr val="002060"/>
                </a:solidFill>
                <a:effectLst>
                  <a:outerShdw blurRad="38100" dist="38100" dir="2700000" algn="tl">
                    <a:srgbClr val="000000">
                      <a:alpha val="43137"/>
                    </a:srgbClr>
                  </a:outerShdw>
                </a:effectLst>
              </a:rPr>
              <a:t>района</a:t>
            </a:r>
            <a:endParaRPr lang="ru-RU" sz="2400" i="1" dirty="0">
              <a:solidFill>
                <a:srgbClr val="002060"/>
              </a:solidFill>
              <a:effectLst>
                <a:outerShdw blurRad="38100" dist="38100" dir="2700000" algn="tl">
                  <a:srgbClr val="000000">
                    <a:alpha val="43137"/>
                  </a:srgbClr>
                </a:outerShdw>
              </a:effectLst>
            </a:endParaRPr>
          </a:p>
        </p:txBody>
      </p:sp>
      <p:pic>
        <p:nvPicPr>
          <p:cNvPr id="2050" name="Picture 2" descr="C:\Users\Пользоатель 13\Desktop\NKpm2EF9DH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19" b="8877"/>
          <a:stretch/>
        </p:blipFill>
        <p:spPr bwMode="auto">
          <a:xfrm>
            <a:off x="5436096" y="3717032"/>
            <a:ext cx="3240000" cy="2993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F:\мое\логоти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16632"/>
            <a:ext cx="2023624" cy="202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56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5638800" cy="685800"/>
          </a:xfrm>
        </p:spPr>
        <p:txBody>
          <a:bodyPr>
            <a:noAutofit/>
          </a:bodyPr>
          <a:lstStyle/>
          <a:p>
            <a:pPr algn="l"/>
            <a:r>
              <a:rPr lang="ru-RU" b="1" cap="all" dirty="0" smtClean="0">
                <a:solidFill>
                  <a:schemeClr val="accent6">
                    <a:lumMod val="50000"/>
                  </a:schemeClr>
                </a:solidFill>
                <a:effectLst>
                  <a:outerShdw blurRad="38100" dist="38100" dir="2700000" algn="tl">
                    <a:srgbClr val="000000">
                      <a:alpha val="43137"/>
                    </a:srgbClr>
                  </a:outerShdw>
                </a:effectLst>
              </a:rPr>
              <a:t>Деятельность В РАМКАХ ПРОЕКТА:</a:t>
            </a:r>
            <a:endParaRPr lang="ru-RU" b="1" cap="all"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115616" y="1694656"/>
            <a:ext cx="7056784" cy="4830688"/>
          </a:xfrm>
        </p:spPr>
        <p:txBody>
          <a:bodyPr>
            <a:noAutofit/>
          </a:bodyPr>
          <a:lstStyle/>
          <a:p>
            <a:pPr marL="0" lvl="0" indent="0">
              <a:buNone/>
            </a:pPr>
            <a:r>
              <a:rPr lang="ru-RU" sz="2000" b="1" dirty="0" smtClean="0">
                <a:solidFill>
                  <a:srgbClr val="C00000"/>
                </a:solidFill>
                <a:effectLst>
                  <a:outerShdw blurRad="38100" dist="38100" dir="2700000" algn="tl">
                    <a:srgbClr val="000000">
                      <a:alpha val="43137"/>
                    </a:srgbClr>
                  </a:outerShdw>
                </a:effectLst>
              </a:rPr>
              <a:t>2) Основной </a:t>
            </a:r>
            <a:r>
              <a:rPr lang="ru-RU" sz="2000" b="1" dirty="0">
                <a:solidFill>
                  <a:srgbClr val="C00000"/>
                </a:solidFill>
                <a:effectLst>
                  <a:outerShdw blurRad="38100" dist="38100" dir="2700000" algn="tl">
                    <a:srgbClr val="000000">
                      <a:alpha val="43137"/>
                    </a:srgbClr>
                  </a:outerShdw>
                </a:effectLst>
              </a:rPr>
              <a:t>этап</a:t>
            </a:r>
            <a:endParaRPr lang="ru-RU" sz="1600" b="1" dirty="0">
              <a:solidFill>
                <a:srgbClr val="C00000"/>
              </a:solidFill>
              <a:effectLst>
                <a:outerShdw blurRad="38100" dist="38100" dir="2700000" algn="tl">
                  <a:srgbClr val="000000">
                    <a:alpha val="43137"/>
                  </a:srgbClr>
                </a:outerShdw>
              </a:effectLst>
            </a:endParaRPr>
          </a:p>
          <a:p>
            <a:pPr lvl="1"/>
            <a:r>
              <a:rPr lang="ru-RU" sz="1800" b="1" i="1" dirty="0">
                <a:solidFill>
                  <a:srgbClr val="002060"/>
                </a:solidFill>
              </a:rPr>
              <a:t>проведение </a:t>
            </a:r>
            <a:r>
              <a:rPr lang="ru-RU" sz="1800" b="1" i="1" dirty="0" smtClean="0">
                <a:solidFill>
                  <a:srgbClr val="002060"/>
                </a:solidFill>
              </a:rPr>
              <a:t>выставки </a:t>
            </a:r>
            <a:r>
              <a:rPr lang="ru-RU" sz="1800" b="1" i="1" dirty="0">
                <a:solidFill>
                  <a:srgbClr val="002060"/>
                </a:solidFill>
              </a:rPr>
              <a:t>«О героях  былых времен»</a:t>
            </a:r>
            <a:endParaRPr lang="ru-RU" sz="1400" b="1" i="1" dirty="0">
              <a:solidFill>
                <a:srgbClr val="002060"/>
              </a:solidFill>
            </a:endParaRPr>
          </a:p>
          <a:p>
            <a:pPr lvl="1"/>
            <a:r>
              <a:rPr lang="ru-RU" sz="1800" b="1" i="1" dirty="0">
                <a:solidFill>
                  <a:srgbClr val="002060"/>
                </a:solidFill>
              </a:rPr>
              <a:t>сбор материальных средств на приобретение саженцев для Аллеи Славы</a:t>
            </a:r>
            <a:endParaRPr lang="ru-RU" sz="1400" b="1" i="1" dirty="0">
              <a:solidFill>
                <a:srgbClr val="002060"/>
              </a:solidFill>
            </a:endParaRPr>
          </a:p>
          <a:p>
            <a:pPr lvl="1"/>
            <a:r>
              <a:rPr lang="ru-RU" sz="1800" b="1" i="1" dirty="0">
                <a:solidFill>
                  <a:srgbClr val="002060"/>
                </a:solidFill>
              </a:rPr>
              <a:t>посадка саженцев</a:t>
            </a:r>
            <a:endParaRPr lang="ru-RU" sz="1400" b="1" i="1" dirty="0">
              <a:solidFill>
                <a:srgbClr val="002060"/>
              </a:solidFill>
            </a:endParaRPr>
          </a:p>
          <a:p>
            <a:pPr lvl="1"/>
            <a:r>
              <a:rPr lang="ru-RU" sz="1800" b="1" i="1" dirty="0">
                <a:solidFill>
                  <a:srgbClr val="002060"/>
                </a:solidFill>
              </a:rPr>
              <a:t>постоянный уход за высаженными деревьями</a:t>
            </a:r>
            <a:endParaRPr lang="ru-RU" sz="1400" b="1" i="1" dirty="0">
              <a:solidFill>
                <a:srgbClr val="002060"/>
              </a:solidFill>
            </a:endParaRPr>
          </a:p>
          <a:p>
            <a:pPr lvl="1"/>
            <a:r>
              <a:rPr lang="ru-RU" sz="1800" b="1" i="1" dirty="0">
                <a:solidFill>
                  <a:srgbClr val="002060"/>
                </a:solidFill>
              </a:rPr>
              <a:t>работа по разработке Памятного знака (проектирование, просчет материальных средств на его приобретение и установку)</a:t>
            </a:r>
            <a:endParaRPr lang="ru-RU" sz="1400" b="1" i="1" dirty="0">
              <a:solidFill>
                <a:srgbClr val="002060"/>
              </a:solidFill>
            </a:endParaRPr>
          </a:p>
          <a:p>
            <a:pPr lvl="0"/>
            <a:endParaRPr lang="ru-RU" sz="3600" i="1" dirty="0">
              <a:solidFill>
                <a:schemeClr val="accent6">
                  <a:lumMod val="50000"/>
                </a:schemeClr>
              </a:solidFill>
              <a:effectLst>
                <a:outerShdw blurRad="38100" dist="38100" dir="2700000" algn="tl">
                  <a:srgbClr val="000000">
                    <a:alpha val="43137"/>
                  </a:srgbClr>
                </a:outerShdw>
              </a:effectLst>
            </a:endParaRPr>
          </a:p>
        </p:txBody>
      </p:sp>
      <p:pic>
        <p:nvPicPr>
          <p:cNvPr id="5" name="Picture 6" descr="C:\Users\Users\AppData\Local\Microsoft\Windows\Temporary Internet Files\Content.IE5\7ZCBI45A\Screenshot_2018-04-16-15-29-32[1].png"/>
          <p:cNvPicPr>
            <a:picLocks noChangeAspect="1" noChangeArrowheads="1"/>
          </p:cNvPicPr>
          <p:nvPr/>
        </p:nvPicPr>
        <p:blipFill rotWithShape="1">
          <a:blip r:embed="rId2">
            <a:extLst>
              <a:ext uri="{28A0092B-C50C-407E-A947-70E740481C1C}">
                <a14:useLocalDpi xmlns:a14="http://schemas.microsoft.com/office/drawing/2010/main" val="0"/>
              </a:ext>
            </a:extLst>
          </a:blip>
          <a:srcRect t="579" r="5505" b="-579"/>
          <a:stretch/>
        </p:blipFill>
        <p:spPr bwMode="auto">
          <a:xfrm>
            <a:off x="5590340" y="61154"/>
            <a:ext cx="3421821" cy="20717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C:\Users\Пользоатель 13\Desktop\bP_W41SanV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680" y="4293096"/>
            <a:ext cx="4063816" cy="22858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C:\Users\Пользоатель 13\Desktop\aWNPVEB3aA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97" t="10190" r="10190" b="3297"/>
          <a:stretch/>
        </p:blipFill>
        <p:spPr bwMode="auto">
          <a:xfrm>
            <a:off x="2123728" y="4536458"/>
            <a:ext cx="3919206" cy="2204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92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Тема40">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Тема40</Template>
  <TotalTime>418</TotalTime>
  <Words>1031</Words>
  <Application>Microsoft Office PowerPoint</Application>
  <PresentationFormat>Экран (4:3)</PresentationFormat>
  <Paragraphs>108</Paragraphs>
  <Slides>19</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Тема40</vt:lpstr>
      <vt:lpstr>Презентация PowerPoint</vt:lpstr>
      <vt:lpstr>Актуальность проекта</vt:lpstr>
      <vt:lpstr>Актуальность проекта</vt:lpstr>
      <vt:lpstr>Новизна:</vt:lpstr>
      <vt:lpstr>Цель проекта:</vt:lpstr>
      <vt:lpstr>Задачи:</vt:lpstr>
      <vt:lpstr>География проекта</vt:lpstr>
      <vt:lpstr>Деятельность В РАМКАХ ПРОЕКТА:</vt:lpstr>
      <vt:lpstr>Деятельность В РАМКАХ ПРОЕКТА:</vt:lpstr>
      <vt:lpstr>Деятельность В РАМКАХ ПРОЕКТА:</vt:lpstr>
      <vt:lpstr>Герои Советского Союза Золотухинского района</vt:lpstr>
      <vt:lpstr>Ожидаемые результаты и способы их измерения</vt:lpstr>
      <vt:lpstr>Этапы социального проекта «Нам героев наших позабыть нельзя»</vt:lpstr>
      <vt:lpstr>Этап №1 Проектировочный</vt:lpstr>
      <vt:lpstr>Этап №2 Активное социальное взаимодействие с внешними социальными партнерами</vt:lpstr>
      <vt:lpstr>Финансирование работы по заказу и установке Памятного знака</vt:lpstr>
      <vt:lpstr>Этап №3 Заключительный</vt:lpstr>
      <vt:lpstr>Заключение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Социальный проект «Добрые сердца»</dc:title>
  <dc:creator>Пользоатель 13</dc:creator>
  <cp:lastModifiedBy>Пользоатель 13</cp:lastModifiedBy>
  <cp:revision>23</cp:revision>
  <dcterms:created xsi:type="dcterms:W3CDTF">2019-05-19T19:05:15Z</dcterms:created>
  <dcterms:modified xsi:type="dcterms:W3CDTF">2019-06-07T15:26:51Z</dcterms:modified>
</cp:coreProperties>
</file>