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2F765-47FB-4D42-AFCD-EF7832D44DC5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8290F3-1CF0-4E64-A7DC-F9E2C7206D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2F765-47FB-4D42-AFCD-EF7832D44DC5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90F3-1CF0-4E64-A7DC-F9E2C7206D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88290F3-1CF0-4E64-A7DC-F9E2C7206DA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2F765-47FB-4D42-AFCD-EF7832D44DC5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2F765-47FB-4D42-AFCD-EF7832D44DC5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88290F3-1CF0-4E64-A7DC-F9E2C7206D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2F765-47FB-4D42-AFCD-EF7832D44DC5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8290F3-1CF0-4E64-A7DC-F9E2C7206D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352F765-47FB-4D42-AFCD-EF7832D44DC5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90F3-1CF0-4E64-A7DC-F9E2C7206D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2F765-47FB-4D42-AFCD-EF7832D44DC5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88290F3-1CF0-4E64-A7DC-F9E2C7206DA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2F765-47FB-4D42-AFCD-EF7832D44DC5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88290F3-1CF0-4E64-A7DC-F9E2C7206D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2F765-47FB-4D42-AFCD-EF7832D44DC5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8290F3-1CF0-4E64-A7DC-F9E2C7206D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8290F3-1CF0-4E64-A7DC-F9E2C7206DA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2F765-47FB-4D42-AFCD-EF7832D44DC5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88290F3-1CF0-4E64-A7DC-F9E2C7206D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352F765-47FB-4D42-AFCD-EF7832D44DC5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352F765-47FB-4D42-AFCD-EF7832D44DC5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8290F3-1CF0-4E64-A7DC-F9E2C7206DA6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3116"/>
            <a:ext cx="8313768" cy="210820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72717"/>
                </a:solidFill>
              </a:rPr>
              <a:t>Социальный проект</a:t>
            </a:r>
            <a:br>
              <a:rPr lang="ru-RU" sz="3200" b="1" dirty="0" smtClean="0">
                <a:solidFill>
                  <a:srgbClr val="F72717"/>
                </a:solidFill>
              </a:rPr>
            </a:br>
            <a:r>
              <a:rPr lang="ru-RU" sz="3200" b="1" dirty="0" smtClean="0">
                <a:solidFill>
                  <a:srgbClr val="F72717"/>
                </a:solidFill>
              </a:rPr>
              <a:t>номинация </a:t>
            </a:r>
            <a:r>
              <a:rPr lang="ru-RU" sz="3200" b="1" dirty="0" smtClean="0">
                <a:solidFill>
                  <a:srgbClr val="F72717"/>
                </a:solidFill>
              </a:rPr>
              <a:t>«Оберегая сердцем»</a:t>
            </a:r>
            <a:r>
              <a:rPr lang="ru-RU" sz="3200" b="1" dirty="0" smtClean="0">
                <a:solidFill>
                  <a:srgbClr val="F72717"/>
                </a:solidFill>
              </a:rPr>
              <a:t/>
            </a:r>
            <a:br>
              <a:rPr lang="ru-RU" sz="3200" b="1" dirty="0" smtClean="0">
                <a:solidFill>
                  <a:srgbClr val="F72717"/>
                </a:solidFill>
              </a:rPr>
            </a:br>
            <a:r>
              <a:rPr lang="ru-RU" sz="3200" b="1" dirty="0" smtClean="0">
                <a:solidFill>
                  <a:srgbClr val="F72717"/>
                </a:solidFill>
              </a:rPr>
              <a:t/>
            </a:r>
            <a:br>
              <a:rPr lang="ru-RU" sz="3200" b="1" dirty="0" smtClean="0">
                <a:solidFill>
                  <a:srgbClr val="F72717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«</a:t>
            </a:r>
            <a:r>
              <a:rPr lang="ru-RU" sz="4800" b="1" dirty="0">
                <a:solidFill>
                  <a:srgbClr val="FF0000"/>
                </a:solidFill>
              </a:rPr>
              <a:t>Будущее молодежи в  здоровом образе жизни</a:t>
            </a:r>
            <a:r>
              <a:rPr lang="ru-RU" sz="4800" b="1" dirty="0" smtClean="0">
                <a:solidFill>
                  <a:srgbClr val="FF0000"/>
                </a:solidFill>
              </a:rPr>
              <a:t>»</a:t>
            </a: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endParaRPr lang="ru-RU" sz="5400" b="1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900113" y="260350"/>
            <a:ext cx="8110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КОГОБУ СШ </a:t>
            </a:r>
            <a:r>
              <a:rPr lang="ru-RU" sz="1600" b="1" dirty="0" err="1">
                <a:solidFill>
                  <a:schemeClr val="tx2"/>
                </a:solidFill>
              </a:rPr>
              <a:t>пгт</a:t>
            </a:r>
            <a:r>
              <a:rPr lang="ru-RU" sz="1600" b="1" dirty="0">
                <a:solidFill>
                  <a:schemeClr val="tx2"/>
                </a:solidFill>
              </a:rPr>
              <a:t> Нижнеивкино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chemeClr val="tx2"/>
                </a:solidFill>
              </a:rPr>
              <a:t>Кумёнского района Кировской области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3851275" y="4149725"/>
            <a:ext cx="457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dirty="0">
                <a:solidFill>
                  <a:schemeClr val="tx2"/>
                </a:solidFill>
              </a:rPr>
              <a:t>Авторы проекта:</a:t>
            </a:r>
          </a:p>
          <a:p>
            <a:pPr algn="r"/>
            <a:r>
              <a:rPr lang="ru-RU" sz="1400" b="1" dirty="0">
                <a:solidFill>
                  <a:schemeClr val="tx2"/>
                </a:solidFill>
              </a:rPr>
              <a:t>инициативная группа</a:t>
            </a:r>
          </a:p>
          <a:p>
            <a:pPr algn="r"/>
            <a:r>
              <a:rPr lang="ru-RU" sz="1400" dirty="0">
                <a:solidFill>
                  <a:schemeClr val="tx2"/>
                </a:solidFill>
              </a:rPr>
              <a:t>Учащиеся, волонтеры отряда «Юкона» КОГОБУ СШ  </a:t>
            </a:r>
            <a:r>
              <a:rPr lang="ru-RU" sz="1400" dirty="0" err="1">
                <a:solidFill>
                  <a:schemeClr val="tx2"/>
                </a:solidFill>
              </a:rPr>
              <a:t>пгт</a:t>
            </a:r>
            <a:r>
              <a:rPr lang="ru-RU" sz="1400" dirty="0">
                <a:solidFill>
                  <a:schemeClr val="tx2"/>
                </a:solidFill>
              </a:rPr>
              <a:t> Нижнеивкино</a:t>
            </a:r>
          </a:p>
          <a:p>
            <a:pPr algn="r"/>
            <a:r>
              <a:rPr lang="ru-RU" sz="1400" dirty="0">
                <a:solidFill>
                  <a:schemeClr val="tx2"/>
                </a:solidFill>
              </a:rPr>
              <a:t>Консультанты проекта:</a:t>
            </a:r>
          </a:p>
          <a:p>
            <a:pPr algn="r"/>
            <a:r>
              <a:rPr lang="ru-RU" sz="1400" dirty="0">
                <a:solidFill>
                  <a:schemeClr val="tx2"/>
                </a:solidFill>
              </a:rPr>
              <a:t>педагог – организатор КОГОБУ СШ </a:t>
            </a:r>
            <a:r>
              <a:rPr lang="ru-RU" sz="1400" dirty="0" err="1">
                <a:solidFill>
                  <a:schemeClr val="tx2"/>
                </a:solidFill>
              </a:rPr>
              <a:t>пгт</a:t>
            </a:r>
            <a:r>
              <a:rPr lang="ru-RU" sz="1400" dirty="0">
                <a:solidFill>
                  <a:schemeClr val="tx2"/>
                </a:solidFill>
              </a:rPr>
              <a:t>. Нижнеивкино</a:t>
            </a:r>
          </a:p>
          <a:p>
            <a:pPr algn="r"/>
            <a:r>
              <a:rPr lang="ru-RU" sz="1400" b="1" dirty="0" err="1">
                <a:solidFill>
                  <a:schemeClr val="tx2"/>
                </a:solidFill>
              </a:rPr>
              <a:t>Вязникова</a:t>
            </a:r>
            <a:r>
              <a:rPr lang="ru-RU" sz="1400" b="1" dirty="0">
                <a:solidFill>
                  <a:schemeClr val="tx2"/>
                </a:solidFill>
              </a:rPr>
              <a:t> Елена Николаевна</a:t>
            </a:r>
          </a:p>
        </p:txBody>
      </p:sp>
      <p:sp>
        <p:nvSpPr>
          <p:cNvPr id="5125" name="Заголовок 1"/>
          <p:cNvSpPr>
            <a:spLocks/>
          </p:cNvSpPr>
          <p:nvPr/>
        </p:nvSpPr>
        <p:spPr bwMode="auto">
          <a:xfrm>
            <a:off x="2268538" y="6237288"/>
            <a:ext cx="4171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tx2"/>
                </a:solidFill>
                <a:latin typeface="Calibri" pitchFamily="34" charset="0"/>
              </a:rPr>
              <a:t>пгт. Нижнеивкино,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Цель, задачи и ожидаемые результаты проекта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4829180" cy="521497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 : </a:t>
            </a:r>
          </a:p>
          <a:p>
            <a:pPr>
              <a:buNone/>
            </a:pPr>
            <a:r>
              <a:rPr lang="ru-RU" dirty="0" smtClean="0"/>
              <a:t>Формировать </a:t>
            </a:r>
            <a:r>
              <a:rPr lang="ru-RU" dirty="0"/>
              <a:t>и развивать  стремление </a:t>
            </a:r>
            <a:r>
              <a:rPr lang="ru-RU" dirty="0" smtClean="0"/>
              <a:t>к здоровому </a:t>
            </a:r>
            <a:r>
              <a:rPr lang="ru-RU" dirty="0"/>
              <a:t>образу жизни среди </a:t>
            </a:r>
            <a:r>
              <a:rPr lang="ru-RU" dirty="0" smtClean="0"/>
              <a:t>школьников</a:t>
            </a:r>
          </a:p>
          <a:p>
            <a:endParaRPr lang="ru-RU" dirty="0"/>
          </a:p>
          <a:p>
            <a:pPr>
              <a:buNone/>
            </a:pPr>
            <a:r>
              <a:rPr lang="ru-RU" b="1" dirty="0"/>
              <a:t>Задачи проекта</a:t>
            </a:r>
            <a:endParaRPr lang="ru-RU" dirty="0"/>
          </a:p>
          <a:p>
            <a:pPr lvl="0">
              <a:buNone/>
            </a:pPr>
            <a:r>
              <a:rPr lang="ru-RU" dirty="0"/>
              <a:t>Проведение оздоровительных мероприятий для учащихся нашей школы; </a:t>
            </a:r>
          </a:p>
          <a:p>
            <a:pPr lvl="0">
              <a:buNone/>
            </a:pPr>
            <a:r>
              <a:rPr lang="ru-RU" dirty="0"/>
              <a:t>Пропаганда здорового образа жизни и профилактика негативной зависимости</a:t>
            </a:r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 smtClean="0"/>
              <a:t>Ожидаемые </a:t>
            </a:r>
            <a:r>
              <a:rPr lang="ru-RU" b="1" dirty="0"/>
              <a:t>результаты проекта</a:t>
            </a:r>
            <a:endParaRPr lang="ru-RU" dirty="0"/>
          </a:p>
          <a:p>
            <a:pPr lvl="0">
              <a:buNone/>
            </a:pPr>
            <a:r>
              <a:rPr lang="ru-RU" dirty="0"/>
              <a:t>Повышение  мотивации к ведению здорового образа жизни;</a:t>
            </a:r>
          </a:p>
          <a:p>
            <a:pPr lvl="0">
              <a:buNone/>
            </a:pPr>
            <a:r>
              <a:rPr lang="ru-RU" dirty="0"/>
              <a:t>Формирование негативного отношения к никотину, наркотическим и токсическим веществам, алкоголю у учащихся;</a:t>
            </a:r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928934"/>
            <a:ext cx="310502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53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Подготовительный этап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500174"/>
          <a:ext cx="8143932" cy="4612829"/>
        </p:xfrm>
        <a:graphic>
          <a:graphicData uri="http://schemas.openxmlformats.org/drawingml/2006/table">
            <a:tbl>
              <a:tblPr/>
              <a:tblGrid>
                <a:gridCol w="614207"/>
                <a:gridCol w="3755384"/>
                <a:gridCol w="3774341"/>
              </a:tblGrid>
              <a:tr h="294886">
                <a:tc>
                  <a:txBody>
                    <a:bodyPr/>
                    <a:lstStyle/>
                    <a:p>
                      <a:pPr marR="6096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MS Mincho"/>
                        </a:rPr>
                        <a:t>№</a:t>
                      </a:r>
                      <a:endParaRPr lang="ru-RU" sz="1800" dirty="0">
                        <a:latin typeface="Times New Roman"/>
                        <a:ea typeface="MS Mincho"/>
                      </a:endParaRPr>
                    </a:p>
                  </a:txBody>
                  <a:tcPr marL="34251" marR="34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096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MS Mincho"/>
                        </a:rPr>
                        <a:t>Основные задачи</a:t>
                      </a:r>
                      <a:endParaRPr lang="ru-RU" sz="1800" dirty="0">
                        <a:latin typeface="Times New Roman"/>
                        <a:ea typeface="MS Mincho"/>
                      </a:endParaRPr>
                    </a:p>
                  </a:txBody>
                  <a:tcPr marL="34251" marR="34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0960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MS Mincho"/>
                        </a:rPr>
                        <a:t>Ожидаемый результат</a:t>
                      </a:r>
                      <a:endParaRPr lang="ru-RU" sz="1800">
                        <a:latin typeface="Times New Roman"/>
                        <a:ea typeface="MS Mincho"/>
                      </a:endParaRPr>
                    </a:p>
                  </a:txBody>
                  <a:tcPr marL="34251" marR="34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974">
                <a:tc>
                  <a:txBody>
                    <a:bodyPr/>
                    <a:lstStyle/>
                    <a:p>
                      <a:pPr marR="6096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MS Mincho"/>
                      </a:endParaRPr>
                    </a:p>
                    <a:p>
                      <a:pPr marR="6096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1.</a:t>
                      </a:r>
                    </a:p>
                  </a:txBody>
                  <a:tcPr marL="34251" marR="34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096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Определить перечень основных мероприятий, основанных на целях и задачах проекта.</a:t>
                      </a:r>
                    </a:p>
                  </a:txBody>
                  <a:tcPr marL="34251" marR="34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096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Письменно оформленный документ-план работы по осуществлению мероприятий.</a:t>
                      </a:r>
                    </a:p>
                  </a:txBody>
                  <a:tcPr marL="34251" marR="34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974">
                <a:tc>
                  <a:txBody>
                    <a:bodyPr/>
                    <a:lstStyle/>
                    <a:p>
                      <a:pPr marR="60960"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MS Mincho"/>
                      </a:endParaRPr>
                    </a:p>
                    <a:p>
                      <a:pPr marR="6096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2.</a:t>
                      </a:r>
                    </a:p>
                  </a:txBody>
                  <a:tcPr marL="34251" marR="34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096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Установить  точные временные рамки проведения основных мероприятий проекта.</a:t>
                      </a:r>
                    </a:p>
                  </a:txBody>
                  <a:tcPr marL="34251" marR="34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096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Точный график выполнения плана.</a:t>
                      </a:r>
                    </a:p>
                  </a:txBody>
                  <a:tcPr marL="34251" marR="34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482">
                <a:tc>
                  <a:txBody>
                    <a:bodyPr/>
                    <a:lstStyle/>
                    <a:p>
                      <a:pPr marR="60960"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MS Mincho"/>
                      </a:endParaRPr>
                    </a:p>
                    <a:p>
                      <a:pPr marR="6096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3.</a:t>
                      </a:r>
                    </a:p>
                  </a:txBody>
                  <a:tcPr marL="34251" marR="34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096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Назначить ответственных за каждый пункт плана.</a:t>
                      </a:r>
                    </a:p>
                  </a:txBody>
                  <a:tcPr marL="34251" marR="34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096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Список ответственных за реализацию каждого пункта плана.</a:t>
                      </a:r>
                    </a:p>
                  </a:txBody>
                  <a:tcPr marL="34251" marR="34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031">
                <a:tc>
                  <a:txBody>
                    <a:bodyPr/>
                    <a:lstStyle/>
                    <a:p>
                      <a:pPr marR="60960"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MS Mincho"/>
                      </a:endParaRPr>
                    </a:p>
                    <a:p>
                      <a:pPr marR="6096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4.</a:t>
                      </a:r>
                    </a:p>
                  </a:txBody>
                  <a:tcPr marL="34251" marR="34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096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Информирование учащихся школы и учителей</a:t>
                      </a:r>
                    </a:p>
                  </a:txBody>
                  <a:tcPr marL="34251" marR="34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096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Выпуск объявлений и информации проекте.</a:t>
                      </a:r>
                    </a:p>
                  </a:txBody>
                  <a:tcPr marL="34251" marR="34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482">
                <a:tc>
                  <a:txBody>
                    <a:bodyPr/>
                    <a:lstStyle/>
                    <a:p>
                      <a:pPr marR="60960"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MS Mincho"/>
                      </a:endParaRPr>
                    </a:p>
                    <a:p>
                      <a:pPr marR="6096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5.</a:t>
                      </a:r>
                    </a:p>
                  </a:txBody>
                  <a:tcPr marL="34251" marR="34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096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Указать необходимые ресурсы и источники их получения.</a:t>
                      </a:r>
                    </a:p>
                  </a:txBody>
                  <a:tcPr marL="34251" marR="34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096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Перечень необходимых ресурсов и источников их получения.</a:t>
                      </a:r>
                    </a:p>
                  </a:txBody>
                  <a:tcPr marL="34251" marR="34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5715040" cy="614366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Совет Старшеклассников</a:t>
            </a:r>
            <a:endParaRPr lang="ru-RU" sz="16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КОГОБУ СШ  </a:t>
            </a:r>
            <a:r>
              <a:rPr lang="ru-RU" dirty="0" err="1">
                <a:solidFill>
                  <a:srgbClr val="FF0000"/>
                </a:solidFill>
              </a:rPr>
              <a:t>пгт</a:t>
            </a:r>
            <a:r>
              <a:rPr lang="ru-RU" dirty="0">
                <a:solidFill>
                  <a:srgbClr val="FF0000"/>
                </a:solidFill>
              </a:rPr>
              <a:t> Нижнеивкино</a:t>
            </a:r>
            <a:endParaRPr lang="ru-RU" sz="16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Призывает!</a:t>
            </a:r>
            <a:endParaRPr lang="ru-RU" sz="16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u="sng" dirty="0">
                <a:solidFill>
                  <a:srgbClr val="FF0000"/>
                </a:solidFill>
              </a:rPr>
              <a:t>Курильщики!</a:t>
            </a:r>
            <a:endParaRPr lang="ru-RU" sz="14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 </a:t>
            </a:r>
            <a:endParaRPr lang="ru-RU" sz="2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/>
              <a:t>Ежегодно россияне выкуривают 250 млрд. сигарет, обращая в дым 6 млрд. долларов. Курение вызывает больше преждевременных смертей, чем СПИД, наркотики, алкоголь, пожары, автокатастрофы и убийства вместе взятые.</a:t>
            </a:r>
            <a:endParaRPr lang="ru-RU" sz="2000" dirty="0"/>
          </a:p>
          <a:p>
            <a:pPr>
              <a:buNone/>
            </a:pPr>
            <a:r>
              <a:rPr lang="ru-RU" dirty="0"/>
              <a:t> </a:t>
            </a:r>
            <a:endParaRPr lang="ru-RU" sz="2000" dirty="0"/>
          </a:p>
          <a:p>
            <a:pPr>
              <a:buNone/>
            </a:pPr>
            <a:r>
              <a:rPr lang="ru-RU" b="1" dirty="0"/>
              <a:t>Сделайте первый шаг в здоровую жизнь без табака!</a:t>
            </a:r>
            <a:endParaRPr lang="ru-RU" sz="1600" dirty="0"/>
          </a:p>
          <a:p>
            <a:pPr>
              <a:buNone/>
            </a:pPr>
            <a:r>
              <a:rPr lang="ru-RU" b="1" dirty="0"/>
              <a:t>Если Вы твердо решили бросить курить, рекомендуем</a:t>
            </a:r>
            <a:endParaRPr lang="ru-RU" sz="2000" dirty="0"/>
          </a:p>
          <a:p>
            <a:pPr>
              <a:buNone/>
            </a:pPr>
            <a:r>
              <a:rPr lang="ru-RU" b="1" dirty="0"/>
              <a:t>использовать</a:t>
            </a:r>
            <a:endParaRPr lang="ru-RU" sz="2000" dirty="0"/>
          </a:p>
          <a:p>
            <a:pPr>
              <a:buNone/>
            </a:pPr>
            <a:r>
              <a:rPr lang="ru-RU" b="1" dirty="0"/>
              <a:t>ПЯТЬ СОВЕТОВ:</a:t>
            </a:r>
            <a:endParaRPr lang="ru-RU" sz="2000" dirty="0"/>
          </a:p>
          <a:p>
            <a:pPr>
              <a:buNone/>
            </a:pPr>
            <a:r>
              <a:rPr lang="ru-RU" b="1" i="1" dirty="0"/>
              <a:t>Первый совет</a:t>
            </a:r>
            <a:r>
              <a:rPr lang="ru-RU" dirty="0"/>
              <a:t> - не затягивайтесь при курении. При глубоком затягивании до 95% никотина поступает в кровь, без затягивания - 5-10%.</a:t>
            </a:r>
            <a:endParaRPr lang="ru-RU" sz="2000" dirty="0"/>
          </a:p>
          <a:p>
            <a:pPr>
              <a:buNone/>
            </a:pPr>
            <a:r>
              <a:rPr lang="ru-RU" b="1" i="1" dirty="0"/>
              <a:t>Второй совет</a:t>
            </a:r>
            <a:r>
              <a:rPr lang="ru-RU" dirty="0"/>
              <a:t>  - выбрасывайте сигарету недокуренной на одну треть. </a:t>
            </a:r>
            <a:endParaRPr lang="ru-RU" sz="2000" dirty="0"/>
          </a:p>
          <a:p>
            <a:pPr>
              <a:buNone/>
            </a:pPr>
            <a:r>
              <a:rPr lang="ru-RU" b="1" i="1" dirty="0"/>
              <a:t>Третий совет</a:t>
            </a:r>
            <a:r>
              <a:rPr lang="ru-RU" dirty="0"/>
              <a:t> - между затяжками не оставляйте сигарету во рту.</a:t>
            </a:r>
            <a:endParaRPr lang="ru-RU" sz="2000" dirty="0"/>
          </a:p>
          <a:p>
            <a:pPr>
              <a:buNone/>
            </a:pPr>
            <a:r>
              <a:rPr lang="ru-RU" b="1" i="1" dirty="0"/>
              <a:t>Четвертый совет</a:t>
            </a:r>
            <a:r>
              <a:rPr lang="ru-RU" dirty="0"/>
              <a:t> - ведите подсчет выкуриваемых сигарет, уменьшая каждый день их число.</a:t>
            </a:r>
            <a:endParaRPr lang="ru-RU" sz="2000" dirty="0"/>
          </a:p>
          <a:p>
            <a:pPr>
              <a:buNone/>
            </a:pPr>
            <a:r>
              <a:rPr lang="ru-RU" b="1" i="1" dirty="0"/>
              <a:t>Пятый  совет -</a:t>
            </a:r>
            <a:endParaRPr lang="ru-RU" sz="2000" dirty="0"/>
          </a:p>
          <a:p>
            <a:pPr lvl="2">
              <a:buNone/>
            </a:pPr>
            <a:r>
              <a:rPr lang="ru-RU" dirty="0"/>
              <a:t>не курите натощак;</a:t>
            </a:r>
            <a:endParaRPr lang="ru-RU" sz="1600" dirty="0"/>
          </a:p>
          <a:p>
            <a:pPr lvl="2">
              <a:buNone/>
            </a:pPr>
            <a:r>
              <a:rPr lang="ru-RU" dirty="0"/>
              <a:t>не курите на ходу;</a:t>
            </a:r>
            <a:endParaRPr lang="ru-RU" sz="1600" dirty="0"/>
          </a:p>
          <a:p>
            <a:pPr lvl="2">
              <a:buNone/>
            </a:pPr>
            <a:r>
              <a:rPr lang="ru-RU" dirty="0"/>
              <a:t>не курите во время работы.</a:t>
            </a:r>
            <a:endParaRPr lang="ru-RU" sz="1600" dirty="0"/>
          </a:p>
          <a:p>
            <a:pPr>
              <a:buNone/>
            </a:pPr>
            <a:r>
              <a:rPr lang="ru-RU" b="1" dirty="0"/>
              <a:t>Сделайте свой решительный шаг к здоровью!</a:t>
            </a:r>
            <a:endParaRPr lang="ru-RU" sz="1600" dirty="0"/>
          </a:p>
          <a:p>
            <a:pPr>
              <a:buNone/>
            </a:pPr>
            <a:r>
              <a:rPr lang="ru-RU" b="1" i="1" dirty="0"/>
              <a:t> </a:t>
            </a:r>
            <a:endParaRPr lang="ru-RU" sz="2400" dirty="0"/>
          </a:p>
          <a:p>
            <a:endParaRPr lang="ru-RU" dirty="0"/>
          </a:p>
        </p:txBody>
      </p:sp>
      <p:pic>
        <p:nvPicPr>
          <p:cNvPr id="2050" name="Picture 2" descr="IMG_22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0728" y="4643446"/>
            <a:ext cx="2786081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MG_3626"/>
          <p:cNvPicPr>
            <a:picLocks noChangeAspect="1" noChangeArrowheads="1"/>
          </p:cNvPicPr>
          <p:nvPr/>
        </p:nvPicPr>
        <p:blipFill>
          <a:blip r:embed="rId3" cstate="print"/>
          <a:srcRect t="23021"/>
          <a:stretch>
            <a:fillRect/>
          </a:stretch>
        </p:blipFill>
        <p:spPr bwMode="auto">
          <a:xfrm>
            <a:off x="5643570" y="2000240"/>
            <a:ext cx="3214678" cy="185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Основной этап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642909" y="928673"/>
          <a:ext cx="8001058" cy="4781802"/>
        </p:xfrm>
        <a:graphic>
          <a:graphicData uri="http://schemas.openxmlformats.org/drawingml/2006/table">
            <a:tbl>
              <a:tblPr/>
              <a:tblGrid>
                <a:gridCol w="736717"/>
                <a:gridCol w="3008178"/>
                <a:gridCol w="2793108"/>
                <a:gridCol w="1463055"/>
              </a:tblGrid>
              <a:tr h="444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№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Наименования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мероприятия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Ответственные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Участники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1.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latin typeface="Times New Roman"/>
                        </a:rPr>
                        <a:t>Акция «Красная ленточка»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Совет старшеклассников, волонтеры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5-11 класс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2.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Шоу программа «Движение- это жизнь!»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Совет старшеклассников, волонтеры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8-11 класс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MS Mincho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3.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 Беседа с элементами соревнования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«Я выбираю здоровье»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Совет старшеклассников, волонтеры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8-9 класс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67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4.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Участие в районном конкурсе «Мир без наркотиков»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Совет старшеклассников, волонтеры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8-11 класс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5.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Ток- шоу «Брось, сигарету!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Совет старшеклассников, волонтеры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7-11 класс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6.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Акция «Просто ради жизни»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Совет старшеклассников, волонтеры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8-11 класс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7.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Акция «Живая лента»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Совет старшеклассников, волонтеры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8-11 класс</a:t>
                      </a:r>
                    </a:p>
                  </a:txBody>
                  <a:tcPr marL="36257" marR="3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48" y="3286124"/>
            <a:ext cx="4400552" cy="28400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IMG_41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737100" cy="3552825"/>
          </a:xfrm>
          <a:prstGeom prst="rect">
            <a:avLst/>
          </a:prstGeom>
          <a:noFill/>
        </p:spPr>
      </p:pic>
      <p:pic>
        <p:nvPicPr>
          <p:cNvPr id="19459" name="Picture 3" descr="IMG_4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071810"/>
            <a:ext cx="4733925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Заключительный этап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71473" y="1643052"/>
          <a:ext cx="4929221" cy="4286278"/>
        </p:xfrm>
        <a:graphic>
          <a:graphicData uri="http://schemas.openxmlformats.org/drawingml/2006/table">
            <a:tbl>
              <a:tblPr/>
              <a:tblGrid>
                <a:gridCol w="541950"/>
                <a:gridCol w="2480111"/>
                <a:gridCol w="1907160"/>
              </a:tblGrid>
              <a:tr h="7793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    </a:t>
                      </a:r>
                      <a:r>
                        <a:rPr lang="ru-RU" sz="1800" b="1" dirty="0">
                          <a:latin typeface="Times New Roman"/>
                          <a:ea typeface="MS Mincho"/>
                        </a:rPr>
                        <a:t>№</a:t>
                      </a:r>
                      <a:endParaRPr lang="ru-RU" sz="1800" dirty="0">
                        <a:latin typeface="Times New Roman"/>
                        <a:ea typeface="MS Mincho"/>
                      </a:endParaRPr>
                    </a:p>
                  </a:txBody>
                  <a:tcPr marL="53593" marR="53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096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MS Mincho"/>
                        </a:rPr>
                        <a:t>Основные задачи</a:t>
                      </a:r>
                      <a:endParaRPr lang="ru-RU" sz="1800" dirty="0">
                        <a:latin typeface="Times New Roman"/>
                        <a:ea typeface="MS Mincho"/>
                      </a:endParaRPr>
                    </a:p>
                  </a:txBody>
                  <a:tcPr marL="53593" marR="53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0960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MS Mincho"/>
                        </a:rPr>
                        <a:t>Ожидаемый результат</a:t>
                      </a:r>
                      <a:endParaRPr lang="ru-RU" sz="1800">
                        <a:latin typeface="Times New Roman"/>
                        <a:ea typeface="MS Mincho"/>
                      </a:endParaRPr>
                    </a:p>
                  </a:txBody>
                  <a:tcPr marL="53593" marR="53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3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MS Mincho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1</a:t>
                      </a:r>
                    </a:p>
                  </a:txBody>
                  <a:tcPr marL="53593" marR="53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Проанализировать выполнение поставленных задач. (Мониторинг по окончании проекта)</a:t>
                      </a:r>
                    </a:p>
                  </a:txBody>
                  <a:tcPr marL="53593" marR="53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Аналитические материалы</a:t>
                      </a:r>
                    </a:p>
                  </a:txBody>
                  <a:tcPr marL="53593" marR="53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6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MS Mincho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MS Mincho"/>
                        </a:rPr>
                        <a:t>2</a:t>
                      </a:r>
                    </a:p>
                  </a:txBody>
                  <a:tcPr marL="53593" marR="53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Соотнесите результаты с поставленной целью.</a:t>
                      </a:r>
                    </a:p>
                  </a:txBody>
                  <a:tcPr marL="53593" marR="53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MS Mincho"/>
                        </a:rPr>
                        <a:t>Отчет о работе ответственных за каждый пункт плана.</a:t>
                      </a:r>
                    </a:p>
                  </a:txBody>
                  <a:tcPr marL="53593" marR="53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33" name="Picture 1" descr="IMG_22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643050"/>
            <a:ext cx="3197225" cy="426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00496" y="3857628"/>
            <a:ext cx="4686304" cy="22685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IMG_2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3071834" cy="2303191"/>
          </a:xfrm>
          <a:prstGeom prst="rect">
            <a:avLst/>
          </a:prstGeom>
          <a:noFill/>
        </p:spPr>
      </p:pic>
      <p:pic>
        <p:nvPicPr>
          <p:cNvPr id="20483" name="Picture 3" descr="DSC000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14290"/>
            <a:ext cx="3503607" cy="262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DSC003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857496"/>
            <a:ext cx="4857784" cy="37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DSC003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714488"/>
            <a:ext cx="16954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Благодарим за внимание!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</TotalTime>
  <Words>327</Words>
  <Application>Microsoft Office PowerPoint</Application>
  <PresentationFormat>Экран (4:3)</PresentationFormat>
  <Paragraphs>118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Социальный проект номинация «Оберегая сердцем»  «Будущее молодежи в  здоровом образе жизни» </vt:lpstr>
      <vt:lpstr> Цель, задачи и ожидаемые результаты проекта </vt:lpstr>
      <vt:lpstr>      Подготовительный этап</vt:lpstr>
      <vt:lpstr>Слайд 4</vt:lpstr>
      <vt:lpstr>Основной этап</vt:lpstr>
      <vt:lpstr>Слайд 6</vt:lpstr>
      <vt:lpstr>Заключительный этап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номинация «Оберегая сердцем» «Будущее молодежи в  здоровом образе жизни»</dc:title>
  <dc:creator>Mолодеж-1</dc:creator>
  <cp:lastModifiedBy>Mолодеж-1</cp:lastModifiedBy>
  <cp:revision>5</cp:revision>
  <dcterms:created xsi:type="dcterms:W3CDTF">2019-06-10T10:51:15Z</dcterms:created>
  <dcterms:modified xsi:type="dcterms:W3CDTF">2019-06-10T11:34:56Z</dcterms:modified>
</cp:coreProperties>
</file>