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72" r:id="rId4"/>
    <p:sldId id="268" r:id="rId5"/>
    <p:sldId id="274" r:id="rId6"/>
    <p:sldId id="259" r:id="rId7"/>
    <p:sldId id="260" r:id="rId8"/>
    <p:sldId id="261" r:id="rId9"/>
    <p:sldId id="263" r:id="rId10"/>
    <p:sldId id="271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006600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E171933-4619-4E11-9A3F-F7608DF75F80}" styleName="Средний стиль 1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152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51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реподаватель\Pictures\Фон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26" y="1"/>
            <a:ext cx="9203910" cy="688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1916832"/>
            <a:ext cx="8568952" cy="243143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Стрит-</a:t>
            </a:r>
            <a:r>
              <a:rPr lang="ru-RU" sz="4000" b="1" dirty="0" err="1" smtClean="0">
                <a:ln w="19050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челлендж</a:t>
            </a:r>
            <a:endParaRPr lang="ru-RU" sz="4000" b="1" dirty="0" smtClean="0">
              <a:ln w="19050">
                <a:solidFill>
                  <a:srgbClr val="006600"/>
                </a:solidFill>
                <a:prstDash val="solid"/>
              </a:ln>
              <a:solidFill>
                <a:srgbClr val="0066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pPr algn="ctr"/>
            <a:r>
              <a:rPr lang="ru-RU" sz="4000" b="1" dirty="0" smtClean="0">
                <a:ln w="19050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«Открывая город </a:t>
            </a:r>
            <a:r>
              <a:rPr lang="en-US" sz="4000" b="1" dirty="0" smtClean="0">
                <a:ln w="19050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N</a:t>
            </a:r>
            <a:r>
              <a:rPr lang="ru-RU" sz="4000" b="1" dirty="0" smtClean="0">
                <a:ln w="19050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» </a:t>
            </a:r>
          </a:p>
          <a:p>
            <a:pPr algn="ctr"/>
            <a:r>
              <a:rPr lang="ru-RU" sz="3600" b="1" i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(в рамках подготовки </a:t>
            </a:r>
          </a:p>
          <a:p>
            <a:pPr algn="ctr"/>
            <a:r>
              <a:rPr lang="ru-RU" sz="3600" b="1" i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к 125-летию Новосибирска)</a:t>
            </a:r>
            <a:endParaRPr lang="ru-RU" sz="36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33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23728" y="5013176"/>
            <a:ext cx="66247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n w="19050">
                  <a:noFill/>
                  <a:prstDash val="solid"/>
                </a:ln>
                <a:solidFill>
                  <a:srgbClr val="0033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Автор - Любовь </a:t>
            </a:r>
            <a:r>
              <a:rPr lang="ru-RU" sz="2800" b="1" dirty="0" smtClean="0">
                <a:ln w="19050">
                  <a:noFill/>
                  <a:prstDash val="solid"/>
                </a:ln>
                <a:solidFill>
                  <a:srgbClr val="0033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Васильевна Шишкина, </a:t>
            </a:r>
          </a:p>
          <a:p>
            <a:pPr algn="ctr"/>
            <a:r>
              <a:rPr lang="ru-RU" sz="2800" b="1" dirty="0" smtClean="0">
                <a:ln w="19050">
                  <a:noFill/>
                  <a:prstDash val="solid"/>
                </a:ln>
                <a:solidFill>
                  <a:srgbClr val="0033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педагог-организатор МБОУ СОШ № 92</a:t>
            </a:r>
            <a:endParaRPr lang="ru-RU" sz="2800" b="1" dirty="0">
              <a:ln w="19050">
                <a:noFill/>
                <a:prstDash val="solid"/>
              </a:ln>
              <a:solidFill>
                <a:srgbClr val="0033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4338" name="Picture 2" descr="Картинки по запросу новосибирск символ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t="5336" b="55530"/>
          <a:stretch>
            <a:fillRect/>
          </a:stretch>
        </p:blipFill>
        <p:spPr bwMode="auto">
          <a:xfrm>
            <a:off x="2652464" y="188640"/>
            <a:ext cx="6096000" cy="1584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333383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d8821da9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3888" y="3307636"/>
            <a:ext cx="5120797" cy="3098978"/>
          </a:xfrm>
          <a:prstGeom prst="round2Diag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537348" y="260648"/>
            <a:ext cx="814733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>
                <a:solidFill>
                  <a:srgbClr val="003300"/>
                </a:solidFill>
              </a:rPr>
              <a:t>	</a:t>
            </a:r>
            <a:r>
              <a:rPr lang="ru-RU" sz="3200" dirty="0" smtClean="0">
                <a:solidFill>
                  <a:srgbClr val="003300"/>
                </a:solidFill>
              </a:rPr>
              <a:t>Понятие </a:t>
            </a:r>
            <a:r>
              <a:rPr lang="ru-RU" sz="3200" dirty="0">
                <a:solidFill>
                  <a:srgbClr val="003300"/>
                </a:solidFill>
              </a:rPr>
              <a:t>«челлендж» (Challenge) в последние годы активно используется в информационном пространстве страны и мира. Это модное англоязычное слово можно перевести как «вызов» – в значении «бросить вызов», «взять на слабо». </a:t>
            </a:r>
          </a:p>
        </p:txBody>
      </p:sp>
      <p:sp>
        <p:nvSpPr>
          <p:cNvPr id="4" name="AutoShape 2" descr="Картинки по запросу 3 д человечек восклицательны зна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94"/>
          <a:stretch/>
        </p:blipFill>
        <p:spPr>
          <a:xfrm>
            <a:off x="509706" y="3248271"/>
            <a:ext cx="2882708" cy="3217708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04664"/>
            <a:ext cx="8640960" cy="69249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 smtClean="0">
                <a:solidFill>
                  <a:srgbClr val="003300"/>
                </a:solidFill>
              </a:rPr>
              <a:t>	В </a:t>
            </a:r>
            <a:r>
              <a:rPr lang="ru-RU" sz="3200" dirty="0">
                <a:solidFill>
                  <a:srgbClr val="003300"/>
                </a:solidFill>
              </a:rPr>
              <a:t>данном проекте будут учитываться такие </a:t>
            </a:r>
            <a:r>
              <a:rPr lang="ru-RU" sz="3200" b="1" dirty="0">
                <a:solidFill>
                  <a:srgbClr val="003300"/>
                </a:solidFill>
              </a:rPr>
              <a:t>позитивные</a:t>
            </a:r>
            <a:r>
              <a:rPr lang="ru-RU" sz="3200" dirty="0">
                <a:solidFill>
                  <a:srgbClr val="003300"/>
                </a:solidFill>
              </a:rPr>
              <a:t> особенности </a:t>
            </a:r>
            <a:r>
              <a:rPr lang="ru-RU" sz="3200" dirty="0" err="1">
                <a:solidFill>
                  <a:srgbClr val="003300"/>
                </a:solidFill>
              </a:rPr>
              <a:t>челленжда</a:t>
            </a:r>
            <a:r>
              <a:rPr lang="ru-RU" sz="3200" dirty="0">
                <a:solidFill>
                  <a:srgbClr val="003300"/>
                </a:solidFill>
              </a:rPr>
              <a:t>, </a:t>
            </a:r>
            <a:r>
              <a:rPr lang="ru-RU" sz="3200" dirty="0" smtClean="0">
                <a:solidFill>
                  <a:srgbClr val="003300"/>
                </a:solidFill>
              </a:rPr>
              <a:t>как: 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3200" dirty="0" smtClean="0">
                <a:solidFill>
                  <a:srgbClr val="003300"/>
                </a:solidFill>
              </a:rPr>
              <a:t>современность формы </a:t>
            </a:r>
            <a:r>
              <a:rPr lang="ru-RU" sz="3200" dirty="0">
                <a:solidFill>
                  <a:srgbClr val="003300"/>
                </a:solidFill>
              </a:rPr>
              <a:t>проявления гражданской </a:t>
            </a:r>
            <a:r>
              <a:rPr lang="ru-RU" sz="3200" dirty="0" smtClean="0">
                <a:solidFill>
                  <a:srgbClr val="003300"/>
                </a:solidFill>
              </a:rPr>
              <a:t>активности,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3200" dirty="0" smtClean="0">
                <a:solidFill>
                  <a:srgbClr val="003300"/>
                </a:solidFill>
              </a:rPr>
              <a:t>привлекательность </a:t>
            </a:r>
            <a:r>
              <a:rPr lang="ru-RU" sz="3200" dirty="0">
                <a:solidFill>
                  <a:srgbClr val="003300"/>
                </a:solidFill>
              </a:rPr>
              <a:t>для молодёжи, </a:t>
            </a:r>
            <a:endParaRPr lang="ru-RU" sz="3200" dirty="0" smtClean="0">
              <a:solidFill>
                <a:srgbClr val="003300"/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3200" dirty="0" smtClean="0">
                <a:solidFill>
                  <a:srgbClr val="003300"/>
                </a:solidFill>
              </a:rPr>
              <a:t>интерактивность </a:t>
            </a:r>
            <a:r>
              <a:rPr lang="ru-RU" sz="3200" dirty="0">
                <a:solidFill>
                  <a:srgbClr val="003300"/>
                </a:solidFill>
              </a:rPr>
              <a:t>деятельности, </a:t>
            </a:r>
            <a:endParaRPr lang="ru-RU" sz="3200" dirty="0" smtClean="0">
              <a:solidFill>
                <a:srgbClr val="003300"/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3200" dirty="0" smtClean="0">
                <a:solidFill>
                  <a:srgbClr val="003300"/>
                </a:solidFill>
              </a:rPr>
              <a:t>разнообразие </a:t>
            </a:r>
            <a:r>
              <a:rPr lang="ru-RU" sz="3200" dirty="0">
                <a:solidFill>
                  <a:srgbClr val="003300"/>
                </a:solidFill>
              </a:rPr>
              <a:t>ролей для потенциальных </a:t>
            </a:r>
            <a:r>
              <a:rPr lang="ru-RU" sz="3200" dirty="0" smtClean="0">
                <a:solidFill>
                  <a:srgbClr val="003300"/>
                </a:solidFill>
              </a:rPr>
              <a:t>участников,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3200" dirty="0" smtClean="0">
                <a:solidFill>
                  <a:srgbClr val="003300"/>
                </a:solidFill>
              </a:rPr>
              <a:t>возможность </a:t>
            </a:r>
            <a:r>
              <a:rPr lang="ru-RU" sz="3200" dirty="0">
                <a:solidFill>
                  <a:srgbClr val="003300"/>
                </a:solidFill>
              </a:rPr>
              <a:t>получения </a:t>
            </a:r>
            <a:r>
              <a:rPr lang="ru-RU" sz="3200" dirty="0" smtClean="0">
                <a:solidFill>
                  <a:srgbClr val="003300"/>
                </a:solidFill>
              </a:rPr>
              <a:t>масштабного признания </a:t>
            </a:r>
            <a:r>
              <a:rPr lang="ru-RU" sz="3200" dirty="0">
                <a:solidFill>
                  <a:srgbClr val="003300"/>
                </a:solidFill>
              </a:rPr>
              <a:t>за проявленные творческие способности, неординарность мышления и оригинальность деятельности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ru-RU" sz="2000" dirty="0" smtClean="0"/>
          </a:p>
          <a:p>
            <a:endParaRPr lang="ru-RU" sz="2000" dirty="0" smtClean="0"/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1014014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t="9026" b="20849"/>
          <a:stretch/>
        </p:blipFill>
        <p:spPr bwMode="auto">
          <a:xfrm>
            <a:off x="808891" y="2276872"/>
            <a:ext cx="7651541" cy="42925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179075" y="82230"/>
            <a:ext cx="879150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solidFill>
                  <a:srgbClr val="003300"/>
                </a:solidFill>
              </a:rPr>
              <a:t>Формат «стрит-челлендж предполагает выполнение заданий-вызовов непосредственно в городской среде – там, где </a:t>
            </a:r>
            <a:r>
              <a:rPr lang="ru-RU" sz="3200" dirty="0" smtClean="0">
                <a:solidFill>
                  <a:srgbClr val="003300"/>
                </a:solidFill>
              </a:rPr>
              <a:t>живут </a:t>
            </a:r>
            <a:r>
              <a:rPr lang="ru-RU" sz="3200" dirty="0">
                <a:solidFill>
                  <a:srgbClr val="003300"/>
                </a:solidFill>
              </a:rPr>
              <a:t>потенциальные </a:t>
            </a:r>
            <a:r>
              <a:rPr lang="ru-RU" sz="3200" dirty="0" err="1">
                <a:solidFill>
                  <a:srgbClr val="003300"/>
                </a:solidFill>
              </a:rPr>
              <a:t>благополучатели</a:t>
            </a:r>
            <a:r>
              <a:rPr lang="ru-RU" sz="3200" dirty="0">
                <a:solidFill>
                  <a:srgbClr val="003300"/>
                </a:solidFill>
              </a:rPr>
              <a:t> </a:t>
            </a:r>
            <a:r>
              <a:rPr lang="ru-RU" sz="3200" dirty="0" smtClean="0">
                <a:solidFill>
                  <a:srgbClr val="003300"/>
                </a:solidFill>
              </a:rPr>
              <a:t>проекта </a:t>
            </a:r>
            <a:endParaRPr lang="ru-RU" sz="3200" dirty="0">
              <a:solidFill>
                <a:srgbClr val="0033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2134" y="476672"/>
            <a:ext cx="849694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 smtClean="0">
                <a:solidFill>
                  <a:srgbClr val="003300"/>
                </a:solidFill>
              </a:rPr>
              <a:t>	Целью данного стрит-</a:t>
            </a:r>
            <a:r>
              <a:rPr lang="ru-RU" sz="3200" dirty="0" err="1" smtClean="0">
                <a:solidFill>
                  <a:srgbClr val="003300"/>
                </a:solidFill>
              </a:rPr>
              <a:t>челленджа</a:t>
            </a:r>
            <a:r>
              <a:rPr lang="ru-RU" sz="3200" dirty="0" smtClean="0">
                <a:solidFill>
                  <a:srgbClr val="003300"/>
                </a:solidFill>
              </a:rPr>
              <a:t> является </a:t>
            </a:r>
            <a:r>
              <a:rPr lang="ru-RU" sz="3200" dirty="0">
                <a:solidFill>
                  <a:srgbClr val="003300"/>
                </a:solidFill>
              </a:rPr>
              <a:t>создание дополнительных условий для активизации в молодёжной среде процесса продуктивного познания 125-летней истории и современности г. Новосибирска.  </a:t>
            </a:r>
          </a:p>
          <a:p>
            <a:pPr algn="just"/>
            <a:r>
              <a:rPr lang="ru-RU" sz="3200" dirty="0">
                <a:solidFill>
                  <a:srgbClr val="003300"/>
                </a:solidFill>
              </a:rPr>
              <a:t>	</a:t>
            </a:r>
            <a:r>
              <a:rPr lang="ru-RU" sz="3200" dirty="0" smtClean="0">
                <a:solidFill>
                  <a:srgbClr val="003300"/>
                </a:solidFill>
              </a:rPr>
              <a:t>Целевая </a:t>
            </a:r>
            <a:r>
              <a:rPr lang="ru-RU" sz="3200" dirty="0">
                <a:solidFill>
                  <a:srgbClr val="003300"/>
                </a:solidFill>
              </a:rPr>
              <a:t>аудитория: обучающиеся образовательных организаций Ленинского района г. Новосибирска в возрасте </a:t>
            </a:r>
            <a:r>
              <a:rPr lang="ru-RU" sz="3200" dirty="0" smtClean="0">
                <a:solidFill>
                  <a:srgbClr val="003300"/>
                </a:solidFill>
              </a:rPr>
              <a:t>от 12 лет.</a:t>
            </a:r>
          </a:p>
          <a:p>
            <a:pPr algn="just"/>
            <a:r>
              <a:rPr lang="ru-RU" sz="3200" dirty="0">
                <a:solidFill>
                  <a:srgbClr val="003300"/>
                </a:solidFill>
              </a:rPr>
              <a:t>	</a:t>
            </a:r>
            <a:r>
              <a:rPr lang="ru-RU" sz="3200" dirty="0" smtClean="0">
                <a:solidFill>
                  <a:srgbClr val="003300"/>
                </a:solidFill>
              </a:rPr>
              <a:t>Каждый </a:t>
            </a:r>
            <a:r>
              <a:rPr lang="ru-RU" sz="3200" dirty="0">
                <a:solidFill>
                  <a:srgbClr val="003300"/>
                </a:solidFill>
              </a:rPr>
              <a:t>этап </a:t>
            </a:r>
            <a:r>
              <a:rPr lang="ru-RU" sz="3200" dirty="0" err="1">
                <a:solidFill>
                  <a:srgbClr val="003300"/>
                </a:solidFill>
              </a:rPr>
              <a:t>челленджа</a:t>
            </a:r>
            <a:r>
              <a:rPr lang="ru-RU" sz="3200" dirty="0">
                <a:solidFill>
                  <a:srgbClr val="003300"/>
                </a:solidFill>
              </a:rPr>
              <a:t> разрабатывается волонтёрами в виде квеста, посвящённого </a:t>
            </a:r>
            <a:r>
              <a:rPr lang="ru-RU" sz="3200" dirty="0" smtClean="0">
                <a:solidFill>
                  <a:srgbClr val="003300"/>
                </a:solidFill>
              </a:rPr>
              <a:t>достопримечательностям </a:t>
            </a:r>
            <a:r>
              <a:rPr lang="ru-RU" sz="3200" dirty="0">
                <a:solidFill>
                  <a:srgbClr val="003300"/>
                </a:solidFill>
              </a:rPr>
              <a:t>города, </a:t>
            </a:r>
            <a:r>
              <a:rPr lang="ru-RU" sz="3200" dirty="0" smtClean="0">
                <a:solidFill>
                  <a:srgbClr val="003300"/>
                </a:solidFill>
              </a:rPr>
              <a:t>значимым </a:t>
            </a:r>
            <a:r>
              <a:rPr lang="ru-RU" sz="3200" dirty="0">
                <a:solidFill>
                  <a:srgbClr val="003300"/>
                </a:solidFill>
              </a:rPr>
              <a:t>с точки зрения его юбилея. </a:t>
            </a:r>
          </a:p>
        </p:txBody>
      </p:sp>
    </p:spTree>
    <p:extLst>
      <p:ext uri="{BB962C8B-B14F-4D97-AF65-F5344CB8AC3E}">
        <p14:creationId xmlns:p14="http://schemas.microsoft.com/office/powerpoint/2010/main" val="417955672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619672" y="198701"/>
            <a:ext cx="604867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rgbClr val="003300"/>
                </a:solidFill>
              </a:rPr>
              <a:t>«Сибирский Чикаго», </a:t>
            </a:r>
          </a:p>
          <a:p>
            <a:pPr algn="ctr"/>
            <a:r>
              <a:rPr lang="ru-RU" sz="3200" dirty="0" smtClean="0">
                <a:solidFill>
                  <a:srgbClr val="003300"/>
                </a:solidFill>
              </a:rPr>
              <a:t>Столица Сибири, </a:t>
            </a:r>
          </a:p>
          <a:p>
            <a:pPr algn="ctr"/>
            <a:r>
              <a:rPr lang="ru-RU" sz="3200" dirty="0" smtClean="0">
                <a:solidFill>
                  <a:srgbClr val="003300"/>
                </a:solidFill>
              </a:rPr>
              <a:t>третий по численности населения </a:t>
            </a:r>
          </a:p>
          <a:p>
            <a:pPr algn="ctr"/>
            <a:r>
              <a:rPr lang="ru-RU" sz="3200" dirty="0" smtClean="0">
                <a:solidFill>
                  <a:srgbClr val="003300"/>
                </a:solidFill>
              </a:rPr>
              <a:t>мегаполис страны – </a:t>
            </a:r>
          </a:p>
          <a:p>
            <a:pPr algn="ctr"/>
            <a:r>
              <a:rPr lang="ru-RU" sz="3200" dirty="0" smtClean="0">
                <a:solidFill>
                  <a:srgbClr val="003300"/>
                </a:solidFill>
              </a:rPr>
              <a:t>всё это о Новосибирске! </a:t>
            </a:r>
            <a:endParaRPr lang="ru-RU" sz="3200" b="1" dirty="0">
              <a:solidFill>
                <a:srgbClr val="0033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2" name="AutoShape 2" descr="Картинки по запросу 125 лет новосибирс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6" name="Picture 4" descr="Картинки по запросу 125 лет новосибирск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638" b="10702"/>
          <a:stretch/>
        </p:blipFill>
        <p:spPr bwMode="auto">
          <a:xfrm>
            <a:off x="307975" y="352355"/>
            <a:ext cx="1993635" cy="28933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6" name="Picture 4" descr="Картинки по запросу 125 лет новосибирск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55" b="63979"/>
          <a:stretch/>
        </p:blipFill>
        <p:spPr bwMode="auto">
          <a:xfrm>
            <a:off x="6794938" y="291829"/>
            <a:ext cx="2061030" cy="13555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Прямоугольник 3"/>
          <p:cNvSpPr/>
          <p:nvPr/>
        </p:nvSpPr>
        <p:spPr>
          <a:xfrm>
            <a:off x="307975" y="3573016"/>
            <a:ext cx="854799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 smtClean="0">
                <a:solidFill>
                  <a:srgbClr val="003300"/>
                </a:solidFill>
              </a:rPr>
              <a:t>1 </a:t>
            </a:r>
            <a:r>
              <a:rPr lang="ru-RU" sz="3200" dirty="0">
                <a:solidFill>
                  <a:srgbClr val="003300"/>
                </a:solidFill>
              </a:rPr>
              <a:t>команда волонтёров, 2 соревнующиеся между собой команды участников квеста, состоящие из 5 человек </a:t>
            </a:r>
            <a:r>
              <a:rPr lang="ru-RU" sz="3200" dirty="0" smtClean="0">
                <a:solidFill>
                  <a:srgbClr val="003300"/>
                </a:solidFill>
              </a:rPr>
              <a:t>каждая,  8 (1 </a:t>
            </a:r>
            <a:r>
              <a:rPr lang="ru-RU" sz="3200" dirty="0">
                <a:solidFill>
                  <a:srgbClr val="003300"/>
                </a:solidFill>
              </a:rPr>
              <a:t>+ 2 + 5</a:t>
            </a:r>
            <a:r>
              <a:rPr lang="ru-RU" sz="3200" dirty="0" smtClean="0">
                <a:solidFill>
                  <a:srgbClr val="003300"/>
                </a:solidFill>
              </a:rPr>
              <a:t>) этапов, </a:t>
            </a:r>
            <a:r>
              <a:rPr lang="ru-RU" sz="3200" dirty="0">
                <a:solidFill>
                  <a:srgbClr val="003300"/>
                </a:solidFill>
              </a:rPr>
              <a:t>что совпадает с количеством единиц административного деления </a:t>
            </a:r>
            <a:r>
              <a:rPr lang="ru-RU" sz="3200" dirty="0" smtClean="0">
                <a:solidFill>
                  <a:srgbClr val="003300"/>
                </a:solidFill>
              </a:rPr>
              <a:t>города</a:t>
            </a:r>
            <a:endParaRPr lang="ru-RU" sz="3200" dirty="0">
              <a:solidFill>
                <a:srgbClr val="0033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88640"/>
            <a:ext cx="813690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003300"/>
                </a:solidFill>
              </a:rPr>
              <a:t>	Вызов </a:t>
            </a:r>
            <a:r>
              <a:rPr lang="ru-RU" sz="3200" dirty="0">
                <a:solidFill>
                  <a:srgbClr val="003300"/>
                </a:solidFill>
              </a:rPr>
              <a:t>заключается в том, </a:t>
            </a:r>
            <a:r>
              <a:rPr lang="ru-RU" sz="3200" dirty="0" smtClean="0">
                <a:solidFill>
                  <a:srgbClr val="003300"/>
                </a:solidFill>
              </a:rPr>
              <a:t>чтобы </a:t>
            </a:r>
            <a:r>
              <a:rPr lang="ru-RU" sz="3200" dirty="0">
                <a:solidFill>
                  <a:srgbClr val="003300"/>
                </a:solidFill>
              </a:rPr>
              <a:t>пройти квест </a:t>
            </a:r>
            <a:r>
              <a:rPr lang="ru-RU" sz="3200" dirty="0" smtClean="0">
                <a:solidFill>
                  <a:srgbClr val="003300"/>
                </a:solidFill>
              </a:rPr>
              <a:t>быстрее </a:t>
            </a:r>
            <a:r>
              <a:rPr lang="ru-RU" sz="3200" dirty="0">
                <a:solidFill>
                  <a:srgbClr val="003300"/>
                </a:solidFill>
              </a:rPr>
              <a:t>и качественнее соперников. Победитель получает возможность передать челлендж </a:t>
            </a:r>
            <a:r>
              <a:rPr lang="ru-RU" sz="3200" dirty="0" smtClean="0">
                <a:solidFill>
                  <a:srgbClr val="003300"/>
                </a:solidFill>
              </a:rPr>
              <a:t>далее по своему выбору. </a:t>
            </a:r>
          </a:p>
        </p:txBody>
      </p:sp>
      <p:pic>
        <p:nvPicPr>
          <p:cNvPr id="5122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80" r="5644"/>
          <a:stretch/>
        </p:blipFill>
        <p:spPr bwMode="auto">
          <a:xfrm>
            <a:off x="5940152" y="3592427"/>
            <a:ext cx="2945904" cy="30824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3528" y="3521333"/>
            <a:ext cx="561662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i="1" dirty="0" smtClean="0">
                <a:solidFill>
                  <a:srgbClr val="003300"/>
                </a:solidFill>
              </a:rPr>
              <a:t>	Задание </a:t>
            </a:r>
            <a:r>
              <a:rPr lang="ru-RU" sz="2800" i="1" dirty="0">
                <a:solidFill>
                  <a:srgbClr val="003300"/>
                </a:solidFill>
              </a:rPr>
              <a:t>распространяется на информационных </a:t>
            </a:r>
            <a:r>
              <a:rPr lang="ru-RU" sz="2800" i="1" dirty="0" smtClean="0">
                <a:solidFill>
                  <a:srgbClr val="003300"/>
                </a:solidFill>
              </a:rPr>
              <a:t>ресурсах проекта</a:t>
            </a:r>
            <a:r>
              <a:rPr lang="ru-RU" sz="2800" i="1" dirty="0">
                <a:solidFill>
                  <a:srgbClr val="003300"/>
                </a:solidFill>
              </a:rPr>
              <a:t>, выполнившие его первыми становятся полноправными участниками и могут включиться в челлендж со своими командами.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2211440"/>
            <a:ext cx="85625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i="1" dirty="0" smtClean="0">
                <a:solidFill>
                  <a:srgbClr val="003300"/>
                </a:solidFill>
              </a:rPr>
              <a:t>	Помимо </a:t>
            </a:r>
            <a:r>
              <a:rPr lang="ru-RU" sz="2800" i="1" dirty="0">
                <a:solidFill>
                  <a:srgbClr val="003300"/>
                </a:solidFill>
              </a:rPr>
              <a:t>этого выигравшая пятёрка записывает </a:t>
            </a:r>
            <a:r>
              <a:rPr lang="ru-RU" sz="2800" i="1" dirty="0" err="1">
                <a:solidFill>
                  <a:srgbClr val="003300"/>
                </a:solidFill>
              </a:rPr>
              <a:t>видеозадание</a:t>
            </a:r>
            <a:r>
              <a:rPr lang="ru-RU" sz="2800" i="1" dirty="0">
                <a:solidFill>
                  <a:srgbClr val="003300"/>
                </a:solidFill>
              </a:rPr>
              <a:t>, посвящённое следующему достопримечательному объекту города.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2492896" cy="249289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8" y="476672"/>
            <a:ext cx="842493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 smtClean="0">
                <a:solidFill>
                  <a:srgbClr val="003300"/>
                </a:solidFill>
              </a:rPr>
              <a:t>			Челлендж </a:t>
            </a:r>
            <a:r>
              <a:rPr lang="ru-RU" sz="3200" dirty="0">
                <a:solidFill>
                  <a:srgbClr val="003300"/>
                </a:solidFill>
              </a:rPr>
              <a:t>сопровождается </a:t>
            </a:r>
            <a:r>
              <a:rPr lang="ru-RU" sz="3200" dirty="0" smtClean="0">
                <a:solidFill>
                  <a:srgbClr val="003300"/>
                </a:solidFill>
              </a:rPr>
              <a:t>				обязательной </a:t>
            </a:r>
            <a:r>
              <a:rPr lang="ru-RU" sz="3200" dirty="0">
                <a:solidFill>
                  <a:srgbClr val="003300"/>
                </a:solidFill>
              </a:rPr>
              <a:t>фото- и </a:t>
            </a:r>
            <a:r>
              <a:rPr lang="ru-RU" sz="3200" dirty="0" smtClean="0">
                <a:solidFill>
                  <a:srgbClr val="003300"/>
                </a:solidFill>
              </a:rPr>
              <a:t>					</a:t>
            </a:r>
            <a:r>
              <a:rPr lang="ru-RU" sz="3200" dirty="0" err="1" smtClean="0">
                <a:solidFill>
                  <a:srgbClr val="003300"/>
                </a:solidFill>
              </a:rPr>
              <a:t>видеофиксация</a:t>
            </a:r>
            <a:r>
              <a:rPr lang="ru-RU" sz="3200" dirty="0" smtClean="0">
                <a:solidFill>
                  <a:srgbClr val="003300"/>
                </a:solidFill>
              </a:rPr>
              <a:t> </a:t>
            </a:r>
            <a:r>
              <a:rPr lang="ru-RU" sz="3200" dirty="0">
                <a:solidFill>
                  <a:srgbClr val="003300"/>
                </a:solidFill>
              </a:rPr>
              <a:t>прохождения </a:t>
            </a:r>
            <a:r>
              <a:rPr lang="ru-RU" sz="3200" dirty="0" smtClean="0">
                <a:solidFill>
                  <a:srgbClr val="003300"/>
                </a:solidFill>
              </a:rPr>
              <a:t>			этапов-вызов </a:t>
            </a:r>
            <a:r>
              <a:rPr lang="ru-RU" sz="3200" dirty="0">
                <a:solidFill>
                  <a:srgbClr val="003300"/>
                </a:solidFill>
              </a:rPr>
              <a:t>с использованием разнообразных гаджетов. </a:t>
            </a:r>
            <a:r>
              <a:rPr lang="ru-RU" sz="3200" dirty="0" smtClean="0">
                <a:solidFill>
                  <a:srgbClr val="003300"/>
                </a:solidFill>
              </a:rPr>
              <a:t>Отснятые материалы  </a:t>
            </a:r>
            <a:r>
              <a:rPr lang="ru-RU" sz="3200" dirty="0" err="1" smtClean="0">
                <a:solidFill>
                  <a:srgbClr val="003300"/>
                </a:solidFill>
              </a:rPr>
              <a:t>рамещаются</a:t>
            </a:r>
            <a:r>
              <a:rPr lang="ru-RU" sz="3200" dirty="0" smtClean="0">
                <a:solidFill>
                  <a:srgbClr val="003300"/>
                </a:solidFill>
              </a:rPr>
              <a:t> в </a:t>
            </a:r>
            <a:r>
              <a:rPr lang="ru-RU" sz="3200" dirty="0">
                <a:solidFill>
                  <a:srgbClr val="003300"/>
                </a:solidFill>
              </a:rPr>
              <a:t>социальной сети </a:t>
            </a:r>
            <a:r>
              <a:rPr lang="ru-RU" sz="3200" dirty="0" smtClean="0">
                <a:solidFill>
                  <a:srgbClr val="003300"/>
                </a:solidFill>
              </a:rPr>
              <a:t>ВКонтакте и на </a:t>
            </a:r>
            <a:r>
              <a:rPr lang="en-US" sz="3200" dirty="0" smtClean="0">
                <a:solidFill>
                  <a:srgbClr val="003300"/>
                </a:solidFill>
              </a:rPr>
              <a:t>YouTube-</a:t>
            </a:r>
            <a:r>
              <a:rPr lang="ru-RU" sz="3200" dirty="0" smtClean="0">
                <a:solidFill>
                  <a:srgbClr val="003300"/>
                </a:solidFill>
              </a:rPr>
              <a:t>канале проекта,  </a:t>
            </a:r>
            <a:r>
              <a:rPr lang="ru-RU" sz="3200" dirty="0">
                <a:solidFill>
                  <a:srgbClr val="003300"/>
                </a:solidFill>
              </a:rPr>
              <a:t>что позволит не только выявлять новых активных участников </a:t>
            </a:r>
            <a:r>
              <a:rPr lang="ru-RU" sz="3200" dirty="0" err="1">
                <a:solidFill>
                  <a:srgbClr val="003300"/>
                </a:solidFill>
              </a:rPr>
              <a:t>челленджа</a:t>
            </a:r>
            <a:r>
              <a:rPr lang="ru-RU" sz="3200" dirty="0">
                <a:solidFill>
                  <a:srgbClr val="003300"/>
                </a:solidFill>
              </a:rPr>
              <a:t>, но и вовлекать в изучение истории и современности Столицы Сибири большое количество </a:t>
            </a:r>
            <a:r>
              <a:rPr lang="ru-RU" sz="3200" dirty="0" smtClean="0">
                <a:solidFill>
                  <a:srgbClr val="003300"/>
                </a:solidFill>
              </a:rPr>
              <a:t>людей – </a:t>
            </a:r>
            <a:r>
              <a:rPr lang="ru-RU" sz="3200" dirty="0">
                <a:solidFill>
                  <a:srgbClr val="003300"/>
                </a:solidFill>
              </a:rPr>
              <a:t>на правах зрителей, болельщиков, комментаторов. 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3925" y="917626"/>
            <a:ext cx="841615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2800" dirty="0" smtClean="0">
                <a:solidFill>
                  <a:srgbClr val="003300"/>
                </a:solidFill>
              </a:rPr>
              <a:t>формирование </a:t>
            </a:r>
            <a:r>
              <a:rPr lang="ru-RU" sz="2800" dirty="0">
                <a:solidFill>
                  <a:srgbClr val="003300"/>
                </a:solidFill>
              </a:rPr>
              <a:t>и обучение волонтёрской </a:t>
            </a:r>
            <a:r>
              <a:rPr lang="ru-RU" sz="2800" dirty="0" smtClean="0">
                <a:solidFill>
                  <a:srgbClr val="003300"/>
                </a:solidFill>
              </a:rPr>
              <a:t>команды; </a:t>
            </a:r>
            <a:endParaRPr lang="ru-RU" sz="2800" dirty="0">
              <a:solidFill>
                <a:srgbClr val="00330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2800" dirty="0" smtClean="0">
                <a:solidFill>
                  <a:srgbClr val="003300"/>
                </a:solidFill>
              </a:rPr>
              <a:t> выбор </a:t>
            </a:r>
            <a:r>
              <a:rPr lang="ru-RU" sz="2800" dirty="0">
                <a:solidFill>
                  <a:srgbClr val="003300"/>
                </a:solidFill>
              </a:rPr>
              <a:t>достопримечательных городских объектов </a:t>
            </a:r>
            <a:r>
              <a:rPr lang="ru-RU" sz="2800" dirty="0" smtClean="0">
                <a:solidFill>
                  <a:srgbClr val="003300"/>
                </a:solidFill>
              </a:rPr>
              <a:t>и разработка </a:t>
            </a:r>
            <a:r>
              <a:rPr lang="ru-RU" sz="2800" dirty="0">
                <a:solidFill>
                  <a:srgbClr val="003300"/>
                </a:solidFill>
              </a:rPr>
              <a:t>квестовых </a:t>
            </a:r>
            <a:r>
              <a:rPr lang="ru-RU" sz="2800" dirty="0" smtClean="0">
                <a:solidFill>
                  <a:srgbClr val="003300"/>
                </a:solidFill>
              </a:rPr>
              <a:t>заданий по ним;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2800" dirty="0" smtClean="0">
                <a:solidFill>
                  <a:srgbClr val="003300"/>
                </a:solidFill>
              </a:rPr>
              <a:t> последовательное </a:t>
            </a:r>
            <a:r>
              <a:rPr lang="ru-RU" sz="2800" dirty="0">
                <a:solidFill>
                  <a:srgbClr val="003300"/>
                </a:solidFill>
              </a:rPr>
              <a:t>прохождение этапов на основании персональных вызовов и привлечения новых участников через выполнение </a:t>
            </a:r>
            <a:r>
              <a:rPr lang="ru-RU" sz="2800" dirty="0" err="1" smtClean="0">
                <a:solidFill>
                  <a:srgbClr val="003300"/>
                </a:solidFill>
              </a:rPr>
              <a:t>видеозаданий</a:t>
            </a:r>
            <a:r>
              <a:rPr lang="ru-RU" sz="2800" dirty="0" smtClean="0">
                <a:solidFill>
                  <a:srgbClr val="003300"/>
                </a:solidFill>
              </a:rPr>
              <a:t>;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2800" dirty="0" smtClean="0">
                <a:solidFill>
                  <a:srgbClr val="003300"/>
                </a:solidFill>
              </a:rPr>
              <a:t> осуществление </a:t>
            </a:r>
            <a:r>
              <a:rPr lang="ru-RU" sz="2800" dirty="0">
                <a:solidFill>
                  <a:srgbClr val="003300"/>
                </a:solidFill>
              </a:rPr>
              <a:t>волонтёрами обратной связи с подписчиками группы и канала проекта в сети </a:t>
            </a:r>
            <a:r>
              <a:rPr lang="ru-RU" sz="2800" dirty="0" smtClean="0">
                <a:solidFill>
                  <a:srgbClr val="003300"/>
                </a:solidFill>
              </a:rPr>
              <a:t>Интернет;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2800" dirty="0" smtClean="0">
                <a:solidFill>
                  <a:srgbClr val="003300"/>
                </a:solidFill>
              </a:rPr>
              <a:t> обобщение материалов </a:t>
            </a:r>
            <a:r>
              <a:rPr lang="ru-RU" sz="2800" dirty="0">
                <a:solidFill>
                  <a:srgbClr val="003300"/>
                </a:solidFill>
              </a:rPr>
              <a:t>проекта посредством публикаций, выступлений, заявок на конкурсы краеведческой и добровольческой направленности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63925" y="260648"/>
            <a:ext cx="84161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003300"/>
                </a:solidFill>
              </a:rPr>
              <a:t>Ключевые аспекты содержания деятельности</a:t>
            </a:r>
            <a:endParaRPr lang="ru-RU" sz="3200" b="1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491824" y="253282"/>
            <a:ext cx="42436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3300"/>
                </a:solidFill>
                <a:ea typeface="Times New Roman" pitchFamily="18" charset="0"/>
                <a:cs typeface="Arial" pitchFamily="34" charset="0"/>
              </a:rPr>
              <a:t>Результативность проекта</a:t>
            </a:r>
            <a:endParaRPr lang="ru-RU" sz="28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00943" y="783868"/>
            <a:ext cx="864096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buFont typeface="Wide Latin" panose="020A0A07050505020404" pitchFamily="18" charset="0"/>
              <a:buChar char="!"/>
            </a:pPr>
            <a:r>
              <a:rPr lang="ru-RU" sz="2000" b="1" i="1" dirty="0"/>
              <a:t>для команды волонтёров</a:t>
            </a:r>
            <a:r>
              <a:rPr lang="ru-RU" sz="2000" dirty="0"/>
              <a:t> – приобретение опыта добровольческой деятельности, овладение приёмами и технологиями реализации социально значимых инициатив, возможность их дальнейшего применения в осуществлении собственных идей; </a:t>
            </a:r>
            <a:endParaRPr lang="ru-RU" sz="2000" dirty="0" smtClean="0"/>
          </a:p>
          <a:p>
            <a:pPr marL="285750" lvl="0" indent="-285750" algn="just">
              <a:buFont typeface="Wide Latin" panose="020A0A07050505020404" pitchFamily="18" charset="0"/>
              <a:buChar char="!"/>
            </a:pPr>
            <a:r>
              <a:rPr lang="ru-RU" sz="2000" b="1" i="1" dirty="0" smtClean="0"/>
              <a:t>для </a:t>
            </a:r>
            <a:r>
              <a:rPr lang="ru-RU" sz="2000" b="1" i="1" dirty="0"/>
              <a:t>команд-участников </a:t>
            </a:r>
            <a:r>
              <a:rPr lang="ru-RU" sz="2000" b="1" i="1" dirty="0" err="1"/>
              <a:t>челленджа</a:t>
            </a:r>
            <a:r>
              <a:rPr lang="ru-RU" sz="2000" dirty="0"/>
              <a:t> – практика активного познания истории и современности родного города, содержательное посещение достопримечательных мест Новосибирска, совершенствование коммуникативных компетенций; </a:t>
            </a:r>
            <a:endParaRPr lang="ru-RU" sz="2000" dirty="0" smtClean="0"/>
          </a:p>
          <a:p>
            <a:pPr marL="285750" lvl="0" indent="-285750" algn="just">
              <a:buFont typeface="Wide Latin" panose="020A0A07050505020404" pitchFamily="18" charset="0"/>
              <a:buChar char="!"/>
            </a:pPr>
            <a:r>
              <a:rPr lang="ru-RU" sz="2000" b="1" i="1" dirty="0" smtClean="0"/>
              <a:t>для </a:t>
            </a:r>
            <a:r>
              <a:rPr lang="ru-RU" sz="2000" b="1" i="1" dirty="0"/>
              <a:t>подписчиков информационных ресурсов проекта </a:t>
            </a:r>
            <a:r>
              <a:rPr lang="ru-RU" sz="2000" dirty="0"/>
              <a:t>– приобщение к культурно-историческим материалам проекта в удобное время с возможностью активного включения по желанию; </a:t>
            </a:r>
            <a:endParaRPr lang="ru-RU" sz="2000" dirty="0" smtClean="0"/>
          </a:p>
          <a:p>
            <a:pPr marL="285750" lvl="0" indent="-285750" algn="just">
              <a:buFont typeface="Wide Latin" panose="020A0A07050505020404" pitchFamily="18" charset="0"/>
              <a:buChar char="!"/>
            </a:pPr>
            <a:r>
              <a:rPr lang="ru-RU" sz="2000" b="1" i="1" dirty="0" smtClean="0"/>
              <a:t> </a:t>
            </a:r>
            <a:r>
              <a:rPr lang="ru-RU" sz="2000" b="1" i="1" dirty="0"/>
              <a:t>для потенциальных партнёров </a:t>
            </a:r>
            <a:r>
              <a:rPr lang="ru-RU" sz="2000" dirty="0"/>
              <a:t>(например, в лице </a:t>
            </a:r>
            <a:r>
              <a:rPr lang="ru-RU" sz="2000" dirty="0" smtClean="0"/>
              <a:t>коллективов </a:t>
            </a:r>
            <a:r>
              <a:rPr lang="ru-RU" sz="2000" dirty="0"/>
              <a:t>Музея города Новосибирска и Волонтёрского корпуса НСО) – </a:t>
            </a:r>
            <a:r>
              <a:rPr lang="ru-RU" sz="2000" dirty="0" smtClean="0"/>
              <a:t>расширение собственной целевой </a:t>
            </a:r>
            <a:r>
              <a:rPr lang="ru-RU" sz="2000" dirty="0"/>
              <a:t>аудитории за счёт активных участников проекта; </a:t>
            </a:r>
            <a:endParaRPr lang="ru-RU" sz="2000" dirty="0" smtClean="0"/>
          </a:p>
          <a:p>
            <a:pPr marL="285750" lvl="0" indent="-285750" algn="just">
              <a:buFont typeface="Wide Latin" panose="020A0A07050505020404" pitchFamily="18" charset="0"/>
              <a:buChar char="!"/>
            </a:pPr>
            <a:r>
              <a:rPr lang="ru-RU" sz="2000" b="1" i="1" dirty="0" smtClean="0"/>
              <a:t>для </a:t>
            </a:r>
            <a:r>
              <a:rPr lang="ru-RU" sz="2000" b="1" i="1" dirty="0"/>
              <a:t>организатора проекта, других представителей  сфер образования и культуры</a:t>
            </a:r>
            <a:r>
              <a:rPr lang="ru-RU" sz="2000" dirty="0"/>
              <a:t> – совершенствование образовательной и просветительской деятельности с опорой на сформированный банк разнообразных материалов (сценарные разработки, методические рекомендации, памятки, видеозаписи и т.п.)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454</TotalTime>
  <Words>306</Words>
  <Application>Microsoft Office PowerPoint</Application>
  <PresentationFormat>Экран (4:3)</PresentationFormat>
  <Paragraphs>40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Преподаватель</dc:creator>
  <cp:lastModifiedBy>Преподаватель</cp:lastModifiedBy>
  <cp:revision>185</cp:revision>
  <dcterms:created xsi:type="dcterms:W3CDTF">2016-11-07T08:14:21Z</dcterms:created>
  <dcterms:modified xsi:type="dcterms:W3CDTF">2018-04-18T04:50:21Z</dcterms:modified>
</cp:coreProperties>
</file>