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3"/>
  </p:notesMasterIdLst>
  <p:sldIdLst>
    <p:sldId id="256" r:id="rId2"/>
    <p:sldId id="271" r:id="rId3"/>
    <p:sldId id="257" r:id="rId4"/>
    <p:sldId id="258" r:id="rId5"/>
    <p:sldId id="259" r:id="rId6"/>
    <p:sldId id="269" r:id="rId7"/>
    <p:sldId id="261" r:id="rId8"/>
    <p:sldId id="267" r:id="rId9"/>
    <p:sldId id="265" r:id="rId10"/>
    <p:sldId id="262" r:id="rId11"/>
    <p:sldId id="266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 autoAdjust="0"/>
    <p:restoredTop sz="94704" autoAdjust="0"/>
  </p:normalViewPr>
  <p:slideViewPr>
    <p:cSldViewPr>
      <p:cViewPr varScale="1">
        <p:scale>
          <a:sx n="104" d="100"/>
          <a:sy n="104" d="100"/>
        </p:scale>
        <p:origin x="-174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4C17AA9-003E-4A0B-9A23-C966F42A1E1F}" type="datetimeFigureOut">
              <a:rPr lang="ru-RU" smtClean="0"/>
              <a:t>22.11.2018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DEA18C6-A486-40F5-9F29-1D0A739581A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947129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EA18C6-A486-40F5-9F29-1D0A739581A2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6487431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EA18C6-A486-40F5-9F29-1D0A739581A2}" type="slidenum">
              <a:rPr lang="ru-RU" smtClean="0"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151176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1562B-BA9F-4EC5-A2A8-1C09BCAE0375}" type="datetimeFigureOut">
              <a:rPr lang="ru-RU" smtClean="0"/>
              <a:t>22.11.2018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Rectangle 8"/>
          <p:cNvSpPr/>
          <p:nvPr/>
        </p:nvSpPr>
        <p:spPr>
          <a:xfrm>
            <a:off x="345440" y="2942602"/>
            <a:ext cx="7147931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572652" y="2944634"/>
            <a:ext cx="1190348" cy="2459736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7712714" y="3136658"/>
            <a:ext cx="910224" cy="2075688"/>
          </a:xfrm>
          <a:prstGeom prst="rect">
            <a:avLst/>
          </a:prstGeom>
          <a:solidFill>
            <a:schemeClr val="accent3">
              <a:alpha val="70000"/>
            </a:schemeClr>
          </a:solidFill>
          <a:ln w="635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445483" y="3055621"/>
            <a:ext cx="6947845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86826" y="4625268"/>
            <a:ext cx="762000" cy="457200"/>
          </a:xfrm>
        </p:spPr>
        <p:txBody>
          <a:bodyPr/>
          <a:lstStyle>
            <a:lvl1pPr algn="ctr">
              <a:defRPr sz="28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776B7A70-8893-4A70-9BF1-542FB6CBF9A4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Rectangle 10"/>
          <p:cNvSpPr/>
          <p:nvPr/>
        </p:nvSpPr>
        <p:spPr>
          <a:xfrm>
            <a:off x="541822" y="4559276"/>
            <a:ext cx="6755166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538971" y="3139440"/>
            <a:ext cx="6760868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2805" y="4648200"/>
            <a:ext cx="6553200" cy="457200"/>
          </a:xfrm>
        </p:spPr>
        <p:txBody>
          <a:bodyPr>
            <a:normAutofit/>
          </a:bodyPr>
          <a:lstStyle>
            <a:lvl1pPr marL="0" indent="0" algn="ctr">
              <a:buNone/>
              <a:defRPr sz="1800" cap="all" spc="300" baseline="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4705" y="3227033"/>
            <a:ext cx="6629400" cy="1219201"/>
          </a:xfrm>
        </p:spPr>
        <p:txBody>
          <a:bodyPr anchor="b" anchorCtr="0">
            <a:noAutofit/>
          </a:bodyPr>
          <a:lstStyle>
            <a:lvl1pPr>
              <a:defRPr sz="40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1562B-BA9F-4EC5-A2A8-1C09BCAE0375}" type="datetimeFigureOut">
              <a:rPr lang="ru-RU" smtClean="0"/>
              <a:t>22.11.2018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6B7A70-8893-4A70-9BF1-542FB6CBF9A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861702" y="228600"/>
            <a:ext cx="1859280" cy="6122634"/>
          </a:xfrm>
          <a:prstGeom prst="rect">
            <a:avLst/>
          </a:prstGeom>
          <a:solidFill>
            <a:srgbClr val="FFFFFF">
              <a:alpha val="85000"/>
            </a:srgb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955225" y="351409"/>
            <a:ext cx="1672235" cy="587701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48577" y="395427"/>
            <a:ext cx="1485531" cy="5788981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0999"/>
            <a:ext cx="6172200" cy="5791201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1562B-BA9F-4EC5-A2A8-1C09BCAE0375}" type="datetimeFigureOut">
              <a:rPr lang="ru-RU" smtClean="0"/>
              <a:t>22.11.2018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6B7A70-8893-4A70-9BF1-542FB6CBF9A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1562B-BA9F-4EC5-A2A8-1C09BCAE0375}" type="datetimeFigureOut">
              <a:rPr lang="ru-RU" smtClean="0"/>
              <a:t>22.11.2018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6B7A70-8893-4A70-9BF1-542FB6CBF9A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1562B-BA9F-4EC5-A2A8-1C09BCAE0375}" type="datetimeFigureOut">
              <a:rPr lang="ru-RU" smtClean="0"/>
              <a:t>22.11.2018</a:t>
            </a:fld>
            <a:endParaRPr lang="ru-RU"/>
          </a:p>
        </p:txBody>
      </p:sp>
      <p:sp>
        <p:nvSpPr>
          <p:cNvPr id="13" name="Rectangle 12"/>
          <p:cNvSpPr/>
          <p:nvPr/>
        </p:nvSpPr>
        <p:spPr>
          <a:xfrm>
            <a:off x="451976" y="2946400"/>
            <a:ext cx="8265160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567656" y="3048000"/>
            <a:ext cx="8033800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6B7A70-8893-4A70-9BF1-542FB6CBF9A4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6" y="3200399"/>
            <a:ext cx="7696200" cy="1295401"/>
          </a:xfrm>
        </p:spPr>
        <p:txBody>
          <a:bodyPr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lang="en-US" sz="4000" kern="1200" cap="all" baseline="0" dirty="0"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675496" y="4541520"/>
            <a:ext cx="7818120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4607510"/>
            <a:ext cx="7696200" cy="523783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75757" y="3124200"/>
            <a:ext cx="7817599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26128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1562B-BA9F-4EC5-A2A8-1C09BCAE0375}" type="datetimeFigureOut">
              <a:rPr lang="ru-RU" smtClean="0"/>
              <a:t>22.11.2018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6B7A70-8893-4A70-9BF1-542FB6CBF9A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26128" y="1722438"/>
            <a:ext cx="4040188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128" y="2438400"/>
            <a:ext cx="4040188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400"/>
            <a:ext cx="4041775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1562B-BA9F-4EC5-A2A8-1C09BCAE0375}" type="datetimeFigureOut">
              <a:rPr lang="ru-RU" smtClean="0"/>
              <a:t>22.11.2018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6B7A70-8893-4A70-9BF1-542FB6CBF9A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1562B-BA9F-4EC5-A2A8-1C09BCAE0375}" type="datetimeFigureOut">
              <a:rPr lang="ru-RU" smtClean="0"/>
              <a:t>22.11.2018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6B7A70-8893-4A70-9BF1-542FB6CBF9A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1" name="Rounded Rectangle 10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1562B-BA9F-4EC5-A2A8-1C09BCAE0375}" type="datetimeFigureOut">
              <a:rPr lang="ru-RU" smtClean="0"/>
              <a:t>22.11.2018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6B7A70-8893-4A70-9BF1-542FB6CBF9A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2" name="Rounded Rectangle 11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685800"/>
            <a:ext cx="4572000" cy="525780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1562B-BA9F-4EC5-A2A8-1C09BCAE0375}" type="datetimeFigureOut">
              <a:rPr lang="ru-RU" smtClean="0"/>
              <a:t>22.11.2018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6B7A70-8893-4A70-9BF1-542FB6CBF9A4}" type="slidenum">
              <a:rPr lang="ru-RU" smtClean="0"/>
              <a:t>‹#›</a:t>
            </a:fld>
            <a:endParaRPr lang="ru-RU"/>
          </a:p>
        </p:txBody>
      </p:sp>
      <p:sp>
        <p:nvSpPr>
          <p:cNvPr id="8" name="Rectangle 7"/>
          <p:cNvSpPr/>
          <p:nvPr/>
        </p:nvSpPr>
        <p:spPr>
          <a:xfrm>
            <a:off x="560034" y="1505712"/>
            <a:ext cx="2716566" cy="3523488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676690" y="1642472"/>
            <a:ext cx="2483254" cy="3234328"/>
          </a:xfrm>
          <a:prstGeom prst="rect">
            <a:avLst/>
          </a:prstGeom>
          <a:solidFill>
            <a:srgbClr val="FFFFFF"/>
          </a:solidFill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9000" y="2971800"/>
            <a:ext cx="2298634" cy="1752600"/>
          </a:xfrm>
        </p:spPr>
        <p:txBody>
          <a:bodyPr/>
          <a:lstStyle>
            <a:lvl1pPr marL="0" indent="0">
              <a:spcBef>
                <a:spcPts val="400"/>
              </a:spcBef>
              <a:buNone/>
              <a:defRPr sz="140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9000" y="1734312"/>
            <a:ext cx="2298634" cy="1191620"/>
          </a:xfrm>
        </p:spPr>
        <p:txBody>
          <a:bodyPr anchor="b">
            <a:normAutofit/>
          </a:bodyPr>
          <a:lstStyle>
            <a:lvl1pPr algn="l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5800" y="621437"/>
            <a:ext cx="7772400" cy="4331564"/>
          </a:xfrm>
          <a:solidFill>
            <a:schemeClr val="bg2"/>
          </a:solidFill>
          <a:ln>
            <a:noFill/>
          </a:ln>
          <a:effectLst>
            <a:softEdge rad="12700"/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1562B-BA9F-4EC5-A2A8-1C09BCAE0375}" type="datetimeFigureOut">
              <a:rPr lang="ru-RU" smtClean="0"/>
              <a:t>22.11.2018</a:t>
            </a:fld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6B7A70-8893-4A70-9BF1-542FB6CBF9A4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Rectangle 9"/>
          <p:cNvSpPr/>
          <p:nvPr/>
        </p:nvSpPr>
        <p:spPr>
          <a:xfrm>
            <a:off x="685800" y="4953000"/>
            <a:ext cx="7772400" cy="13716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61999" y="5029200"/>
            <a:ext cx="7600765" cy="1202924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3" name="Rectangle 12"/>
          <p:cNvSpPr/>
          <p:nvPr/>
        </p:nvSpPr>
        <p:spPr>
          <a:xfrm>
            <a:off x="914400" y="5638800"/>
            <a:ext cx="7328514" cy="451696"/>
          </a:xfrm>
          <a:prstGeom prst="rect">
            <a:avLst/>
          </a:prstGeom>
          <a:solidFill>
            <a:schemeClr val="accent1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605589" y="5074920"/>
            <a:ext cx="7946136" cy="1097280"/>
          </a:xfrm>
          <a:prstGeom prst="rect">
            <a:avLst/>
          </a:prstGeom>
          <a:noFill/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56289" y="5656556"/>
            <a:ext cx="7244736" cy="401715"/>
          </a:xfrm>
        </p:spPr>
        <p:txBody>
          <a:bodyPr anchor="ctr">
            <a:normAutofit/>
          </a:bodyPr>
          <a:lstStyle>
            <a:lvl1pPr marL="0" indent="0" algn="ctr">
              <a:buNone/>
              <a:defRPr sz="15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05400"/>
            <a:ext cx="7328514" cy="523043"/>
          </a:xfrm>
        </p:spPr>
        <p:txBody>
          <a:bodyPr anchor="ctr" anchorCtr="0"/>
          <a:lstStyle>
            <a:lvl1pPr algn="ctr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7" name="Rounded Rectangle 6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82296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98E1562B-BA9F-4EC5-A2A8-1C09BCAE0375}" type="datetimeFigureOut">
              <a:rPr lang="ru-RU" smtClean="0"/>
              <a:t>22.11.2018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776B7A70-8893-4A70-9BF1-542FB6CBF9A4}" type="slidenum">
              <a:rPr lang="ru-RU" smtClean="0"/>
              <a:t>‹#›</a:t>
            </a:fld>
            <a:endParaRPr lang="ru-RU"/>
          </a:p>
        </p:txBody>
      </p:sp>
      <p:sp>
        <p:nvSpPr>
          <p:cNvPr id="9" name="Rectangle 8"/>
          <p:cNvSpPr/>
          <p:nvPr/>
        </p:nvSpPr>
        <p:spPr>
          <a:xfrm>
            <a:off x="274320" y="278166"/>
            <a:ext cx="8595360" cy="132588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72863" y="372862"/>
            <a:ext cx="8380520" cy="111858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3500" kern="1200" cap="all" baseline="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3568" y="4648492"/>
            <a:ext cx="6553200" cy="457200"/>
          </a:xfrm>
        </p:spPr>
        <p:txBody>
          <a:bodyPr>
            <a:normAutofit fontScale="25000" lnSpcReduction="20000"/>
          </a:bodyPr>
          <a:lstStyle/>
          <a:p>
            <a:r>
              <a:rPr lang="ru-RU" sz="4000" spc="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ФГБОУ ВО «Ростовский государственный экономический университет (РИНХ)»</a:t>
            </a:r>
          </a:p>
          <a:p>
            <a:endParaRPr lang="ru-RU" sz="2400" spc="0" dirty="0" smtClean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r>
              <a:rPr lang="ru-RU" sz="4000" spc="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Центр </a:t>
            </a:r>
            <a:r>
              <a:rPr lang="ru-RU" sz="4000" spc="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патриотического воспитания</a:t>
            </a:r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1124744"/>
            <a:ext cx="6629400" cy="1219201"/>
          </a:xfrm>
        </p:spPr>
        <p:txBody>
          <a:bodyPr/>
          <a:lstStyle/>
          <a:p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/>
              <a:t/>
            </a:r>
            <a:br>
              <a:rPr lang="ru-RU" sz="2000" dirty="0"/>
            </a:br>
            <a:r>
              <a:rPr lang="ru-RU" sz="1400" dirty="0" smtClean="0"/>
              <a:t/>
            </a:r>
            <a:br>
              <a:rPr lang="ru-RU" sz="1400" dirty="0" smtClean="0"/>
            </a:b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683568" y="3068960"/>
            <a:ext cx="6984776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dirty="0" smtClean="0"/>
              <a:t>Проект нравственно-патриотического воспитания</a:t>
            </a:r>
          </a:p>
          <a:p>
            <a:pPr algn="ctr"/>
            <a:r>
              <a:rPr lang="ru-RU" sz="2400" dirty="0" smtClean="0"/>
              <a:t>«Тропами по линии фронта боевых действий в Ростовской Области»</a:t>
            </a:r>
            <a:endParaRPr lang="ru-RU" sz="2400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75692" y="74648"/>
            <a:ext cx="4296508" cy="2922303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3851920" y="5661248"/>
            <a:ext cx="496855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Руководители проекта:</a:t>
            </a:r>
          </a:p>
          <a:p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Черных Антон Владимирович</a:t>
            </a:r>
          </a:p>
          <a:p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Нагорный Денис Олегович</a:t>
            </a:r>
            <a:endParaRPr lang="ru-RU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7750667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Ожидаемые конечные результаты реализации проекта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752600"/>
            <a:ext cx="8640960" cy="4844752"/>
          </a:xfrm>
        </p:spPr>
        <p:txBody>
          <a:bodyPr>
            <a:normAutofit fontScale="92500" lnSpcReduction="10000"/>
          </a:bodyPr>
          <a:lstStyle/>
          <a:p>
            <a:r>
              <a:rPr lang="ru-RU" sz="2600" dirty="0" smtClean="0"/>
              <a:t>сохранение </a:t>
            </a:r>
            <a:r>
              <a:rPr lang="ru-RU" sz="2600" dirty="0"/>
              <a:t>духовной, нравственной связи поколений, </a:t>
            </a:r>
            <a:r>
              <a:rPr lang="ru-RU" sz="2600" dirty="0" smtClean="0"/>
              <a:t>обеспечивающей </a:t>
            </a:r>
            <a:r>
              <a:rPr lang="ru-RU" sz="2600" dirty="0"/>
              <a:t>решение задач по консолидации общества на базе общечеловеческих, демократических ценностей</a:t>
            </a:r>
            <a:r>
              <a:rPr lang="ru-RU" sz="2600" dirty="0" smtClean="0"/>
              <a:t>;</a:t>
            </a:r>
            <a:endParaRPr lang="ru-RU" sz="2600" dirty="0"/>
          </a:p>
          <a:p>
            <a:r>
              <a:rPr lang="ru-RU" sz="2600" dirty="0" smtClean="0"/>
              <a:t>интеграции </a:t>
            </a:r>
            <a:r>
              <a:rPr lang="ru-RU" sz="2600" dirty="0"/>
              <a:t>личности в мировое культурное пространство;</a:t>
            </a:r>
          </a:p>
          <a:p>
            <a:r>
              <a:rPr lang="ru-RU" sz="2600" dirty="0" smtClean="0"/>
              <a:t>мобилизации </a:t>
            </a:r>
            <a:r>
              <a:rPr lang="ru-RU" sz="2600" dirty="0"/>
              <a:t>общества на реализацию гражданско-патриотического воспитания </a:t>
            </a:r>
            <a:r>
              <a:rPr lang="ru-RU" sz="2600" dirty="0" smtClean="0"/>
              <a:t>подрастающего поколения</a:t>
            </a:r>
            <a:r>
              <a:rPr lang="en-US" sz="2600" dirty="0" smtClean="0"/>
              <a:t>;</a:t>
            </a:r>
            <a:endParaRPr lang="ru-RU" sz="2600" dirty="0"/>
          </a:p>
          <a:p>
            <a:r>
              <a:rPr lang="ru-RU" sz="2600" dirty="0" smtClean="0"/>
              <a:t>формированию </a:t>
            </a:r>
            <a:r>
              <a:rPr lang="ru-RU" sz="2600" dirty="0"/>
              <a:t>истинных представлений о Великой Отечественной войне средствами всех видов IT-технологий, мультимедиа и массовой информации.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39635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260648"/>
            <a:ext cx="8609602" cy="63367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346040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800" dirty="0"/>
              <a:t>Структура проекта, перечень основных направлений и мероприятий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ru-RU" dirty="0" smtClean="0"/>
              <a:t>Содержание </a:t>
            </a:r>
            <a:r>
              <a:rPr lang="ru-RU" dirty="0"/>
              <a:t>проблемы и обоснование необходимости ее решения программными методами.</a:t>
            </a:r>
          </a:p>
          <a:p>
            <a:r>
              <a:rPr lang="ru-RU" dirty="0" smtClean="0"/>
              <a:t>Основные </a:t>
            </a:r>
            <a:r>
              <a:rPr lang="ru-RU" dirty="0"/>
              <a:t>цели и задачи проекта «Тропами по линии фронта боевых действий в Ростовской Области».</a:t>
            </a:r>
          </a:p>
          <a:p>
            <a:r>
              <a:rPr lang="ru-RU" dirty="0" smtClean="0"/>
              <a:t>Сроки </a:t>
            </a:r>
            <a:r>
              <a:rPr lang="ru-RU" dirty="0"/>
              <a:t>и этапы реализации проекта.</a:t>
            </a:r>
          </a:p>
          <a:p>
            <a:r>
              <a:rPr lang="ru-RU" dirty="0" smtClean="0"/>
              <a:t>Система </a:t>
            </a:r>
            <a:r>
              <a:rPr lang="ru-RU" dirty="0"/>
              <a:t>программных мероприятий проекта «Тропами по линии фронта боевых действий в Ростовской Области».</a:t>
            </a:r>
          </a:p>
          <a:p>
            <a:r>
              <a:rPr lang="ru-RU" dirty="0" smtClean="0"/>
              <a:t>Система </a:t>
            </a:r>
            <a:r>
              <a:rPr lang="ru-RU" dirty="0"/>
              <a:t>взаимодействия между органами студенческого самоуправления университета, привлеченными волонтерами из числа студентов университета, администрацией и сотрудниками университета, партнерами и спонсорами.</a:t>
            </a:r>
          </a:p>
          <a:p>
            <a:r>
              <a:rPr lang="ru-RU" dirty="0" smtClean="0"/>
              <a:t>Ожидаемые </a:t>
            </a:r>
            <a:r>
              <a:rPr lang="ru-RU" dirty="0"/>
              <a:t>результаты проекта «Тропами по линии фронта боевых действий в Ростовской Области».</a:t>
            </a:r>
          </a:p>
          <a:p>
            <a:pPr marL="11430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170780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Основная цель </a:t>
            </a:r>
            <a:r>
              <a:rPr lang="ru-RU" dirty="0"/>
              <a:t>проекта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2132856"/>
            <a:ext cx="8229600" cy="4373563"/>
          </a:xfrm>
        </p:spPr>
        <p:txBody>
          <a:bodyPr>
            <a:noAutofit/>
          </a:bodyPr>
          <a:lstStyle/>
          <a:p>
            <a:pPr algn="ctr"/>
            <a:r>
              <a:rPr lang="ru-RU" sz="3200" dirty="0" smtClean="0"/>
              <a:t>Духовно-нравственное, гражданское и патриотическое воспитание детей, входящих в группу риска, через вовлечение в социально полезную деятельность, организацию и проведение различных мероприятий.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5284409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Основные задачи проекта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700808"/>
            <a:ext cx="8568952" cy="4824536"/>
          </a:xfrm>
        </p:spPr>
        <p:txBody>
          <a:bodyPr>
            <a:noAutofit/>
          </a:bodyPr>
          <a:lstStyle/>
          <a:p>
            <a:r>
              <a:rPr lang="ru-RU" sz="2000" dirty="0" smtClean="0"/>
              <a:t>совершенствование </a:t>
            </a:r>
            <a:r>
              <a:rPr lang="ru-RU" sz="2000" dirty="0"/>
              <a:t>процесса гражданского и патриотического воспитания детей, находящихся в группе </a:t>
            </a:r>
            <a:r>
              <a:rPr lang="ru-RU" sz="2000" dirty="0" smtClean="0"/>
              <a:t>риска</a:t>
            </a:r>
            <a:r>
              <a:rPr lang="en-US" sz="2000" dirty="0"/>
              <a:t>;</a:t>
            </a:r>
            <a:endParaRPr lang="ru-RU" sz="2000" dirty="0" smtClean="0"/>
          </a:p>
          <a:p>
            <a:r>
              <a:rPr lang="ru-RU" sz="2000" dirty="0" smtClean="0"/>
              <a:t>создание </a:t>
            </a:r>
            <a:r>
              <a:rPr lang="ru-RU" sz="2000" dirty="0"/>
              <a:t>условий для просмотра фильмов об исторических событиях проходивших в годы Великой Отечественной войны, а так же приглашения ветеранов</a:t>
            </a:r>
            <a:r>
              <a:rPr lang="ru-RU" sz="2000" dirty="0" smtClean="0"/>
              <a:t>, участников Великой Отечественной войны;</a:t>
            </a:r>
            <a:endParaRPr lang="ru-RU" sz="2000" dirty="0"/>
          </a:p>
          <a:p>
            <a:r>
              <a:rPr lang="ru-RU" sz="2000" dirty="0" smtClean="0"/>
              <a:t>формирование интереса к героическому прошлому нашей страны, </a:t>
            </a:r>
            <a:r>
              <a:rPr lang="ru-RU" sz="2000" dirty="0"/>
              <a:t>сохранение памяти о великих исторических подвигах защитников Отечества – наших земляков;</a:t>
            </a:r>
          </a:p>
          <a:p>
            <a:r>
              <a:rPr lang="ru-RU" sz="2000" dirty="0" smtClean="0"/>
              <a:t>создание </a:t>
            </a:r>
            <a:r>
              <a:rPr lang="ru-RU" sz="2000" dirty="0"/>
              <a:t>условий для выезда на места, где велись или ведутся поисковые работы за последний 10 лет.</a:t>
            </a:r>
          </a:p>
          <a:p>
            <a:r>
              <a:rPr lang="ru-RU" sz="2000" dirty="0" smtClean="0"/>
              <a:t>минимизация </a:t>
            </a:r>
            <a:r>
              <a:rPr lang="ru-RU" sz="2000" dirty="0"/>
              <a:t>вовлеченности </a:t>
            </a:r>
            <a:r>
              <a:rPr lang="ru-RU" sz="2000" dirty="0" smtClean="0"/>
              <a:t>детей, входящих в группу риска, </a:t>
            </a:r>
            <a:r>
              <a:rPr lang="ru-RU" sz="2000" dirty="0"/>
              <a:t>в различные группировки, гармонизация патриотического воспитания. </a:t>
            </a:r>
          </a:p>
          <a:p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val="23199063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/>
            </a:r>
            <a:br>
              <a:rPr lang="ru-RU" dirty="0"/>
            </a:br>
            <a:r>
              <a:rPr lang="ru-RU" dirty="0"/>
              <a:t>Сроки реализации проекта</a:t>
            </a:r>
            <a:br>
              <a:rPr lang="ru-RU" dirty="0"/>
            </a:br>
            <a:endParaRPr lang="ru-RU" dirty="0"/>
          </a:p>
        </p:txBody>
      </p:sp>
      <p:sp>
        <p:nvSpPr>
          <p:cNvPr id="4" name="Блок-схема: типовой процесс 3"/>
          <p:cNvSpPr/>
          <p:nvPr/>
        </p:nvSpPr>
        <p:spPr>
          <a:xfrm>
            <a:off x="1835696" y="2420888"/>
            <a:ext cx="5400600" cy="3024336"/>
          </a:xfrm>
          <a:prstGeom prst="flowChartPredefined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TextBox 4"/>
          <p:cNvSpPr txBox="1"/>
          <p:nvPr/>
        </p:nvSpPr>
        <p:spPr>
          <a:xfrm>
            <a:off x="2555776" y="3384572"/>
            <a:ext cx="396044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2017-2020г</a:t>
            </a:r>
            <a:r>
              <a:rPr lang="ru-RU" sz="5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endParaRPr lang="ru-RU" sz="5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9721227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Место проведения проекта</a:t>
            </a:r>
            <a:endParaRPr lang="ru-RU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7624" y="1772816"/>
            <a:ext cx="6912768" cy="4748545"/>
          </a:xfrm>
        </p:spPr>
      </p:pic>
    </p:spTree>
    <p:extLst>
      <p:ext uri="{BB962C8B-B14F-4D97-AF65-F5344CB8AC3E}">
        <p14:creationId xmlns:p14="http://schemas.microsoft.com/office/powerpoint/2010/main" val="11049473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Исполнители, соисполнители мероприятий проекта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2132856"/>
            <a:ext cx="8229600" cy="4373563"/>
          </a:xfrm>
        </p:spPr>
        <p:txBody>
          <a:bodyPr>
            <a:noAutofit/>
          </a:bodyPr>
          <a:lstStyle/>
          <a:p>
            <a:pPr algn="ctr"/>
            <a:r>
              <a:rPr lang="ru-RU" sz="2800" dirty="0"/>
              <a:t>Актив студенческой молодежи, как обучающихся в РГЭУ (РИНХ), так и в других вузах Ростовской области; студенческий патриотический совет РГЭУ (РИНХ); Молодая Гвардия, Городской Совет ветеранов,  Поисковый отряд РГЭУ(РИНХ)  </a:t>
            </a:r>
            <a:r>
              <a:rPr lang="ru-RU" sz="2800" dirty="0" smtClean="0"/>
              <a:t>«Будем Помнить» Ростовского </a:t>
            </a:r>
            <a:r>
              <a:rPr lang="ru-RU" sz="2800" dirty="0"/>
              <a:t>отделения Поискового движения России.</a:t>
            </a:r>
          </a:p>
        </p:txBody>
      </p:sp>
    </p:spTree>
    <p:extLst>
      <p:ext uri="{BB962C8B-B14F-4D97-AF65-F5344CB8AC3E}">
        <p14:creationId xmlns:p14="http://schemas.microsoft.com/office/powerpoint/2010/main" val="13509850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Статистические данные детей, состоящих на учёте в ТКДН</a:t>
            </a:r>
            <a:endParaRPr lang="ru-RU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1700808"/>
            <a:ext cx="8640960" cy="4957377"/>
          </a:xfrm>
        </p:spPr>
      </p:pic>
      <p:sp>
        <p:nvSpPr>
          <p:cNvPr id="3" name="Прямоугольник 2"/>
          <p:cNvSpPr/>
          <p:nvPr/>
        </p:nvSpPr>
        <p:spPr>
          <a:xfrm>
            <a:off x="1547664" y="6237312"/>
            <a:ext cx="6120680" cy="14401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191347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2200" dirty="0"/>
              <a:t>Система программных мероприятий проекта «Тропами по линии фронта боевых действий в Ростовской Области».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752600"/>
            <a:ext cx="8640960" cy="4772744"/>
          </a:xfrm>
        </p:spPr>
        <p:txBody>
          <a:bodyPr>
            <a:noAutofit/>
          </a:bodyPr>
          <a:lstStyle/>
          <a:p>
            <a:pPr marL="114300" indent="0">
              <a:buNone/>
            </a:pPr>
            <a:r>
              <a:rPr lang="ru-RU" sz="1900" dirty="0" smtClean="0"/>
              <a:t>1. Проведение </a:t>
            </a:r>
            <a:r>
              <a:rPr lang="ru-RU" sz="1900" dirty="0"/>
              <a:t>семинара с представителями детских домов и студентами вузов  «Патриотическое воспитание детей, входящих в группы риска »	</a:t>
            </a:r>
            <a:endParaRPr lang="ru-RU" sz="1900" dirty="0" smtClean="0"/>
          </a:p>
          <a:p>
            <a:pPr marL="114300" indent="0">
              <a:buNone/>
            </a:pPr>
            <a:r>
              <a:rPr lang="ru-RU" sz="1900" dirty="0" smtClean="0"/>
              <a:t>2.  Торжественное </a:t>
            </a:r>
            <a:r>
              <a:rPr lang="ru-RU" sz="1900" dirty="0"/>
              <a:t>открытие социального проекта «Тропами по линии фронта боевых действий в Ростовской Области</a:t>
            </a:r>
            <a:r>
              <a:rPr lang="ru-RU" sz="1900" dirty="0" smtClean="0"/>
              <a:t>».</a:t>
            </a:r>
          </a:p>
          <a:p>
            <a:pPr marL="114300" indent="0">
              <a:buNone/>
            </a:pPr>
            <a:r>
              <a:rPr lang="ru-RU" sz="1900" dirty="0" smtClean="0"/>
              <a:t>3. Встреча </a:t>
            </a:r>
            <a:r>
              <a:rPr lang="ru-RU" sz="1900" dirty="0"/>
              <a:t>с представителями отделений «Поискового движения России», ветеранами Великой Отечественной войны с молодежью детских домов, входящих в группы риска.	</a:t>
            </a:r>
            <a:endParaRPr lang="ru-RU" sz="1900" dirty="0" smtClean="0"/>
          </a:p>
          <a:p>
            <a:pPr marL="114300" indent="0">
              <a:buNone/>
            </a:pPr>
            <a:r>
              <a:rPr lang="ru-RU" sz="1900" dirty="0" smtClean="0"/>
              <a:t>4. Проведение </a:t>
            </a:r>
            <a:r>
              <a:rPr lang="ru-RU" sz="1900" dirty="0"/>
              <a:t>цикла акций, круглых столов, викторин, </a:t>
            </a:r>
            <a:r>
              <a:rPr lang="ru-RU" sz="1900" dirty="0" smtClean="0"/>
              <a:t>олимпиад.</a:t>
            </a:r>
            <a:endParaRPr lang="ru-RU" sz="1900" dirty="0"/>
          </a:p>
          <a:p>
            <a:pPr marL="114300" indent="0">
              <a:buNone/>
            </a:pPr>
            <a:r>
              <a:rPr lang="ru-RU" sz="1900" dirty="0" smtClean="0"/>
              <a:t>5. Экскурсии </a:t>
            </a:r>
            <a:r>
              <a:rPr lang="ru-RU" sz="1900" dirty="0"/>
              <a:t>по местам боевых действий направленное на патриотическое воспитание молодежи и сохранение исторического наследия России</a:t>
            </a:r>
            <a:r>
              <a:rPr lang="ru-RU" sz="1900" dirty="0" smtClean="0"/>
              <a:t>.</a:t>
            </a:r>
            <a:endParaRPr lang="ru-RU" sz="1900" dirty="0"/>
          </a:p>
          <a:p>
            <a:pPr marL="114300" indent="0">
              <a:buNone/>
            </a:pPr>
            <a:r>
              <a:rPr lang="ru-RU" sz="1900" dirty="0" smtClean="0"/>
              <a:t>6.  Торжественное </a:t>
            </a:r>
            <a:r>
              <a:rPr lang="ru-RU" sz="1900" dirty="0"/>
              <a:t>закрытие и подведение итогов проекта «Тропами по линии фронта боевых действий в Ростовской Области». 	</a:t>
            </a:r>
          </a:p>
        </p:txBody>
      </p:sp>
    </p:spTree>
    <p:extLst>
      <p:ext uri="{BB962C8B-B14F-4D97-AF65-F5344CB8AC3E}">
        <p14:creationId xmlns:p14="http://schemas.microsoft.com/office/powerpoint/2010/main" val="36525360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тека">
  <a:themeElements>
    <a:clrScheme name="Аптека">
      <a:dk1>
        <a:sysClr val="windowText" lastClr="000000"/>
      </a:dk1>
      <a:lt1>
        <a:sysClr val="window" lastClr="FFFFFF"/>
      </a:lt1>
      <a:dk2>
        <a:srgbClr val="564B3C"/>
      </a:dk2>
      <a:lt2>
        <a:srgbClr val="ECEDD1"/>
      </a:lt2>
      <a:accent1>
        <a:srgbClr val="93A299"/>
      </a:accent1>
      <a:accent2>
        <a:srgbClr val="CF543F"/>
      </a:accent2>
      <a:accent3>
        <a:srgbClr val="B5AE53"/>
      </a:accent3>
      <a:accent4>
        <a:srgbClr val="848058"/>
      </a:accent4>
      <a:accent5>
        <a:srgbClr val="E8B54D"/>
      </a:accent5>
      <a:accent6>
        <a:srgbClr val="786C71"/>
      </a:accent6>
      <a:hlink>
        <a:srgbClr val="CCCC00"/>
      </a:hlink>
      <a:folHlink>
        <a:srgbClr val="B2B2B2"/>
      </a:folHlink>
    </a:clrScheme>
    <a:fontScheme name="Аптека">
      <a:majorFont>
        <a:latin typeface="Book Antiqua"/>
        <a:ea typeface=""/>
        <a:cs typeface=""/>
        <a:font script="Jpan" typeface="HGS明朝B"/>
        <a:font script="Hang" typeface="HY견명조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견명조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Аптека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100000"/>
              </a:schemeClr>
            </a:gs>
            <a:gs pos="68000">
              <a:schemeClr val="phClr">
                <a:tint val="77000"/>
                <a:satMod val="100000"/>
              </a:schemeClr>
            </a:gs>
            <a:gs pos="81000">
              <a:schemeClr val="phClr">
                <a:tint val="79000"/>
                <a:satMod val="100000"/>
              </a:schemeClr>
            </a:gs>
            <a:gs pos="86000">
              <a:schemeClr val="phClr">
                <a:tint val="73000"/>
                <a:satMod val="100000"/>
              </a:schemeClr>
            </a:gs>
            <a:gs pos="100000">
              <a:schemeClr val="phClr">
                <a:tint val="35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3000"/>
                <a:shade val="100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tint val="100000"/>
                <a:shade val="57000"/>
                <a:satMod val="120000"/>
              </a:schemeClr>
            </a:gs>
            <a:gs pos="80000">
              <a:schemeClr val="phClr">
                <a:tint val="100000"/>
                <a:shade val="56000"/>
                <a:satMod val="145000"/>
              </a:schemeClr>
            </a:gs>
            <a:gs pos="88000">
              <a:schemeClr val="phClr">
                <a:tint val="100000"/>
                <a:shade val="63000"/>
                <a:satMod val="160000"/>
              </a:schemeClr>
            </a:gs>
            <a:gs pos="100000">
              <a:schemeClr val="phClr">
                <a:tint val="99000"/>
                <a:shade val="100000"/>
                <a:satMod val="155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glow" dir="tl">
              <a:rot lat="0" lon="0" rev="1800000"/>
            </a:lightRig>
          </a:scene3d>
          <a:sp3d contourW="10160" prstMaterial="dkEdge">
            <a:bevelT w="0" h="0" prst="angle"/>
            <a:contourClr>
              <a:schemeClr val="phClr">
                <a:shade val="30000"/>
                <a:satMod val="150000"/>
              </a:schemeClr>
            </a:contourClr>
          </a:sp3d>
        </a:effectStyle>
        <a:effectStyle>
          <a:effectLst>
            <a:glow rad="50800">
              <a:schemeClr val="phClr">
                <a:tint val="68000"/>
                <a:shade val="93000"/>
                <a:alpha val="37000"/>
                <a:satMod val="250000"/>
              </a:schemeClr>
            </a:glow>
          </a:effectLst>
          <a:scene3d>
            <a:camera prst="orthographicFront">
              <a:rot lat="0" lon="0" rev="0"/>
            </a:camera>
            <a:lightRig rig="glow" dir="t">
              <a:rot lat="0" lon="0" rev="1800000"/>
            </a:lightRig>
          </a:scene3d>
          <a:sp3d contourW="10160" prstMaterial="dkEdge">
            <a:bevelT w="20320" h="19050" prst="angle"/>
            <a:contourClr>
              <a:schemeClr val="phClr">
                <a:shade val="3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3000"/>
            <a:satMod val="14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atMod val="170000"/>
              </a:schemeClr>
              <a:schemeClr val="phClr">
                <a:shade val="70000"/>
                <a:satMod val="13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Apothecary</Template>
  <TotalTime>1881</TotalTime>
  <Words>417</Words>
  <Application>Microsoft Office PowerPoint</Application>
  <PresentationFormat>Экран (4:3)</PresentationFormat>
  <Paragraphs>44</Paragraphs>
  <Slides>11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Аптека</vt:lpstr>
      <vt:lpstr>    </vt:lpstr>
      <vt:lpstr>Структура проекта, перечень основных направлений и мероприятий</vt:lpstr>
      <vt:lpstr>Основная цель проекта</vt:lpstr>
      <vt:lpstr>Основные задачи проекта</vt:lpstr>
      <vt:lpstr> Сроки реализации проекта </vt:lpstr>
      <vt:lpstr>Место проведения проекта</vt:lpstr>
      <vt:lpstr>Исполнители, соисполнители мероприятий проекта</vt:lpstr>
      <vt:lpstr>Статистические данные детей, состоящих на учёте в ТКДН</vt:lpstr>
      <vt:lpstr>Система программных мероприятий проекта «Тропами по линии фронта боевых действий в Ростовской Области».</vt:lpstr>
      <vt:lpstr>Ожидаемые конечные результаты реализации проекта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 </dc:title>
  <dc:creator>User</dc:creator>
  <cp:lastModifiedBy>Ольга В. Шорохова</cp:lastModifiedBy>
  <cp:revision>33</cp:revision>
  <cp:lastPrinted>2017-12-05T11:20:49Z</cp:lastPrinted>
  <dcterms:created xsi:type="dcterms:W3CDTF">2017-11-19T16:50:13Z</dcterms:created>
  <dcterms:modified xsi:type="dcterms:W3CDTF">2018-11-22T08:55:27Z</dcterms:modified>
</cp:coreProperties>
</file>