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41DAA5F-F2DD-4FE0-93DE-317BCF05EC6F}">
          <p14:sldIdLst>
            <p14:sldId id="256"/>
            <p14:sldId id="259"/>
            <p14:sldId id="257"/>
            <p14:sldId id="258"/>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5" y="44624"/>
            <a:ext cx="9144000" cy="6678974"/>
          </a:xfrm>
          <a:prstGeom prst="rect">
            <a:avLst/>
          </a:prstGeom>
        </p:spPr>
      </p:pic>
      <p:sp>
        <p:nvSpPr>
          <p:cNvPr id="2" name="Заголовок 1"/>
          <p:cNvSpPr>
            <a:spLocks noGrp="1"/>
          </p:cNvSpPr>
          <p:nvPr>
            <p:ph type="ctrTitle"/>
          </p:nvPr>
        </p:nvSpPr>
        <p:spPr>
          <a:xfrm>
            <a:off x="971600" y="4869160"/>
            <a:ext cx="7772400" cy="1470025"/>
          </a:xfrm>
        </p:spPr>
        <p:txBody>
          <a:bodyPr/>
          <a:lstStyle/>
          <a:p>
            <a:r>
              <a:rPr lang="ru-RU" dirty="0">
                <a:latin typeface="Arial Black" pitchFamily="34" charset="0"/>
              </a:rPr>
              <a:t>Тропа Паустовского – животворящее начало</a:t>
            </a:r>
          </a:p>
        </p:txBody>
      </p:sp>
    </p:spTree>
    <p:extLst>
      <p:ext uri="{BB962C8B-B14F-4D97-AF65-F5344CB8AC3E}">
        <p14:creationId xmlns:p14="http://schemas.microsoft.com/office/powerpoint/2010/main" val="233422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24744"/>
            <a:ext cx="3168352" cy="475252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132856"/>
            <a:ext cx="4499484" cy="2999656"/>
          </a:xfrm>
          <a:prstGeom prst="rect">
            <a:avLst/>
          </a:prstGeom>
        </p:spPr>
      </p:pic>
    </p:spTree>
    <p:extLst>
      <p:ext uri="{BB962C8B-B14F-4D97-AF65-F5344CB8AC3E}">
        <p14:creationId xmlns:p14="http://schemas.microsoft.com/office/powerpoint/2010/main" val="378378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55000" lnSpcReduction="20000"/>
          </a:bodyPr>
          <a:lstStyle/>
          <a:p>
            <a:pPr marL="0" indent="0" algn="just">
              <a:buNone/>
            </a:pPr>
            <a:r>
              <a:rPr lang="ru-RU" dirty="0"/>
              <a:t>Во всём мире возрастает интерес к истории и культуре России, в то же время результаты социального опроса среди российской молодежи показывают, что исчезает чувство гордости за свою страну, за многонациональность народа,  а это уже ярко выраженный комплекс гражданской неполноценности. Ведь гордость за свою Родину -  это и есть то, что называют высоким словом – патриотизм.   </a:t>
            </a:r>
          </a:p>
          <a:p>
            <a:pPr marL="0" indent="0" algn="just">
              <a:buNone/>
            </a:pPr>
            <a:r>
              <a:rPr lang="ru-RU" dirty="0"/>
              <a:t>          Пешие походы по живописным дорогам, лугам и лесам - один из самых доступных видов активного отдыха.  Так приятно провести поэтический вечер в кругу друзей, спеть под гитару на берегу озера, в котором отражается закат, отдохнуть и порыбачить.    Такой отдых  позволяет человеку  оздоровиться,    повысить   свою творческую активность, расширить кругозор, лучше познать </a:t>
            </a:r>
            <a:r>
              <a:rPr lang="ru-RU" dirty="0" smtClean="0"/>
              <a:t>свой край</a:t>
            </a:r>
            <a:r>
              <a:rPr lang="ru-RU" dirty="0"/>
              <a:t>.  </a:t>
            </a:r>
          </a:p>
          <a:p>
            <a:pPr marL="0" indent="0" algn="just">
              <a:buNone/>
            </a:pPr>
            <a:r>
              <a:rPr lang="ru-RU" dirty="0"/>
              <a:t>          Рязанские окрестности стали «второй родиной» для замечательного русского писателя К.Г. Паустовского.  Писатель был убежден, что одной жизни мало, «чтобы испытать до конца все очарование, всю исцеляющую силу нашей русской природы».  Народ должен знать  жизнь своей малой родины, потому, что мы родились здесь, живём и наша жизнь связана с этим прекрасным краем. Народ должен знать жизнь своей малой родины, начиная изучать её с родословной, ведь без прошлого нет настоящего и будущего.							</a:t>
            </a:r>
            <a:endParaRPr lang="ru-RU" dirty="0"/>
          </a:p>
          <a:p>
            <a:pPr marL="0" indent="0" algn="just">
              <a:buNone/>
            </a:pPr>
            <a:r>
              <a:rPr lang="ru-RU" dirty="0" smtClean="0"/>
              <a:t>На </a:t>
            </a:r>
            <a:r>
              <a:rPr lang="ru-RU" dirty="0"/>
              <a:t>территории  </a:t>
            </a:r>
            <a:r>
              <a:rPr lang="ru-RU" dirty="0" err="1"/>
              <a:t>Заборьевского</a:t>
            </a:r>
            <a:r>
              <a:rPr lang="ru-RU" dirty="0"/>
              <a:t> сельского поселения   немало мест, описанных в   произведениях К.Г. Паустовского. Открытие «Тропы Паустовского»  обогатит нас нравственно и духовно, позволит понять тонкость Мещёрского края, его красоту, простую по своей сущности, но такую близкую для русского человека.    </a:t>
            </a:r>
          </a:p>
          <a:p>
            <a:pPr algn="just"/>
            <a:endParaRPr lang="ru-RU" dirty="0"/>
          </a:p>
        </p:txBody>
      </p:sp>
    </p:spTree>
    <p:extLst>
      <p:ext uri="{BB962C8B-B14F-4D97-AF65-F5344CB8AC3E}">
        <p14:creationId xmlns:p14="http://schemas.microsoft.com/office/powerpoint/2010/main" val="266935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проекта</a:t>
            </a:r>
            <a:endParaRPr lang="ru-RU" dirty="0"/>
          </a:p>
        </p:txBody>
      </p:sp>
      <p:sp>
        <p:nvSpPr>
          <p:cNvPr id="3" name="Объект 2"/>
          <p:cNvSpPr>
            <a:spLocks noGrp="1"/>
          </p:cNvSpPr>
          <p:nvPr>
            <p:ph idx="1"/>
          </p:nvPr>
        </p:nvSpPr>
        <p:spPr/>
        <p:txBody>
          <a:bodyPr/>
          <a:lstStyle/>
          <a:p>
            <a:pPr marL="0" indent="0" algn="ctr">
              <a:buNone/>
            </a:pPr>
            <a:r>
              <a:rPr lang="ru-RU" dirty="0" smtClean="0"/>
              <a:t> </a:t>
            </a:r>
            <a:r>
              <a:rPr lang="ru-RU" sz="4000" dirty="0" smtClean="0"/>
              <a:t>Создание </a:t>
            </a:r>
            <a:r>
              <a:rPr lang="ru-RU" sz="4000" dirty="0"/>
              <a:t>условий по оздоровлению и занятости детей во время летних и зимних каникул, повышению уровня экологической ответственности, культуры молодежи и гражданского самосознания молодежи.</a:t>
            </a:r>
            <a:endParaRPr lang="ru-RU" sz="4000" dirty="0"/>
          </a:p>
        </p:txBody>
      </p:sp>
    </p:spTree>
    <p:extLst>
      <p:ext uri="{BB962C8B-B14F-4D97-AF65-F5344CB8AC3E}">
        <p14:creationId xmlns:p14="http://schemas.microsoft.com/office/powerpoint/2010/main" val="249298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чем наш проект?</a:t>
            </a:r>
            <a:endParaRPr lang="ru-RU" dirty="0"/>
          </a:p>
        </p:txBody>
      </p:sp>
      <p:sp>
        <p:nvSpPr>
          <p:cNvPr id="3" name="Объект 2"/>
          <p:cNvSpPr>
            <a:spLocks noGrp="1"/>
          </p:cNvSpPr>
          <p:nvPr>
            <p:ph idx="1"/>
          </p:nvPr>
        </p:nvSpPr>
        <p:spPr>
          <a:xfrm>
            <a:off x="395536" y="1600200"/>
            <a:ext cx="8291264" cy="4853136"/>
          </a:xfrm>
        </p:spPr>
        <p:txBody>
          <a:bodyPr>
            <a:normAutofit fontScale="70000" lnSpcReduction="20000"/>
          </a:bodyPr>
          <a:lstStyle/>
          <a:p>
            <a:pPr marL="0" indent="0" algn="just">
              <a:buNone/>
            </a:pPr>
            <a:r>
              <a:rPr lang="ru-RU" dirty="0" smtClean="0"/>
              <a:t> </a:t>
            </a:r>
            <a:r>
              <a:rPr lang="ru-RU" sz="3400" dirty="0" smtClean="0"/>
              <a:t>Проект </a:t>
            </a:r>
            <a:r>
              <a:rPr lang="ru-RU" sz="3400" dirty="0"/>
              <a:t>нацелен на создание условий по повышению уровня экологической ответственности и экологической культуры школьников и молодежи, популяризацию здорового образа жизни, формированию добровольческой активности у жителей сельского поселения. </a:t>
            </a:r>
            <a:endParaRPr lang="ru-RU" sz="3400" dirty="0" smtClean="0"/>
          </a:p>
          <a:p>
            <a:pPr marL="0" indent="0" algn="just">
              <a:buNone/>
            </a:pPr>
            <a:r>
              <a:rPr lang="ru-RU" sz="3400" dirty="0" smtClean="0"/>
              <a:t>Инициаторами </a:t>
            </a:r>
            <a:r>
              <a:rPr lang="ru-RU" sz="3400" dirty="0"/>
              <a:t>проекта выступили коллектив МБОУ «</a:t>
            </a:r>
            <a:r>
              <a:rPr lang="ru-RU" sz="3400" dirty="0" err="1"/>
              <a:t>Заборьевская</a:t>
            </a:r>
            <a:r>
              <a:rPr lang="ru-RU" sz="3400" dirty="0"/>
              <a:t> школа», молодежная администрация Рязанского муниципального района. Проект представляет собой создание  эколого-туристического маршрута, который проходит по местам, связанным с именем К.Г. Паустовского. Данный маршрут – это «учебно-просветительский кабинет» в природных условиях, сочетающий в себе возможность образования, воспитания и отдыха.</a:t>
            </a:r>
            <a:endParaRPr lang="ru-RU" sz="3400" dirty="0"/>
          </a:p>
        </p:txBody>
      </p:sp>
    </p:spTree>
    <p:extLst>
      <p:ext uri="{BB962C8B-B14F-4D97-AF65-F5344CB8AC3E}">
        <p14:creationId xmlns:p14="http://schemas.microsoft.com/office/powerpoint/2010/main" val="143079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76672"/>
            <a:ext cx="6615634" cy="5429777"/>
          </a:xfrm>
          <a:prstGeom prst="rect">
            <a:avLst/>
          </a:prstGeom>
        </p:spPr>
      </p:pic>
    </p:spTree>
    <p:extLst>
      <p:ext uri="{BB962C8B-B14F-4D97-AF65-F5344CB8AC3E}">
        <p14:creationId xmlns:p14="http://schemas.microsoft.com/office/powerpoint/2010/main" val="60005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Описание тропы</a:t>
            </a:r>
            <a:endParaRPr lang="ru-RU" dirty="0"/>
          </a:p>
        </p:txBody>
      </p:sp>
      <p:sp>
        <p:nvSpPr>
          <p:cNvPr id="3" name="Объект 2"/>
          <p:cNvSpPr>
            <a:spLocks noGrp="1"/>
          </p:cNvSpPr>
          <p:nvPr>
            <p:ph idx="1"/>
          </p:nvPr>
        </p:nvSpPr>
        <p:spPr>
          <a:xfrm>
            <a:off x="457200" y="1268760"/>
            <a:ext cx="8229600" cy="4857403"/>
          </a:xfrm>
        </p:spPr>
        <p:txBody>
          <a:bodyPr>
            <a:normAutofit fontScale="70000" lnSpcReduction="20000"/>
          </a:bodyPr>
          <a:lstStyle/>
          <a:p>
            <a:pPr marL="0" indent="0" algn="just">
              <a:buNone/>
            </a:pPr>
            <a:r>
              <a:rPr lang="ru-RU" dirty="0"/>
              <a:t>Тропа проходит по маршруту:  озеро </a:t>
            </a:r>
            <a:r>
              <a:rPr lang="ru-RU" dirty="0" err="1"/>
              <a:t>Ласковское</a:t>
            </a:r>
            <a:r>
              <a:rPr lang="ru-RU" dirty="0"/>
              <a:t> – озеро Чёрненькое и состоит из двух стоянок и двух остановок: 	</a:t>
            </a:r>
            <a:endParaRPr lang="ru-RU" dirty="0" smtClean="0"/>
          </a:p>
          <a:p>
            <a:pPr marL="0" indent="0" algn="just">
              <a:buNone/>
            </a:pPr>
            <a:r>
              <a:rPr lang="ru-RU" b="1" dirty="0"/>
              <a:t>Стоянка «Знакомство с таинственным краем»</a:t>
            </a:r>
            <a:r>
              <a:rPr lang="ru-RU" dirty="0"/>
              <a:t> (озеро </a:t>
            </a:r>
            <a:r>
              <a:rPr lang="ru-RU" dirty="0" err="1"/>
              <a:t>Ласковское</a:t>
            </a:r>
            <a:r>
              <a:rPr lang="ru-RU" dirty="0"/>
              <a:t>). Озеро имеет статус памятника природы. Природа достаточно красива, много живописных ландшафтов, множество природных объектов для наблюдения и мониторинга. Интересным объектом на озере является то, что весной прилетают журавли, утки и много других птиц, за которыми можно наблюдать с небольшого расстояния, так как озеро с южной стороны окружает лес. На стоянки группа организовывается, проводится вводная беседа, в которой рассказывается о целях проектах, о понятии «Мещёрский край», писателе К.Г. Паустовском (20 минут). После чего участники начинают организованное движение вглубь леса (800 метров. 20 минут). Неподвижный воздух настаивается на сосновой коре, папоротнике и лекарственном запахе скипидара. Рыжие муравьи ползут полчищами через дорогу, перетаскивая в муравейники высохших золотых ос и шершней. 	</a:t>
            </a:r>
            <a:r>
              <a:rPr lang="ru-RU" dirty="0"/>
              <a:t>	</a:t>
            </a:r>
            <a:endParaRPr lang="ru-RU" dirty="0" smtClean="0"/>
          </a:p>
          <a:p>
            <a:pPr marL="0" indent="0" algn="just">
              <a:buNone/>
            </a:pPr>
            <a:endParaRPr lang="ru-RU" dirty="0" smtClean="0"/>
          </a:p>
        </p:txBody>
      </p:sp>
    </p:spTree>
    <p:extLst>
      <p:ext uri="{BB962C8B-B14F-4D97-AF65-F5344CB8AC3E}">
        <p14:creationId xmlns:p14="http://schemas.microsoft.com/office/powerpoint/2010/main" val="391252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r>
              <a:rPr lang="ru-RU" dirty="0" smtClean="0"/>
              <a:t>Описание тропы</a:t>
            </a:r>
            <a:endParaRPr lang="ru-RU" dirty="0"/>
          </a:p>
        </p:txBody>
      </p:sp>
      <p:sp>
        <p:nvSpPr>
          <p:cNvPr id="5" name="Прямоугольник 4"/>
          <p:cNvSpPr/>
          <p:nvPr/>
        </p:nvSpPr>
        <p:spPr>
          <a:xfrm>
            <a:off x="683568" y="1484784"/>
            <a:ext cx="7560840" cy="3785652"/>
          </a:xfrm>
          <a:prstGeom prst="rect">
            <a:avLst/>
          </a:prstGeom>
        </p:spPr>
        <p:txBody>
          <a:bodyPr wrap="square">
            <a:spAutoFit/>
          </a:bodyPr>
          <a:lstStyle/>
          <a:p>
            <a:r>
              <a:rPr lang="ru-RU" sz="2000" b="1" dirty="0"/>
              <a:t>Остановка «Тайны леса». </a:t>
            </a:r>
            <a:r>
              <a:rPr lang="ru-RU" sz="2000" dirty="0"/>
              <a:t>На остановке участники проекта получают представление о растительном и животном мире тропы, как небольшого участка Мещёрского края, его диковинках, ценных экземплярах растений, животных, некоторые из которых занесены в Красную книгу. На остановке, если позволит случай, участники группы познакомятся со следами лося, кабана, зайца и многих других. Остановка будет полезна и в качестве наглядного пособия для уроков биологии. Остановка носит экологическую направленность. Находится на небольшой лесной </a:t>
            </a:r>
            <a:r>
              <a:rPr lang="ru-RU" sz="2000" dirty="0" smtClean="0"/>
              <a:t>полянке.</a:t>
            </a:r>
          </a:p>
          <a:p>
            <a:r>
              <a:rPr lang="ru-RU" sz="2000" dirty="0" smtClean="0"/>
              <a:t> </a:t>
            </a:r>
            <a:r>
              <a:rPr lang="ru-RU" sz="2000" dirty="0"/>
              <a:t>Летом на поляне всегда можно найти ягоды и грибы (20 минут). </a:t>
            </a:r>
            <a:r>
              <a:rPr lang="ru-RU" sz="2000" dirty="0" smtClean="0"/>
              <a:t>После </a:t>
            </a:r>
            <a:r>
              <a:rPr lang="ru-RU" sz="2000" dirty="0"/>
              <a:t>чего беседы группа продолжает путь дальше (800 метров. 20 минут).	</a:t>
            </a:r>
            <a:endParaRPr lang="ru-RU" sz="2000" dirty="0"/>
          </a:p>
        </p:txBody>
      </p:sp>
    </p:spTree>
    <p:extLst>
      <p:ext uri="{BB962C8B-B14F-4D97-AF65-F5344CB8AC3E}">
        <p14:creationId xmlns:p14="http://schemas.microsoft.com/office/powerpoint/2010/main" val="9910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0">
              <a:buNone/>
            </a:pPr>
            <a:r>
              <a:rPr lang="ru-RU" b="1" dirty="0"/>
              <a:t>Остановка «Преданье старины». </a:t>
            </a:r>
            <a:r>
              <a:rPr lang="ru-RU" dirty="0"/>
              <a:t>Остановка посвящена истории Мещёрского края, его легендам, загадкам, сказкам. Остановка носит познавательную направленность.  (20 минут). Участники идут дальше по лесному массиву до небольшого озера. Полосы света проникают в самую глубину трав и кустарников, и на одно мгновение берег вспыхивает сотнями красок, как будто солнечный луч ударял в россыпи драгоценной разноцветной руды. Свет открывает черные блестящие стебли травы с оранжевыми засохшими ягодами, то огненные шапки мухоморов, как будто забрызганные мелом, то слитки слежавшихся дубовых листьев и желтые спины божьих коровок(900 метров, 20 минут).	</a:t>
            </a:r>
            <a:endParaRPr lang="ru-RU" dirty="0"/>
          </a:p>
        </p:txBody>
      </p:sp>
      <p:sp>
        <p:nvSpPr>
          <p:cNvPr id="4" name="Заголовок 1"/>
          <p:cNvSpPr>
            <a:spLocks noGrp="1"/>
          </p:cNvSpPr>
          <p:nvPr>
            <p:ph type="title"/>
          </p:nvPr>
        </p:nvSpPr>
        <p:spPr/>
        <p:txBody>
          <a:bodyPr>
            <a:normAutofit/>
          </a:bodyPr>
          <a:lstStyle/>
          <a:p>
            <a:r>
              <a:rPr lang="ru-RU" dirty="0" smtClean="0"/>
              <a:t>Описание тропы</a:t>
            </a:r>
            <a:endParaRPr lang="ru-RU" dirty="0"/>
          </a:p>
        </p:txBody>
      </p:sp>
    </p:spTree>
    <p:extLst>
      <p:ext uri="{BB962C8B-B14F-4D97-AF65-F5344CB8AC3E}">
        <p14:creationId xmlns:p14="http://schemas.microsoft.com/office/powerpoint/2010/main" val="125342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pPr marL="0" indent="0">
              <a:buNone/>
            </a:pPr>
            <a:r>
              <a:rPr lang="ru-RU" b="1" dirty="0"/>
              <a:t>Стоянка «Земля талантов». </a:t>
            </a:r>
            <a:r>
              <a:rPr lang="ru-RU" dirty="0"/>
              <a:t>Завершающая маршрут стоянка. Находится на берегу озера Чёрненькое,  получившее своё название благодаря торфяной взвеси, превращающей его в черное зеркало и образовавшееся в результате таяния ледников. Озеро также имеет статус памятника природы. На берегу произрастают такие редкие растения, как гвоздика песчаная, ежеголовник </a:t>
            </a:r>
            <a:r>
              <a:rPr lang="ru-RU" dirty="0" err="1"/>
              <a:t>залоковый</a:t>
            </a:r>
            <a:r>
              <a:rPr lang="ru-RU" dirty="0"/>
              <a:t>. Охраняются государством. Стоянка имеет творческую и оздоровительную направленность. В зависимости от стоящих задач, на стоянке будут проводиться спортивные и творческие праздники, в </a:t>
            </a:r>
            <a:r>
              <a:rPr lang="ru-RU" dirty="0" err="1"/>
              <a:t>т.ч</a:t>
            </a:r>
            <a:r>
              <a:rPr lang="ru-RU" dirty="0"/>
              <a:t>. поэтические фестивали и конкурсы, конкурсы живописи, встречи с известными людьми</a:t>
            </a:r>
            <a:endParaRPr lang="ru-RU" dirty="0"/>
          </a:p>
        </p:txBody>
      </p:sp>
    </p:spTree>
    <p:extLst>
      <p:ext uri="{BB962C8B-B14F-4D97-AF65-F5344CB8AC3E}">
        <p14:creationId xmlns:p14="http://schemas.microsoft.com/office/powerpoint/2010/main" val="23706954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497</Words>
  <Application>Microsoft Office PowerPoint</Application>
  <PresentationFormat>Экран (4:3)</PresentationFormat>
  <Paragraphs>19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Тропа Паустовского – животворящее начало</vt:lpstr>
      <vt:lpstr>Презентация PowerPoint</vt:lpstr>
      <vt:lpstr>Цель проекта</vt:lpstr>
      <vt:lpstr>О чем наш проект?</vt:lpstr>
      <vt:lpstr>Презентация PowerPoint</vt:lpstr>
      <vt:lpstr>Описание тропы</vt:lpstr>
      <vt:lpstr>Описание тропы</vt:lpstr>
      <vt:lpstr>Описание тропы</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Тропа Паустовского – животворящее начало</dc:title>
  <dc:creator>Решетникова Есения Валерьевна</dc:creator>
  <cp:lastModifiedBy>Решетникова Есения Валерьевна</cp:lastModifiedBy>
  <cp:revision>2</cp:revision>
  <dcterms:created xsi:type="dcterms:W3CDTF">2018-07-17T13:29:56Z</dcterms:created>
  <dcterms:modified xsi:type="dcterms:W3CDTF">2018-07-17T13:46:28Z</dcterms:modified>
</cp:coreProperties>
</file>