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5" r:id="rId2"/>
    <p:sldId id="295" r:id="rId3"/>
    <p:sldId id="281" r:id="rId4"/>
    <p:sldId id="291" r:id="rId5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3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20D5-B7E7-4A9E-96D8-BF08E65C230B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24A5-98DF-4C3F-9B73-61F2BE355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5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24A5-98DF-4C3F-9B73-61F2BE3553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24A5-98DF-4C3F-9B73-61F2BE3553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6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7F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4322" y="521284"/>
            <a:ext cx="6124955" cy="1306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0" y="1834387"/>
            <a:ext cx="8838438" cy="483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7F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0"/>
            <a:ext cx="9741408" cy="730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Rectangle 20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24" name="object 4"/>
          <p:cNvSpPr/>
          <p:nvPr/>
        </p:nvSpPr>
        <p:spPr>
          <a:xfrm>
            <a:off x="685800" y="1520340"/>
            <a:ext cx="8343900" cy="4575659"/>
          </a:xfrm>
          <a:custGeom>
            <a:avLst/>
            <a:gdLst/>
            <a:ahLst/>
            <a:cxnLst/>
            <a:rect l="l" t="t" r="r" b="b"/>
            <a:pathLst>
              <a:path w="9753600" h="161925">
                <a:moveTo>
                  <a:pt x="0" y="161544"/>
                </a:moveTo>
                <a:lnTo>
                  <a:pt x="9753600" y="161544"/>
                </a:lnTo>
                <a:lnTo>
                  <a:pt x="97536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Rectangle 20"/>
          <p:cNvSpPr/>
          <p:nvPr/>
        </p:nvSpPr>
        <p:spPr>
          <a:xfrm>
            <a:off x="1401886" y="2258000"/>
            <a:ext cx="6962395" cy="334799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37" name="Rectangle 20"/>
          <p:cNvSpPr/>
          <p:nvPr/>
        </p:nvSpPr>
        <p:spPr>
          <a:xfrm>
            <a:off x="1395601" y="2258000"/>
            <a:ext cx="6962395" cy="334799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38" name="object 8"/>
          <p:cNvSpPr txBox="1">
            <a:spLocks/>
          </p:cNvSpPr>
          <p:nvPr/>
        </p:nvSpPr>
        <p:spPr>
          <a:xfrm>
            <a:off x="1677323" y="2521351"/>
            <a:ext cx="670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R="5080">
              <a:spcBef>
                <a:spcPts val="100"/>
              </a:spcBef>
            </a:pPr>
            <a:r>
              <a:rPr lang="ru-RU" sz="2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рынок: взгляд изнутри</a:t>
            </a:r>
            <a:endParaRPr lang="ru-RU" sz="2800" kern="1200" spc="-1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137"/>
          <p:cNvSpPr txBox="1">
            <a:spLocks/>
          </p:cNvSpPr>
          <p:nvPr/>
        </p:nvSpPr>
        <p:spPr>
          <a:xfrm>
            <a:off x="1962972" y="4400516"/>
            <a:ext cx="4408043" cy="536410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Raleway" panose="020B0604020202020204" charset="0"/>
              </a:rPr>
              <a:t>Молодёжная финансовая лига</a:t>
            </a:r>
          </a:p>
        </p:txBody>
      </p:sp>
      <p:sp>
        <p:nvSpPr>
          <p:cNvPr id="40" name="Shape 137"/>
          <p:cNvSpPr txBox="1">
            <a:spLocks/>
          </p:cNvSpPr>
          <p:nvPr/>
        </p:nvSpPr>
        <p:spPr>
          <a:xfrm>
            <a:off x="1983758" y="4886344"/>
            <a:ext cx="2183236" cy="340903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Raleway" panose="020B0604020202020204" charset="0"/>
              </a:rPr>
              <a:t>Москва, 2018 г.</a:t>
            </a:r>
          </a:p>
        </p:txBody>
      </p:sp>
    </p:spTree>
    <p:extLst>
      <p:ext uri="{BB962C8B-B14F-4D97-AF65-F5344CB8AC3E}">
        <p14:creationId xmlns:p14="http://schemas.microsoft.com/office/powerpoint/2010/main" val="236629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2"/>
          <p:cNvSpPr/>
          <p:nvPr/>
        </p:nvSpPr>
        <p:spPr>
          <a:xfrm>
            <a:off x="6095" y="0"/>
            <a:ext cx="9741408" cy="7306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Rectangle 20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711631" y="1520340"/>
            <a:ext cx="8343900" cy="45524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711631" y="1520340"/>
            <a:ext cx="8343900" cy="45524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685800" y="1520340"/>
            <a:ext cx="8343900" cy="4575659"/>
          </a:xfrm>
          <a:custGeom>
            <a:avLst/>
            <a:gdLst/>
            <a:ahLst/>
            <a:cxnLst/>
            <a:rect l="l" t="t" r="r" b="b"/>
            <a:pathLst>
              <a:path w="9753600" h="161925">
                <a:moveTo>
                  <a:pt x="0" y="161544"/>
                </a:moveTo>
                <a:lnTo>
                  <a:pt x="9753600" y="161544"/>
                </a:lnTo>
                <a:lnTo>
                  <a:pt x="97536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43000" y="1791322"/>
            <a:ext cx="7696200" cy="53219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C00000"/>
                </a:solidFill>
                <a:latin typeface="Arial"/>
                <a:cs typeface="Arial"/>
              </a:rPr>
              <a:t>О НАС</a:t>
            </a:r>
            <a:endParaRPr lang="ru-RU"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Shape 112"/>
          <p:cNvSpPr txBox="1">
            <a:spLocks/>
          </p:cNvSpPr>
          <p:nvPr/>
        </p:nvSpPr>
        <p:spPr>
          <a:xfrm>
            <a:off x="1047750" y="2568051"/>
            <a:ext cx="5429250" cy="2378577"/>
          </a:xfrm>
          <a:prstGeom prst="rect">
            <a:avLst/>
          </a:prstGeom>
          <a:noFill/>
          <a:ln>
            <a:noFill/>
          </a:ln>
        </p:spPr>
        <p:txBody>
          <a:bodyPr lIns="99005" tIns="99005" rIns="99005" bIns="990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1800"/>
              </a:spcBef>
              <a:buClr>
                <a:srgbClr val="2185C5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Сообщество молодых профессионалов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финансового рынка и учащейся талантливой молодежи</a:t>
            </a:r>
          </a:p>
          <a:p>
            <a:pPr>
              <a:spcBef>
                <a:spcPts val="1800"/>
              </a:spcBef>
              <a:buClr>
                <a:srgbClr val="2185C5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стремимся к профессиональному развитию, укреплению деловых и дружеских контактов талантливой молодежи и содействию в развитии финансового рынка России.</a:t>
            </a:r>
          </a:p>
          <a:p>
            <a:pPr>
              <a:spcBef>
                <a:spcPts val="1800"/>
              </a:spcBef>
              <a:buClr>
                <a:srgbClr val="2185C5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 партнеры:</a:t>
            </a:r>
            <a:endParaRPr lang="en-US" sz="1600" dirty="0"/>
          </a:p>
          <a:p>
            <a:pPr>
              <a:spcBef>
                <a:spcPts val="1200"/>
              </a:spcBef>
              <a:buClr>
                <a:srgbClr val="2185C5"/>
              </a:buClr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3706611"/>
            <a:ext cx="2463800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слушателей</a:t>
            </a:r>
            <a:br>
              <a:rPr lang="ru-RU" sz="14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</a:b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студенты ведущих вузов и сотрудники мировых компаний</a:t>
            </a:r>
          </a:p>
        </p:txBody>
      </p:sp>
      <p:sp>
        <p:nvSpPr>
          <p:cNvPr id="34" name="Shape 138"/>
          <p:cNvSpPr txBox="1">
            <a:spLocks/>
          </p:cNvSpPr>
          <p:nvPr/>
        </p:nvSpPr>
        <p:spPr>
          <a:xfrm>
            <a:off x="7315200" y="3154208"/>
            <a:ext cx="1368736" cy="634865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defRPr sz="3600" b="1">
                <a:solidFill>
                  <a:srgbClr val="677480"/>
                </a:solidFill>
                <a:latin typeface="Lato"/>
                <a:ea typeface="Lato"/>
                <a:cs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9pPr>
          </a:lstStyle>
          <a:p>
            <a:pPr algn="ctr"/>
            <a:r>
              <a:rPr lang="en-US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&gt;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4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  <a:sym typeface="Lato"/>
              </a:rPr>
              <a:t>000</a:t>
            </a:r>
            <a:endParaRPr lang="ru-RU" sz="3200" spc="-15" dirty="0">
              <a:solidFill>
                <a:srgbClr val="C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5900" y="2292390"/>
            <a:ext cx="2286000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мероприятий</a:t>
            </a:r>
            <a:br>
              <a:rPr lang="ru-RU" sz="14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</a:b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лекции, тренинги, мастер-классы, конференции</a:t>
            </a:r>
            <a:endParaRPr lang="ru-RU" sz="1575" dirty="0">
              <a:solidFill>
                <a:schemeClr val="tx1">
                  <a:lumMod val="75000"/>
                  <a:lumOff val="25000"/>
                </a:schemeClr>
              </a:solidFill>
              <a:latin typeface="Lato"/>
            </a:endParaRPr>
          </a:p>
        </p:txBody>
      </p:sp>
      <p:sp>
        <p:nvSpPr>
          <p:cNvPr id="30" name="Shape 138"/>
          <p:cNvSpPr txBox="1">
            <a:spLocks/>
          </p:cNvSpPr>
          <p:nvPr/>
        </p:nvSpPr>
        <p:spPr>
          <a:xfrm>
            <a:off x="7315200" y="1739987"/>
            <a:ext cx="1198287" cy="634865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defRPr sz="3600" b="1">
                <a:solidFill>
                  <a:srgbClr val="677480"/>
                </a:solidFill>
                <a:latin typeface="Lato"/>
                <a:ea typeface="Lato"/>
                <a:cs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9pPr>
          </a:lstStyle>
          <a:p>
            <a:pPr algn="ctr"/>
            <a:r>
              <a:rPr lang="en-US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&gt;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  <a:sym typeface="Lato"/>
              </a:rPr>
              <a:t>100</a:t>
            </a:r>
            <a:endParaRPr lang="ru-RU" sz="3200" spc="-15" dirty="0">
              <a:solidFill>
                <a:srgbClr val="C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2" name="Shape 447"/>
          <p:cNvSpPr/>
          <p:nvPr/>
        </p:nvSpPr>
        <p:spPr>
          <a:xfrm>
            <a:off x="6957408" y="4734079"/>
            <a:ext cx="378058" cy="426315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36577" tIns="36577" rIns="36577" bIns="36577" anchor="ctr" anchorCtr="0">
            <a:noAutofit/>
          </a:bodyPr>
          <a:lstStyle/>
          <a:p>
            <a:endParaRPr sz="65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65900" y="5181600"/>
            <a:ext cx="2286000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членов сообщества</a:t>
            </a:r>
            <a:br>
              <a:rPr lang="ru-RU" sz="14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</a:b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специалисты, стипендиаты, победители олимпиад</a:t>
            </a:r>
            <a:endParaRPr lang="ru-RU" sz="1575" dirty="0">
              <a:solidFill>
                <a:schemeClr val="tx1">
                  <a:lumMod val="75000"/>
                  <a:lumOff val="25000"/>
                </a:schemeClr>
              </a:solidFill>
              <a:latin typeface="Lato"/>
            </a:endParaRPr>
          </a:p>
        </p:txBody>
      </p:sp>
      <p:sp>
        <p:nvSpPr>
          <p:cNvPr id="35" name="Shape 138"/>
          <p:cNvSpPr txBox="1">
            <a:spLocks/>
          </p:cNvSpPr>
          <p:nvPr/>
        </p:nvSpPr>
        <p:spPr>
          <a:xfrm>
            <a:off x="7315200" y="4629197"/>
            <a:ext cx="1198287" cy="634865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defRPr sz="3600" b="1">
                <a:solidFill>
                  <a:srgbClr val="677480"/>
                </a:solidFill>
                <a:latin typeface="Lato"/>
                <a:ea typeface="Lato"/>
                <a:cs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9pPr>
          </a:lstStyle>
          <a:p>
            <a:pPr algn="ctr"/>
            <a:r>
              <a:rPr lang="en-US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&gt;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  <a:sym typeface="Lato"/>
              </a:rPr>
              <a:t>16</a:t>
            </a:r>
            <a:r>
              <a:rPr lang="en-US" sz="3200" spc="-15" dirty="0">
                <a:solidFill>
                  <a:srgbClr val="C00000"/>
                </a:solidFill>
                <a:latin typeface="Calibri"/>
                <a:ea typeface="+mn-ea"/>
                <a:cs typeface="Calibri"/>
                <a:sym typeface="Lato"/>
              </a:rPr>
              <a:t>0</a:t>
            </a:r>
            <a:endParaRPr lang="ru-RU" sz="3200" spc="-15" dirty="0">
              <a:solidFill>
                <a:srgbClr val="C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" name="AutoShape 2" descr="College Graduation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73" y="1791322"/>
            <a:ext cx="501528" cy="50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76" y="3259090"/>
            <a:ext cx="447521" cy="447521"/>
          </a:xfrm>
          <a:prstGeom prst="rect">
            <a:avLst/>
          </a:prstGeom>
        </p:spPr>
      </p:pic>
      <p:sp>
        <p:nvSpPr>
          <p:cNvPr id="7" name="AutoShape 4" descr="Image result for мосбиржа лого"/>
          <p:cNvSpPr>
            <a:spLocks noChangeAspect="1" noChangeArrowheads="1"/>
          </p:cNvSpPr>
          <p:nvPr/>
        </p:nvSpPr>
        <p:spPr bwMode="auto">
          <a:xfrm>
            <a:off x="155575" y="-2011363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мосбиржа лого"/>
          <p:cNvSpPr>
            <a:spLocks noChangeAspect="1" noChangeArrowheads="1"/>
          </p:cNvSpPr>
          <p:nvPr/>
        </p:nvSpPr>
        <p:spPr bwMode="auto">
          <a:xfrm>
            <a:off x="307975" y="-1858963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50" y="5255356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2661" r="15909" b="11139"/>
          <a:stretch/>
        </p:blipFill>
        <p:spPr>
          <a:xfrm>
            <a:off x="1954132" y="5255356"/>
            <a:ext cx="704505" cy="552450"/>
          </a:xfrm>
          <a:prstGeom prst="rect">
            <a:avLst/>
          </a:prstGeom>
        </p:spPr>
      </p:pic>
      <p:sp>
        <p:nvSpPr>
          <p:cNvPr id="26" name="AutoShape 10" descr="Image result for visa logo"/>
          <p:cNvSpPr>
            <a:spLocks noChangeAspect="1" noChangeArrowheads="1"/>
          </p:cNvSpPr>
          <p:nvPr/>
        </p:nvSpPr>
        <p:spPr bwMode="auto">
          <a:xfrm>
            <a:off x="155575" y="-1150938"/>
            <a:ext cx="68389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3" descr="Image result for финам лого png"/>
          <p:cNvSpPr>
            <a:spLocks noChangeAspect="1" noChangeArrowheads="1"/>
          </p:cNvSpPr>
          <p:nvPr/>
        </p:nvSpPr>
        <p:spPr bwMode="auto">
          <a:xfrm>
            <a:off x="155575" y="-639763"/>
            <a:ext cx="2667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0714" y1="68571" x2="30714" y2="68571"/>
                        <a14:foregroundMark x1="40000" y1="68571" x2="40000" y2="68571"/>
                        <a14:foregroundMark x1="44286" y1="67143" x2="44286" y2="67143"/>
                        <a14:foregroundMark x1="56071" y1="66429" x2="56071" y2="66429"/>
                        <a14:foregroundMark x1="60714" y1="67143" x2="60714" y2="67143"/>
                        <a14:backgroundMark x1="55000" y1="69286" x2="55000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3" t="9724" r="29455" b="26195"/>
          <a:stretch/>
        </p:blipFill>
        <p:spPr bwMode="auto">
          <a:xfrm>
            <a:off x="4308861" y="5297019"/>
            <a:ext cx="613807" cy="46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9" y="5332036"/>
            <a:ext cx="1132360" cy="399091"/>
          </a:xfrm>
          <a:prstGeom prst="rect">
            <a:avLst/>
          </a:prstGeom>
        </p:spPr>
      </p:pic>
      <p:sp>
        <p:nvSpPr>
          <p:cNvPr id="37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868363"/>
            <a:ext cx="2857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9" descr="Related image"/>
          <p:cNvSpPr>
            <a:spLocks noChangeAspect="1" noChangeArrowheads="1"/>
          </p:cNvSpPr>
          <p:nvPr/>
        </p:nvSpPr>
        <p:spPr bwMode="auto">
          <a:xfrm>
            <a:off x="155575" y="-2446338"/>
            <a:ext cx="57531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821" b="75373" l="11921" r="89073">
                        <a14:foregroundMark x1="65066" y1="39739" x2="65066" y2="39739"/>
                        <a14:foregroundMark x1="72351" y1="38806" x2="72351" y2="38806"/>
                        <a14:foregroundMark x1="79470" y1="38993" x2="79470" y2="38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0558" r="10550" b="24739"/>
          <a:stretch/>
        </p:blipFill>
        <p:spPr bwMode="auto">
          <a:xfrm>
            <a:off x="5181600" y="5234427"/>
            <a:ext cx="815522" cy="5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2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/>
          <p:cNvSpPr/>
          <p:nvPr/>
        </p:nvSpPr>
        <p:spPr>
          <a:xfrm>
            <a:off x="6095" y="0"/>
            <a:ext cx="9741408" cy="730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20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668479" y="1543587"/>
            <a:ext cx="8343900" cy="45524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716870" y="1515012"/>
            <a:ext cx="8343900" cy="45524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685800" y="1520340"/>
            <a:ext cx="8343900" cy="4575659"/>
          </a:xfrm>
          <a:custGeom>
            <a:avLst/>
            <a:gdLst/>
            <a:ahLst/>
            <a:cxnLst/>
            <a:rect l="l" t="t" r="r" b="b"/>
            <a:pathLst>
              <a:path w="9753600" h="161925">
                <a:moveTo>
                  <a:pt x="0" y="161544"/>
                </a:moveTo>
                <a:lnTo>
                  <a:pt x="9753600" y="161544"/>
                </a:lnTo>
                <a:lnTo>
                  <a:pt x="97536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 txBox="1">
            <a:spLocks noGrp="1"/>
          </p:cNvSpPr>
          <p:nvPr>
            <p:ph type="title"/>
          </p:nvPr>
        </p:nvSpPr>
        <p:spPr>
          <a:xfrm>
            <a:off x="1077583" y="1896739"/>
            <a:ext cx="75119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kern="1200" spc="-5" dirty="0">
                <a:solidFill>
                  <a:srgbClr val="C00000"/>
                </a:solidFill>
                <a:latin typeface="Arial"/>
                <a:cs typeface="Arial"/>
              </a:rPr>
              <a:t>НАШИ ИНФОРМАЦИОННЫЕ РЕСУРСЫ</a:t>
            </a:r>
            <a:endParaRPr sz="2400" kern="1200" spc="-5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670769" y="2514600"/>
            <a:ext cx="1720196" cy="470674"/>
            <a:chOff x="5658642" y="2829025"/>
            <a:chExt cx="1720196" cy="470674"/>
          </a:xfrm>
        </p:grpSpPr>
        <p:sp>
          <p:nvSpPr>
            <p:cNvPr id="27" name="object 7"/>
            <p:cNvSpPr txBox="1"/>
            <p:nvPr/>
          </p:nvSpPr>
          <p:spPr>
            <a:xfrm>
              <a:off x="6248400" y="2895085"/>
              <a:ext cx="11304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defRPr>
              </a:lvl1pPr>
            </a:lstStyle>
            <a:p>
              <a:r>
                <a:rPr dirty="0">
                  <a:sym typeface="Lato"/>
                </a:rPr>
                <a:t>mfliga.pro</a:t>
              </a:r>
            </a:p>
          </p:txBody>
        </p:sp>
        <p:sp>
          <p:nvSpPr>
            <p:cNvPr id="31" name="object 12"/>
            <p:cNvSpPr/>
            <p:nvPr/>
          </p:nvSpPr>
          <p:spPr>
            <a:xfrm>
              <a:off x="5658642" y="2829025"/>
              <a:ext cx="486153" cy="470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BDABE2-CA63-40D2-AC30-31BB65B5307C}"/>
              </a:ext>
            </a:extLst>
          </p:cNvPr>
          <p:cNvSpPr/>
          <p:nvPr/>
        </p:nvSpPr>
        <p:spPr>
          <a:xfrm>
            <a:off x="1744696" y="3336550"/>
            <a:ext cx="2959620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охват в социальных сетях</a:t>
            </a:r>
            <a:br>
              <a:rPr lang="ru-RU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целевой аудитории от 18 до 30 лет </a:t>
            </a:r>
            <a:b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</a:b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с высшим образованием </a:t>
            </a:r>
          </a:p>
        </p:txBody>
      </p:sp>
      <p:grpSp>
        <p:nvGrpSpPr>
          <p:cNvPr id="19" name="Shape 572">
            <a:extLst>
              <a:ext uri="{FF2B5EF4-FFF2-40B4-BE49-F238E27FC236}">
                <a16:creationId xmlns:a16="http://schemas.microsoft.com/office/drawing/2014/main" id="{D6AB84B2-7FC7-4346-A6D6-030C1968807D}"/>
              </a:ext>
            </a:extLst>
          </p:cNvPr>
          <p:cNvGrpSpPr/>
          <p:nvPr/>
        </p:nvGrpSpPr>
        <p:grpSpPr>
          <a:xfrm>
            <a:off x="2265845" y="2782464"/>
            <a:ext cx="474870" cy="438668"/>
            <a:chOff x="5241175" y="4959100"/>
            <a:chExt cx="539775" cy="517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Shape 573">
              <a:extLst>
                <a:ext uri="{FF2B5EF4-FFF2-40B4-BE49-F238E27FC236}">
                  <a16:creationId xmlns:a16="http://schemas.microsoft.com/office/drawing/2014/main" id="{F421D75C-0942-43E5-B362-8E7C3E1C43C5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21" name="Shape 574">
              <a:extLst>
                <a:ext uri="{FF2B5EF4-FFF2-40B4-BE49-F238E27FC236}">
                  <a16:creationId xmlns:a16="http://schemas.microsoft.com/office/drawing/2014/main" id="{F2AF4AF6-FF69-4DD2-BF73-80E5F9A8BE98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22" name="Shape 575">
              <a:extLst>
                <a:ext uri="{FF2B5EF4-FFF2-40B4-BE49-F238E27FC236}">
                  <a16:creationId xmlns:a16="http://schemas.microsoft.com/office/drawing/2014/main" id="{F4131EF3-7C7B-473F-A7CE-45D7EB8E1F89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32" name="Shape 576">
              <a:extLst>
                <a:ext uri="{FF2B5EF4-FFF2-40B4-BE49-F238E27FC236}">
                  <a16:creationId xmlns:a16="http://schemas.microsoft.com/office/drawing/2014/main" id="{3B341D45-9B85-4DAC-BEAC-43096948BB02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33" name="Shape 577">
              <a:extLst>
                <a:ext uri="{FF2B5EF4-FFF2-40B4-BE49-F238E27FC236}">
                  <a16:creationId xmlns:a16="http://schemas.microsoft.com/office/drawing/2014/main" id="{ED77F9AB-27C1-4CB0-99C0-9551E37B9226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34" name="Shape 578">
              <a:extLst>
                <a:ext uri="{FF2B5EF4-FFF2-40B4-BE49-F238E27FC236}">
                  <a16:creationId xmlns:a16="http://schemas.microsoft.com/office/drawing/2014/main" id="{674D442B-20AA-4460-9FA0-EE239B294814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</p:grpSp>
      <p:sp>
        <p:nvSpPr>
          <p:cNvPr id="35" name="Shape 138">
            <a:extLst>
              <a:ext uri="{FF2B5EF4-FFF2-40B4-BE49-F238E27FC236}">
                <a16:creationId xmlns:a16="http://schemas.microsoft.com/office/drawing/2014/main" id="{D5886946-CBED-43A3-8AD9-F0408D5D1CB7}"/>
              </a:ext>
            </a:extLst>
          </p:cNvPr>
          <p:cNvSpPr txBox="1">
            <a:spLocks/>
          </p:cNvSpPr>
          <p:nvPr/>
        </p:nvSpPr>
        <p:spPr>
          <a:xfrm>
            <a:off x="2583107" y="2724906"/>
            <a:ext cx="1844598" cy="553784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defRPr sz="3600" b="1">
                <a:solidFill>
                  <a:srgbClr val="677480"/>
                </a:solidFill>
                <a:latin typeface="Lato"/>
                <a:ea typeface="Lato"/>
                <a:cs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9pPr>
          </a:lstStyle>
          <a:p>
            <a:pPr algn="ctr"/>
            <a:r>
              <a:rPr lang="en-US" sz="28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&gt;</a:t>
            </a:r>
            <a:r>
              <a:rPr lang="ru-RU" sz="28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8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50 000</a:t>
            </a:r>
            <a:endParaRPr lang="ru-RU" sz="2800" spc="-15" dirty="0">
              <a:solidFill>
                <a:srgbClr val="C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AC7C0E5-6E89-47C7-85FD-52534F10854D}"/>
              </a:ext>
            </a:extLst>
          </p:cNvPr>
          <p:cNvSpPr/>
          <p:nvPr/>
        </p:nvSpPr>
        <p:spPr>
          <a:xfrm>
            <a:off x="1660656" y="4786686"/>
            <a:ext cx="2958454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упоминания в СМИ</a:t>
            </a:r>
            <a:br>
              <a:rPr lang="ru-RU" sz="16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</a:br>
            <a:r>
              <a:rPr lang="en-US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Financial One, </a:t>
            </a: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День Финансиста, </a:t>
            </a:r>
            <a:r>
              <a:rPr lang="en-US" sz="1182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Fingramota</a:t>
            </a:r>
            <a:r>
              <a:rPr lang="ru-RU" sz="1182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 и другие</a:t>
            </a:r>
            <a:endParaRPr lang="ru-RU" sz="1575" dirty="0">
              <a:solidFill>
                <a:schemeClr val="tx1">
                  <a:lumMod val="75000"/>
                  <a:lumOff val="25000"/>
                </a:schemeClr>
              </a:solidFill>
              <a:latin typeface="Lato"/>
            </a:endParaRPr>
          </a:p>
        </p:txBody>
      </p:sp>
      <p:grpSp>
        <p:nvGrpSpPr>
          <p:cNvPr id="37" name="Shape 393">
            <a:extLst>
              <a:ext uri="{FF2B5EF4-FFF2-40B4-BE49-F238E27FC236}">
                <a16:creationId xmlns:a16="http://schemas.microsoft.com/office/drawing/2014/main" id="{CC0C201A-D002-4070-B00E-7AD53A54D69F}"/>
              </a:ext>
            </a:extLst>
          </p:cNvPr>
          <p:cNvGrpSpPr/>
          <p:nvPr/>
        </p:nvGrpSpPr>
        <p:grpSpPr>
          <a:xfrm>
            <a:off x="2340909" y="4271286"/>
            <a:ext cx="557180" cy="505584"/>
            <a:chOff x="1188214" y="1619250"/>
            <a:chExt cx="466500" cy="456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Shape 394">
              <a:extLst>
                <a:ext uri="{FF2B5EF4-FFF2-40B4-BE49-F238E27FC236}">
                  <a16:creationId xmlns:a16="http://schemas.microsoft.com/office/drawing/2014/main" id="{B0B6F34C-AC73-4E7E-84F2-0D2F73D3D4DB}"/>
                </a:ext>
              </a:extLst>
            </p:cNvPr>
            <p:cNvSpPr/>
            <p:nvPr/>
          </p:nvSpPr>
          <p:spPr>
            <a:xfrm>
              <a:off x="1188214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39" name="Shape 395">
              <a:extLst>
                <a:ext uri="{FF2B5EF4-FFF2-40B4-BE49-F238E27FC236}">
                  <a16:creationId xmlns:a16="http://schemas.microsoft.com/office/drawing/2014/main" id="{C8192BE5-31CC-4CEC-8DE0-CAF0F1E9DFDA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40" name="Shape 396">
              <a:extLst>
                <a:ext uri="{FF2B5EF4-FFF2-40B4-BE49-F238E27FC236}">
                  <a16:creationId xmlns:a16="http://schemas.microsoft.com/office/drawing/2014/main" id="{CF429D05-C18A-4B1E-A5E5-102A113B060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/>
            </a:p>
          </p:txBody>
        </p:sp>
        <p:sp>
          <p:nvSpPr>
            <p:cNvPr id="41" name="Shape 397">
              <a:extLst>
                <a:ext uri="{FF2B5EF4-FFF2-40B4-BE49-F238E27FC236}">
                  <a16:creationId xmlns:a16="http://schemas.microsoft.com/office/drawing/2014/main" id="{E5801279-C61E-45C8-BD5C-20669E7B3259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36577" tIns="36577" rIns="36577" bIns="36577" anchor="ctr" anchorCtr="0">
              <a:noAutofit/>
            </a:bodyPr>
            <a:lstStyle/>
            <a:p>
              <a:endParaRPr sz="651" dirty="0"/>
            </a:p>
          </p:txBody>
        </p:sp>
      </p:grpSp>
      <p:sp>
        <p:nvSpPr>
          <p:cNvPr id="42" name="Shape 138">
            <a:extLst>
              <a:ext uri="{FF2B5EF4-FFF2-40B4-BE49-F238E27FC236}">
                <a16:creationId xmlns:a16="http://schemas.microsoft.com/office/drawing/2014/main" id="{7B88DBAA-8F25-4D90-8B30-7AF75398A4A4}"/>
              </a:ext>
            </a:extLst>
          </p:cNvPr>
          <p:cNvSpPr txBox="1">
            <a:spLocks/>
          </p:cNvSpPr>
          <p:nvPr/>
        </p:nvSpPr>
        <p:spPr>
          <a:xfrm>
            <a:off x="2699326" y="4247186"/>
            <a:ext cx="1340929" cy="553784"/>
          </a:xfrm>
          <a:prstGeom prst="rect">
            <a:avLst/>
          </a:prstGeom>
          <a:noFill/>
          <a:ln>
            <a:noFill/>
          </a:ln>
        </p:spPr>
        <p:txBody>
          <a:bodyPr lIns="97482" tIns="97482" rIns="97482" bIns="9748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defRPr sz="3600" b="1">
                <a:solidFill>
                  <a:srgbClr val="677480"/>
                </a:solidFill>
                <a:latin typeface="Lato"/>
                <a:ea typeface="Lato"/>
                <a:cs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</a:defRPr>
            </a:lvl9pPr>
          </a:lstStyle>
          <a:p>
            <a:pPr algn="ctr"/>
            <a:r>
              <a:rPr lang="en-US" sz="28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&gt;</a:t>
            </a:r>
            <a:r>
              <a:rPr lang="ru-RU" sz="2800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30</a:t>
            </a:r>
            <a:endParaRPr lang="ru-RU" sz="2800" spc="-15" dirty="0">
              <a:solidFill>
                <a:srgbClr val="C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" name="AutoShape 2" descr="https://pp.userapi.com/c834102/v834102465/3a783/u1tX9Kfjhl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5780568" y="5278446"/>
            <a:ext cx="2912629" cy="430236"/>
            <a:chOff x="5780568" y="5458168"/>
            <a:chExt cx="2912629" cy="430236"/>
          </a:xfrm>
        </p:grpSpPr>
        <p:sp>
          <p:nvSpPr>
            <p:cNvPr id="4" name="TextBox 3"/>
            <p:cNvSpPr txBox="1"/>
            <p:nvPr/>
          </p:nvSpPr>
          <p:spPr>
            <a:xfrm>
              <a:off x="6248400" y="5504009"/>
              <a:ext cx="2444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rPr>
                <a:t>paretocentre.com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5000" y1="18426" x2="55000" y2="18426"/>
                          <a14:foregroundMark x1="53241" y1="24537" x2="53241" y2="24537"/>
                          <a14:foregroundMark x1="51296" y1="32037" x2="51296" y2="32037"/>
                          <a14:foregroundMark x1="58241" y1="30648" x2="58241" y2="30648"/>
                          <a14:foregroundMark x1="64259" y1="27037" x2="67130" y2="33333"/>
                          <a14:foregroundMark x1="60000" y1="32685" x2="61574" y2="40833"/>
                          <a14:foregroundMark x1="60463" y1="44630" x2="52500" y2="53981"/>
                          <a14:foregroundMark x1="36111" y1="66667" x2="3611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1" t="13980" r="29681" b="14270"/>
            <a:stretch/>
          </p:blipFill>
          <p:spPr bwMode="auto">
            <a:xfrm>
              <a:off x="5780568" y="5458168"/>
              <a:ext cx="242301" cy="43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5673193" y="4596023"/>
            <a:ext cx="2386408" cy="464196"/>
            <a:chOff x="5673193" y="4802290"/>
            <a:chExt cx="2386408" cy="464196"/>
          </a:xfrm>
        </p:grpSpPr>
        <p:sp>
          <p:nvSpPr>
            <p:cNvPr id="24" name="object 4"/>
            <p:cNvSpPr txBox="1"/>
            <p:nvPr/>
          </p:nvSpPr>
          <p:spPr>
            <a:xfrm>
              <a:off x="6248400" y="4865111"/>
              <a:ext cx="18112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defRPr>
              </a:lvl1pPr>
            </a:lstStyle>
            <a:p>
              <a:r>
                <a:rPr dirty="0"/>
                <a:t>vk.com/mfligapro</a:t>
              </a:r>
            </a:p>
          </p:txBody>
        </p:sp>
        <p:sp>
          <p:nvSpPr>
            <p:cNvPr id="44" name="object 9"/>
            <p:cNvSpPr/>
            <p:nvPr/>
          </p:nvSpPr>
          <p:spPr>
            <a:xfrm>
              <a:off x="5673193" y="4802290"/>
              <a:ext cx="457051" cy="4641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38799" y="3203500"/>
            <a:ext cx="2733388" cy="508807"/>
            <a:chOff x="5638799" y="3530886"/>
            <a:chExt cx="2733388" cy="508807"/>
          </a:xfrm>
        </p:grpSpPr>
        <p:sp>
          <p:nvSpPr>
            <p:cNvPr id="25" name="object 5"/>
            <p:cNvSpPr txBox="1"/>
            <p:nvPr/>
          </p:nvSpPr>
          <p:spPr>
            <a:xfrm>
              <a:off x="6248400" y="3634637"/>
              <a:ext cx="2123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defRPr>
              </a:lvl1pPr>
            </a:lstStyle>
            <a:p>
              <a:r>
                <a:rPr dirty="0"/>
                <a:t>facebook.com/</a:t>
              </a:r>
              <a:r>
                <a:rPr dirty="0" err="1"/>
                <a:t>mfliga</a:t>
              </a:r>
              <a:endParaRPr dirty="0"/>
            </a:p>
          </p:txBody>
        </p:sp>
        <p:sp>
          <p:nvSpPr>
            <p:cNvPr id="46" name="object 11"/>
            <p:cNvSpPr/>
            <p:nvPr/>
          </p:nvSpPr>
          <p:spPr>
            <a:xfrm>
              <a:off x="5638799" y="3530886"/>
              <a:ext cx="518123" cy="508807"/>
            </a:xfrm>
            <a:prstGeom prst="rect">
              <a:avLst/>
            </a:prstGeom>
            <a:blipFill>
              <a:blip r:embed="rId7" cstate="print"/>
              <a:srcRect/>
              <a:stretch>
                <a:fillRect l="-15074" t="-11422" r="-16564" b="-18742"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73193" y="3930533"/>
            <a:ext cx="2764974" cy="447264"/>
            <a:chOff x="5673193" y="4277409"/>
            <a:chExt cx="2764974" cy="447264"/>
          </a:xfrm>
        </p:grpSpPr>
        <p:sp>
          <p:nvSpPr>
            <p:cNvPr id="45" name="object 10"/>
            <p:cNvSpPr/>
            <p:nvPr/>
          </p:nvSpPr>
          <p:spPr>
            <a:xfrm>
              <a:off x="5673193" y="4277409"/>
              <a:ext cx="457051" cy="4472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48400" y="4331764"/>
              <a:ext cx="21897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rPr>
                <a:t>instagram.com/</a:t>
              </a:r>
              <a:r>
                <a:rPr lang="de-DE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</a:rPr>
                <a:t>mfliga</a:t>
              </a:r>
              <a:endParaRPr lang="de-DE" dirty="0">
                <a:solidFill>
                  <a:srgbClr val="C0000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63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0"/>
            <a:ext cx="9741408" cy="7306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Rectangle 20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711631" y="1520340"/>
            <a:ext cx="8343900" cy="45524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685800" y="1497093"/>
            <a:ext cx="6455587" cy="352215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Montserrat Light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685800" y="1520340"/>
            <a:ext cx="8343900" cy="4575659"/>
          </a:xfrm>
          <a:custGeom>
            <a:avLst/>
            <a:gdLst/>
            <a:ahLst/>
            <a:cxnLst/>
            <a:rect l="l" t="t" r="r" b="b"/>
            <a:pathLst>
              <a:path w="9753600" h="161925">
                <a:moveTo>
                  <a:pt x="0" y="161544"/>
                </a:moveTo>
                <a:lnTo>
                  <a:pt x="9753600" y="161544"/>
                </a:lnTo>
                <a:lnTo>
                  <a:pt x="97536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43000" y="1791322"/>
            <a:ext cx="7696200" cy="53219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C00000"/>
                </a:solidFill>
                <a:latin typeface="Arial"/>
                <a:cs typeface="Arial"/>
              </a:rPr>
              <a:t>О ФРВИ</a:t>
            </a:r>
            <a:endParaRPr lang="ru-RU"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Shape 112"/>
          <p:cNvSpPr txBox="1">
            <a:spLocks/>
          </p:cNvSpPr>
          <p:nvPr/>
        </p:nvSpPr>
        <p:spPr>
          <a:xfrm>
            <a:off x="914401" y="2545312"/>
            <a:ext cx="2743199" cy="3245888"/>
          </a:xfrm>
          <a:prstGeom prst="rect">
            <a:avLst/>
          </a:prstGeom>
          <a:noFill/>
          <a:ln>
            <a:noFill/>
          </a:ln>
        </p:spPr>
        <p:txBody>
          <a:bodyPr lIns="99005" tIns="99005" rIns="99005" bIns="990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5 лет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успешного проведения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Более 2000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очных слушателей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-1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800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выданных сертификатов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-15" dirty="0">
                <a:solidFill>
                  <a:srgbClr val="C00000"/>
                </a:solidFill>
                <a:latin typeface="Calibri"/>
                <a:ea typeface="+mn-ea"/>
              </a:rPr>
              <a:t>50+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привлеченных спикеров – экспертов финансового рынка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7729" r="43281"/>
          <a:stretch/>
        </p:blipFill>
        <p:spPr bwMode="auto">
          <a:xfrm>
            <a:off x="3810231" y="2310693"/>
            <a:ext cx="1640616" cy="29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2503" r="51246"/>
          <a:stretch/>
        </p:blipFill>
        <p:spPr bwMode="auto">
          <a:xfrm>
            <a:off x="5503402" y="2305732"/>
            <a:ext cx="1623760" cy="299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pp.userapi.com/c840424/v840424954/2757b/Ye29Ye4_cG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368945" y="5307671"/>
            <a:ext cx="1256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С.А. Швецов</a:t>
            </a:r>
            <a:endParaRPr lang="en-US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04986" y="5307671"/>
            <a:ext cx="1220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А.Г. Аксаков</a:t>
            </a:r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65361" y="5307671"/>
            <a:ext cx="1628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А.Г. Гавриленко </a:t>
            </a:r>
            <a:endParaRPr lang="en-US" sz="1600" dirty="0"/>
          </a:p>
        </p:txBody>
      </p:sp>
      <p:pic>
        <p:nvPicPr>
          <p:cNvPr id="18" name="Picture 17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59A3D028-C9BA-4E38-BAEB-582F752F28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5" t="14747" r="8456"/>
          <a:stretch/>
        </p:blipFill>
        <p:spPr>
          <a:xfrm>
            <a:off x="7167218" y="2307368"/>
            <a:ext cx="1660047" cy="29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103</Words>
  <Application>Microsoft Office PowerPoint</Application>
  <PresentationFormat>Custom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Lato</vt:lpstr>
      <vt:lpstr>Montserrat Light</vt:lpstr>
      <vt:lpstr>Raleway</vt:lpstr>
      <vt:lpstr>Office Theme</vt:lpstr>
      <vt:lpstr>PowerPoint Presentation</vt:lpstr>
      <vt:lpstr>PowerPoint Presentation</vt:lpstr>
      <vt:lpstr>НАШИ ИНФОРМАЦИОННЫЕ РЕСУРСЫ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mfl</dc:title>
  <dc:creator>George  Shevtsov</dc:creator>
  <cp:keywords>DACjj_OXHk8</cp:keywords>
  <cp:lastModifiedBy>Rodion Tsalkin</cp:lastModifiedBy>
  <cp:revision>66</cp:revision>
  <dcterms:created xsi:type="dcterms:W3CDTF">2017-11-04T20:59:39Z</dcterms:created>
  <dcterms:modified xsi:type="dcterms:W3CDTF">2018-08-15T20:57:24Z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2017-11-04T00:00:00Z</vt:filetime>
  </property>
</Properties>
</file>