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9" r:id="rId5"/>
    <p:sldId id="281" r:id="rId6"/>
    <p:sldId id="282" r:id="rId7"/>
    <p:sldId id="283" r:id="rId8"/>
    <p:sldId id="276" r:id="rId9"/>
    <p:sldId id="269" r:id="rId10"/>
    <p:sldId id="265" r:id="rId11"/>
    <p:sldId id="285" r:id="rId12"/>
    <p:sldId id="284" r:id="rId13"/>
    <p:sldId id="291" r:id="rId14"/>
    <p:sldId id="290" r:id="rId15"/>
    <p:sldId id="278" r:id="rId16"/>
    <p:sldId id="301" r:id="rId17"/>
    <p:sldId id="279" r:id="rId18"/>
    <p:sldId id="267" r:id="rId19"/>
    <p:sldId id="268" r:id="rId20"/>
    <p:sldId id="293" r:id="rId21"/>
    <p:sldId id="288" r:id="rId22"/>
    <p:sldId id="257" r:id="rId23"/>
    <p:sldId id="263" r:id="rId24"/>
    <p:sldId id="289" r:id="rId25"/>
    <p:sldId id="302" r:id="rId26"/>
    <p:sldId id="270" r:id="rId27"/>
    <p:sldId id="272" r:id="rId28"/>
    <p:sldId id="295" r:id="rId29"/>
    <p:sldId id="294" r:id="rId30"/>
    <p:sldId id="299" r:id="rId31"/>
    <p:sldId id="292" r:id="rId32"/>
    <p:sldId id="275" r:id="rId33"/>
    <p:sldId id="298" r:id="rId34"/>
    <p:sldId id="286" r:id="rId35"/>
    <p:sldId id="297" r:id="rId36"/>
    <p:sldId id="287"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
        <p:nvSpPr>
          <p:cNvPr id="7" name="Прямоугольник 6"/>
          <p:cNvSpPr/>
          <p:nvPr userDrawn="1"/>
        </p:nvSpPr>
        <p:spPr>
          <a:xfrm>
            <a:off x="342000" y="369000"/>
            <a:ext cx="8460000" cy="612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4" descr="http://cdn.xl.thumbs.canstockphoto.com/canstock8696699.jpg"/>
          <p:cNvPicPr>
            <a:picLocks noChangeAspect="1" noChangeArrowheads="1"/>
          </p:cNvPicPr>
          <p:nvPr userDrawn="1"/>
        </p:nvPicPr>
        <p:blipFill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7087500" y="369000"/>
            <a:ext cx="1714500" cy="15778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Прямоугольник 6"/>
          <p:cNvSpPr/>
          <p:nvPr userDrawn="1"/>
        </p:nvSpPr>
        <p:spPr>
          <a:xfrm>
            <a:off x="342000" y="369000"/>
            <a:ext cx="8460000" cy="612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4" descr="http://cdn.xl.thumbs.canstockphoto.com/canstock8696699.jpg"/>
          <p:cNvPicPr>
            <a:picLocks noChangeAspect="1" noChangeArrowheads="1"/>
          </p:cNvPicPr>
          <p:nvPr userDrawn="1"/>
        </p:nvPicPr>
        <p:blipFill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7087500" y="369000"/>
            <a:ext cx="1714500" cy="157783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images.clipartpanda.com/environment-clipart-earth-plant.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2000" y="4333069"/>
            <a:ext cx="2155931" cy="21559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
        <p:nvSpPr>
          <p:cNvPr id="8" name="Прямоугольник 7"/>
          <p:cNvSpPr/>
          <p:nvPr userDrawn="1"/>
        </p:nvSpPr>
        <p:spPr>
          <a:xfrm>
            <a:off x="342000" y="369000"/>
            <a:ext cx="8460000" cy="612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Picture 2" descr="https://cdn.vectorstock.com/i/thumbs/39,21/curled-corners-vector-133921.jp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441687" y="5038587"/>
            <a:ext cx="1376663" cy="1450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 name="Прямоугольник 9"/>
          <p:cNvSpPr/>
          <p:nvPr userDrawn="1"/>
        </p:nvSpPr>
        <p:spPr>
          <a:xfrm>
            <a:off x="342000" y="369000"/>
            <a:ext cx="8460000" cy="612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Picture 2" descr="https://cdn.vectorstock.com/i/thumbs/39,21/curled-corners-vector-133921.jp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441687" y="5038587"/>
            <a:ext cx="1376663" cy="14504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clipartist.net/social/clipartist.net/E/eco_image-999px.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31760" y="369000"/>
            <a:ext cx="1528908" cy="15289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Дата 2"/>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4" name="Нижний колонтитул 3"/>
          <p:cNvSpPr>
            <a:spLocks noGrp="1"/>
          </p:cNvSpPr>
          <p:nvPr>
            <p:ph type="ftr" sz="quarter" idx="11"/>
          </p:nvPr>
        </p:nvSpPr>
        <p:spPr>
          <a:xfrm>
            <a:off x="3124200" y="6356350"/>
            <a:ext cx="2895600" cy="365125"/>
          </a:xfrm>
          <a:prstGeom prst="rect">
            <a:avLst/>
          </a:prstGeom>
        </p:spPr>
        <p:txBody>
          <a:bodyPr/>
          <a:lstStyle/>
          <a:p>
            <a:endParaRPr lang="ru-RU"/>
          </a:p>
        </p:txBody>
      </p:sp>
      <p:sp>
        <p:nvSpPr>
          <p:cNvPr id="5" name="Номер слайда 4"/>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3" name="Нижний колонтитул 2"/>
          <p:cNvSpPr>
            <a:spLocks noGrp="1"/>
          </p:cNvSpPr>
          <p:nvPr>
            <p:ph type="ftr" sz="quarter" idx="11"/>
          </p:nvPr>
        </p:nvSpPr>
        <p:spPr>
          <a:xfrm>
            <a:off x="3124200" y="6356350"/>
            <a:ext cx="2895600" cy="365125"/>
          </a:xfrm>
          <a:prstGeom prst="rect">
            <a:avLst/>
          </a:prstGeom>
        </p:spPr>
        <p:txBody>
          <a:bodyPr/>
          <a:lstStyle/>
          <a:p>
            <a:endParaRPr lang="ru-RU"/>
          </a:p>
        </p:txBody>
      </p:sp>
      <p:sp>
        <p:nvSpPr>
          <p:cNvPr id="4" name="Номер слайда 3"/>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B4C71EC6-210F-42DE-9C53-41977AD35B3D}" type="datetimeFigureOut">
              <a:rPr lang="ru-RU" smtClean="0"/>
              <a:pPr/>
              <a:t>19.06.2018</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t="44000"/>
          </a:stretch>
        </a:blipFill>
        <a:effectLst/>
      </p:bgPr>
    </p:bg>
    <p:spTree>
      <p:nvGrpSpPr>
        <p:cNvPr id="1" name=""/>
        <p:cNvGrpSpPr/>
        <p:nvPr/>
      </p:nvGrpSpPr>
      <p:grpSpPr>
        <a:xfrm>
          <a:off x="0" y="0"/>
          <a:ext cx="0" cy="0"/>
          <a:chOff x="0" y="0"/>
          <a:chExt cx="0" cy="0"/>
        </a:xfrm>
      </p:grpSpPr>
      <p:sp>
        <p:nvSpPr>
          <p:cNvPr id="5" name="Прямоугольник 4"/>
          <p:cNvSpPr/>
          <p:nvPr userDrawn="1"/>
        </p:nvSpPr>
        <p:spPr>
          <a:xfrm>
            <a:off x="162000" y="189000"/>
            <a:ext cx="8820000" cy="6480000"/>
          </a:xfrm>
          <a:prstGeom prst="rect">
            <a:avLst/>
          </a:prstGeom>
          <a:noFill/>
          <a:ln w="7620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userDrawn="1"/>
        </p:nvSpPr>
        <p:spPr>
          <a:xfrm>
            <a:off x="235614" y="264840"/>
            <a:ext cx="8672772" cy="6328320"/>
          </a:xfrm>
          <a:prstGeom prst="rect">
            <a:avLst/>
          </a:prstGeom>
          <a:noFill/>
          <a:ln w="76200">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306000" y="333000"/>
            <a:ext cx="8532000" cy="6192000"/>
          </a:xfrm>
          <a:prstGeom prst="rect">
            <a:avLst/>
          </a:prstGeom>
          <a:noFill/>
          <a:ln w="7620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http://clipartist.net/social/clipartist.net/E/eco_image-999px.png"/>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62000" y="3816048"/>
            <a:ext cx="2880320" cy="28803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images.clipartpanda.com/environment-clipart-earth-plant.png"/>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6082166" y="3816048"/>
            <a:ext cx="2708953" cy="270895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userDrawn="1"/>
        </p:nvSpPr>
        <p:spPr>
          <a:xfrm>
            <a:off x="0" y="6662880"/>
            <a:ext cx="688009" cy="246221"/>
          </a:xfrm>
          <a:prstGeom prst="rect">
            <a:avLst/>
          </a:prstGeom>
        </p:spPr>
        <p:txBody>
          <a:bodyPr wrap="none">
            <a:spAutoFit/>
          </a:bodyPr>
          <a:lstStyle/>
          <a:p>
            <a:r>
              <a:rPr lang="ru-RU" sz="1000" b="1" kern="1200" dirty="0" smtClean="0">
                <a:solidFill>
                  <a:srgbClr val="00B050"/>
                </a:solidFill>
                <a:effectLst/>
                <a:latin typeface="Adine Kirnberg" pitchFamily="2" charset="0"/>
                <a:ea typeface="+mn-ea"/>
                <a:cs typeface="+mn-cs"/>
              </a:rPr>
              <a:t>© </a:t>
            </a:r>
            <a:r>
              <a:rPr lang="en-US" sz="1000" b="1" kern="1200" dirty="0" err="1" smtClean="0">
                <a:solidFill>
                  <a:srgbClr val="00B050"/>
                </a:solidFill>
                <a:effectLst/>
                <a:latin typeface="Adine Kirnberg" pitchFamily="2" charset="0"/>
                <a:ea typeface="+mn-ea"/>
                <a:cs typeface="+mn-cs"/>
              </a:rPr>
              <a:t>FokinaLidia</a:t>
            </a:r>
            <a:endParaRPr lang="ru-RU" sz="1000" b="1" kern="1200" dirty="0">
              <a:solidFill>
                <a:srgbClr val="00B050"/>
              </a:solidFill>
              <a:effectLst/>
              <a:latin typeface="Adine Kirnberg" pitchFamily="2" charset="0"/>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 Id="rId4"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899592" y="2636912"/>
            <a:ext cx="7200800" cy="9856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base">
              <a:spcBef>
                <a:spcPct val="0"/>
              </a:spcBef>
              <a:spcAft>
                <a:spcPct val="0"/>
              </a:spcAft>
              <a:buNone/>
              <a:defRPr/>
            </a:pPr>
            <a:endParaRPr lang="ru-RU" sz="1600" i="1" dirty="0">
              <a:solidFill>
                <a:srgbClr val="00B050"/>
              </a:solidFill>
              <a:cs typeface="Arial" charset="0"/>
            </a:endParaRPr>
          </a:p>
        </p:txBody>
      </p:sp>
      <p:sp>
        <p:nvSpPr>
          <p:cNvPr id="5" name="Заголовок 5"/>
          <p:cNvSpPr txBox="1">
            <a:spLocks/>
          </p:cNvSpPr>
          <p:nvPr/>
        </p:nvSpPr>
        <p:spPr>
          <a:xfrm>
            <a:off x="1259632" y="2348880"/>
            <a:ext cx="7200800" cy="2585323"/>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base">
              <a:spcAft>
                <a:spcPct val="0"/>
              </a:spcAft>
              <a:defRPr/>
            </a:pPr>
            <a:r>
              <a:rPr lang="ru-RU" sz="5400" b="1" dirty="0" smtClean="0">
                <a:ln w="19050">
                  <a:solidFill>
                    <a:prstClr val="white"/>
                  </a:solidFill>
                  <a:prstDash val="solid"/>
                </a:ln>
                <a:solidFill>
                  <a:srgbClr val="00B050"/>
                </a:solidFill>
                <a:effectLst>
                  <a:outerShdw blurRad="50000" dist="50800" dir="7500000" algn="tl">
                    <a:srgbClr val="000000">
                      <a:shade val="5000"/>
                      <a:alpha val="35000"/>
                    </a:srgbClr>
                  </a:outerShdw>
                </a:effectLst>
                <a:latin typeface="+mn-lt"/>
                <a:cs typeface="Arial" charset="0"/>
              </a:rPr>
              <a:t>Социальный проект</a:t>
            </a:r>
          </a:p>
          <a:p>
            <a:pPr fontAlgn="base">
              <a:spcAft>
                <a:spcPct val="0"/>
              </a:spcAft>
              <a:defRPr/>
            </a:pPr>
            <a:r>
              <a:rPr lang="ru-RU" sz="5400" b="1" i="1" dirty="0" smtClean="0">
                <a:ln w="19050">
                  <a:solidFill>
                    <a:prstClr val="white"/>
                  </a:solidFill>
                  <a:prstDash val="solid"/>
                </a:ln>
                <a:solidFill>
                  <a:srgbClr val="00B050"/>
                </a:solidFill>
                <a:effectLst>
                  <a:outerShdw blurRad="50000" dist="50800" dir="7500000" algn="tl">
                    <a:srgbClr val="000000">
                      <a:shade val="5000"/>
                      <a:alpha val="35000"/>
                    </a:srgbClr>
                  </a:outerShdw>
                </a:effectLst>
                <a:latin typeface="+mn-lt"/>
                <a:cs typeface="Arial" charset="0"/>
              </a:rPr>
              <a:t>«Цвети лицей, цвети!»</a:t>
            </a:r>
            <a:endParaRPr lang="ru-RU" sz="5400" b="1" i="1" dirty="0">
              <a:ln w="19050">
                <a:solidFill>
                  <a:prstClr val="white"/>
                </a:solidFill>
                <a:prstDash val="solid"/>
              </a:ln>
              <a:solidFill>
                <a:srgbClr val="00B050"/>
              </a:solidFill>
              <a:effectLst>
                <a:outerShdw blurRad="50000" dist="50800" dir="7500000" algn="tl">
                  <a:srgbClr val="000000">
                    <a:shade val="5000"/>
                    <a:alpha val="35000"/>
                  </a:srgbClr>
                </a:outerShdw>
              </a:effectLst>
              <a:latin typeface="+mn-lt"/>
              <a:cs typeface="Arial" charset="0"/>
            </a:endParaRPr>
          </a:p>
        </p:txBody>
      </p:sp>
      <p:sp>
        <p:nvSpPr>
          <p:cNvPr id="6" name="Rectangle 1"/>
          <p:cNvSpPr>
            <a:spLocks noChangeArrowheads="1"/>
          </p:cNvSpPr>
          <p:nvPr/>
        </p:nvSpPr>
        <p:spPr bwMode="auto">
          <a:xfrm>
            <a:off x="5796136" y="0"/>
            <a:ext cx="2971199"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ru-RU" sz="14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endParaRPr lang="ru-RU" sz="1400" i="1" dirty="0" smtClean="0">
              <a:solidFill>
                <a:srgbClr val="000000"/>
              </a:solidFill>
              <a:latin typeface="Calibri" pitchFamily="34" charset="0"/>
              <a:ea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14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0000"/>
                </a:solidFill>
                <a:effectLst/>
                <a:ea typeface="Times New Roman" pitchFamily="18" charset="0"/>
                <a:cs typeface="Times New Roman" pitchFamily="18" charset="0"/>
              </a:rPr>
              <a:t>Если бы каждый человек</a:t>
            </a:r>
            <a:endParaRPr kumimoji="0" lang="ru-RU" sz="800" b="1" i="0" u="none" strike="noStrike" cap="none" normalizeH="0" baseline="0" dirty="0" smtClean="0">
              <a:ln>
                <a:noFill/>
              </a:ln>
              <a:solidFill>
                <a:schemeClr val="tx1"/>
              </a:solidFill>
              <a:effectLst/>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0000"/>
                </a:solidFill>
                <a:effectLst/>
                <a:ea typeface="Times New Roman" pitchFamily="18" charset="0"/>
                <a:cs typeface="Times New Roman" pitchFamily="18" charset="0"/>
              </a:rPr>
              <a:t>на клочке земли своей</a:t>
            </a:r>
            <a:endParaRPr kumimoji="0" lang="ru-RU" sz="800" b="1" i="0" u="none" strike="noStrike" cap="none" normalizeH="0" baseline="0" dirty="0" smtClean="0">
              <a:ln>
                <a:noFill/>
              </a:ln>
              <a:solidFill>
                <a:schemeClr val="tx1"/>
              </a:solidFill>
              <a:effectLst/>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0000"/>
                </a:solidFill>
                <a:effectLst/>
                <a:ea typeface="Times New Roman" pitchFamily="18" charset="0"/>
                <a:cs typeface="Times New Roman" pitchFamily="18" charset="0"/>
              </a:rPr>
              <a:t>сделал все, что он может,</a:t>
            </a:r>
            <a:endParaRPr kumimoji="0" lang="ru-RU" sz="800" b="1" i="0" u="none" strike="noStrike" cap="none" normalizeH="0" baseline="0" dirty="0" smtClean="0">
              <a:ln>
                <a:noFill/>
              </a:ln>
              <a:solidFill>
                <a:schemeClr val="tx1"/>
              </a:solidFill>
              <a:effectLst/>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0000"/>
                </a:solidFill>
                <a:effectLst/>
                <a:ea typeface="Times New Roman" pitchFamily="18" charset="0"/>
                <a:cs typeface="Times New Roman" pitchFamily="18" charset="0"/>
              </a:rPr>
              <a:t>как прекрасна</a:t>
            </a:r>
            <a:endParaRPr kumimoji="0" lang="ru-RU" sz="800" b="1" i="0" u="none" strike="noStrike" cap="none" normalizeH="0" baseline="0" dirty="0" smtClean="0">
              <a:ln>
                <a:noFill/>
              </a:ln>
              <a:solidFill>
                <a:schemeClr val="tx1"/>
              </a:solidFill>
              <a:effectLst/>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0000"/>
                </a:solidFill>
                <a:effectLst/>
                <a:ea typeface="Times New Roman" pitchFamily="18" charset="0"/>
                <a:cs typeface="Times New Roman" pitchFamily="18" charset="0"/>
              </a:rPr>
              <a:t>была бы Земля наша.</a:t>
            </a:r>
            <a:br>
              <a:rPr kumimoji="0" lang="ru-RU" b="1" i="1" u="none" strike="noStrike" cap="none" normalizeH="0" baseline="0" dirty="0" smtClean="0">
                <a:ln>
                  <a:noFill/>
                </a:ln>
                <a:solidFill>
                  <a:srgbClr val="000000"/>
                </a:solidFill>
                <a:effectLst/>
                <a:ea typeface="Times New Roman" pitchFamily="18" charset="0"/>
                <a:cs typeface="Times New Roman" pitchFamily="18" charset="0"/>
              </a:rPr>
            </a:br>
            <a:r>
              <a:rPr kumimoji="0" lang="ru-RU" b="1" i="1" u="none" strike="noStrike" cap="none" normalizeH="0" baseline="0" dirty="0" smtClean="0">
                <a:ln>
                  <a:noFill/>
                </a:ln>
                <a:solidFill>
                  <a:srgbClr val="000000"/>
                </a:solidFill>
                <a:effectLst/>
                <a:ea typeface="Times New Roman" pitchFamily="18" charset="0"/>
                <a:cs typeface="Times New Roman" pitchFamily="18" charset="0"/>
              </a:rPr>
              <a:t>А.П. Чехов</a:t>
            </a:r>
            <a:endParaRPr kumimoji="0" lang="ru-RU" sz="2400" b="1"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val="4217251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331640" y="764704"/>
            <a:ext cx="6552728"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sz="3200" b="1" i="0" u="sng" strike="noStrike" cap="none" normalizeH="0" baseline="0" dirty="0" smtClean="0">
                <a:ln>
                  <a:noFill/>
                </a:ln>
                <a:solidFill>
                  <a:srgbClr val="92D050"/>
                </a:solidFill>
                <a:effectLst/>
                <a:ea typeface="Times New Roman" pitchFamily="18" charset="0"/>
                <a:cs typeface="Times New Roman" pitchFamily="18" charset="0"/>
              </a:rPr>
              <a:t> Цель проекта</a:t>
            </a:r>
            <a:r>
              <a:rPr kumimoji="0" lang="ru-RU" sz="3200" b="0" i="0" u="sng" strike="noStrike" cap="none" normalizeH="0" baseline="0" dirty="0" smtClean="0">
                <a:ln>
                  <a:noFill/>
                </a:ln>
                <a:solidFill>
                  <a:srgbClr val="92D050"/>
                </a:solidFill>
                <a:effectLst/>
                <a:ea typeface="Times New Roman" pitchFamily="18" charset="0"/>
                <a:cs typeface="Times New Roman" pitchFamily="18" charset="0"/>
              </a:rPr>
              <a:t>: </a:t>
            </a:r>
          </a:p>
          <a:p>
            <a:pPr marL="0" marR="0" lvl="0" indent="0"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rgbClr val="000000"/>
                </a:solidFill>
                <a:effectLst/>
                <a:ea typeface="Times New Roman" pitchFamily="18" charset="0"/>
                <a:cs typeface="Times New Roman" pitchFamily="18" charset="0"/>
              </a:rPr>
              <a:t>воспитание и развитие творческой активности, экологической культуры, </a:t>
            </a:r>
            <a:r>
              <a:rPr kumimoji="0" lang="ru-RU" sz="3200" b="0" i="0" u="none" strike="noStrike" cap="none" normalizeH="0" baseline="0" dirty="0" err="1" smtClean="0">
                <a:ln>
                  <a:noFill/>
                </a:ln>
                <a:solidFill>
                  <a:srgbClr val="000000"/>
                </a:solidFill>
                <a:effectLst/>
                <a:ea typeface="Times New Roman" pitchFamily="18" charset="0"/>
                <a:cs typeface="Times New Roman" pitchFamily="18" charset="0"/>
              </a:rPr>
              <a:t>природосообразного</a:t>
            </a:r>
            <a:r>
              <a:rPr kumimoji="0" lang="ru-RU" sz="3200" b="0" i="0" u="none" strike="noStrike" cap="none" normalizeH="0" baseline="0" dirty="0" smtClean="0">
                <a:ln>
                  <a:noFill/>
                </a:ln>
                <a:solidFill>
                  <a:srgbClr val="000000"/>
                </a:solidFill>
                <a:effectLst/>
                <a:ea typeface="Times New Roman" pitchFamily="18" charset="0"/>
                <a:cs typeface="Times New Roman" pitchFamily="18" charset="0"/>
              </a:rPr>
              <a:t> поведения через включение учащихся и их родителей в социальную деятельность по ландшафтному дизайну.</a:t>
            </a:r>
            <a:endParaRPr kumimoji="0" lang="ru-RU" sz="4000" b="0"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val="2217523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043608" y="1700808"/>
            <a:ext cx="7128792"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ru-RU" sz="14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t>
            </a:r>
            <a:r>
              <a:rPr kumimoji="0" lang="ru-RU" sz="2400" b="1" i="0" u="sng" strike="noStrike" cap="none" normalizeH="0" baseline="0" dirty="0" smtClean="0">
                <a:ln>
                  <a:noFill/>
                </a:ln>
                <a:solidFill>
                  <a:srgbClr val="92D050"/>
                </a:solidFill>
                <a:effectLst/>
                <a:ea typeface="Times New Roman" pitchFamily="18" charset="0"/>
                <a:cs typeface="Times New Roman" pitchFamily="18" charset="0"/>
              </a:rPr>
              <a:t>Задачи:</a:t>
            </a:r>
            <a:endParaRPr kumimoji="0" lang="ru-RU" sz="1000" b="0" i="0" u="sng" strike="noStrike" cap="none" normalizeH="0" baseline="0" dirty="0" smtClean="0">
              <a:ln>
                <a:noFill/>
              </a:ln>
              <a:solidFill>
                <a:srgbClr val="92D050"/>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smtClean="0">
                <a:ln>
                  <a:noFill/>
                </a:ln>
                <a:solidFill>
                  <a:srgbClr val="000000"/>
                </a:solidFill>
                <a:effectLst/>
                <a:ea typeface="Times New Roman" pitchFamily="18" charset="0"/>
                <a:cs typeface="Times New Roman" pitchFamily="18" charset="0"/>
              </a:rPr>
              <a:t>воспитывать любовь к малой родине через взаимодействие участников проекта с природой;</a:t>
            </a:r>
            <a:endParaRPr kumimoji="0" lang="ru-RU" b="0" i="0" u="none" strike="noStrike" cap="none" normalizeH="0" baseline="0" dirty="0" smtClean="0">
              <a:ln>
                <a:noFill/>
              </a:ln>
              <a:solidFill>
                <a:srgbClr val="000000"/>
              </a:solidFill>
              <a:effectLst/>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smtClean="0">
                <a:ln>
                  <a:noFill/>
                </a:ln>
                <a:solidFill>
                  <a:srgbClr val="000000"/>
                </a:solidFill>
                <a:effectLst/>
                <a:ea typeface="Times New Roman" pitchFamily="18" charset="0"/>
                <a:cs typeface="Times New Roman" pitchFamily="18" charset="0"/>
              </a:rPr>
              <a:t>развивать коммуникативную компетенцию, толерантность через совместную деятельность;</a:t>
            </a:r>
            <a:endParaRPr kumimoji="0" lang="ru-RU" sz="1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привлечь внимание обучающихся  к решению актуальных проблем лицея;</a:t>
            </a:r>
            <a:endParaRPr kumimoji="0" lang="ru-RU" sz="1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разработать и осуществить план озеленения и благоустройства территории школьного двора;</a:t>
            </a:r>
            <a:endParaRPr kumimoji="0" lang="ru-RU" sz="1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развивать творческий интерес к практической деятельности в области ландшафтного дизайна.</a:t>
            </a:r>
            <a:endParaRPr kumimoji="0" lang="ru-RU" sz="1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2829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15616" y="476672"/>
            <a:ext cx="7271414" cy="1715854"/>
          </a:xfrm>
          <a:prstGeom prst="rect">
            <a:avLst/>
          </a:prstGeom>
        </p:spPr>
        <p:txBody>
          <a:bodyPr wrap="square">
            <a:spAutoFit/>
          </a:bodyPr>
          <a:lstStyle/>
          <a:p>
            <a:pPr>
              <a:lnSpc>
                <a:spcPct val="115000"/>
              </a:lnSpc>
              <a:spcAft>
                <a:spcPts val="1000"/>
              </a:spcAft>
            </a:pPr>
            <a:r>
              <a:rPr lang="ru-RU" sz="2000" b="1" u="sng" dirty="0" smtClean="0">
                <a:solidFill>
                  <a:srgbClr val="92D050"/>
                </a:solidFill>
                <a:ea typeface="Times New Roman"/>
                <a:cs typeface="Times New Roman"/>
              </a:rPr>
              <a:t>Тип проекта: </a:t>
            </a:r>
          </a:p>
          <a:p>
            <a:pPr>
              <a:lnSpc>
                <a:spcPct val="115000"/>
              </a:lnSpc>
              <a:spcAft>
                <a:spcPts val="1000"/>
              </a:spcAft>
            </a:pPr>
            <a:r>
              <a:rPr lang="ru-RU" sz="2000" dirty="0" smtClean="0">
                <a:solidFill>
                  <a:srgbClr val="000000"/>
                </a:solidFill>
                <a:ea typeface="Times New Roman"/>
                <a:cs typeface="Times New Roman"/>
              </a:rPr>
              <a:t>Долгосрочный, </a:t>
            </a:r>
            <a:r>
              <a:rPr lang="ru-RU" sz="1400" dirty="0" smtClean="0">
                <a:solidFill>
                  <a:srgbClr val="000000"/>
                </a:solidFill>
                <a:ea typeface="Times New Roman"/>
                <a:cs typeface="Times New Roman"/>
              </a:rPr>
              <a:t> </a:t>
            </a:r>
            <a:r>
              <a:rPr lang="ru-RU" sz="2000" dirty="0" smtClean="0">
                <a:solidFill>
                  <a:srgbClr val="000000"/>
                </a:solidFill>
                <a:ea typeface="Times New Roman"/>
                <a:cs typeface="Times New Roman"/>
              </a:rPr>
              <a:t>практико-ориентированный,  </a:t>
            </a:r>
            <a:r>
              <a:rPr lang="ru-RU" sz="2000" dirty="0" err="1" smtClean="0">
                <a:solidFill>
                  <a:srgbClr val="000000"/>
                </a:solidFill>
                <a:ea typeface="Times New Roman"/>
                <a:cs typeface="Times New Roman"/>
              </a:rPr>
              <a:t>межпредметный</a:t>
            </a:r>
            <a:r>
              <a:rPr lang="ru-RU" sz="2000" dirty="0" smtClean="0">
                <a:solidFill>
                  <a:srgbClr val="000000"/>
                </a:solidFill>
                <a:ea typeface="Times New Roman"/>
                <a:cs typeface="Times New Roman"/>
              </a:rPr>
              <a:t>.</a:t>
            </a:r>
          </a:p>
          <a:p>
            <a:pPr>
              <a:lnSpc>
                <a:spcPct val="115000"/>
              </a:lnSpc>
              <a:spcAft>
                <a:spcPts val="1000"/>
              </a:spcAft>
            </a:pPr>
            <a:endParaRPr lang="ru-RU" sz="1600" dirty="0" smtClean="0">
              <a:ea typeface="Calibri"/>
              <a:cs typeface="Times New Roman"/>
            </a:endParaRPr>
          </a:p>
          <a:p>
            <a:pPr>
              <a:lnSpc>
                <a:spcPct val="115000"/>
              </a:lnSpc>
              <a:spcAft>
                <a:spcPts val="1000"/>
              </a:spcAft>
            </a:pPr>
            <a:endParaRPr lang="ru-RU" sz="1400" dirty="0">
              <a:ea typeface="Calibri"/>
              <a:cs typeface="Times New Roman"/>
            </a:endParaRPr>
          </a:p>
        </p:txBody>
      </p:sp>
      <p:sp>
        <p:nvSpPr>
          <p:cNvPr id="19457" name="Rectangle 1"/>
          <p:cNvSpPr>
            <a:spLocks noChangeArrowheads="1"/>
          </p:cNvSpPr>
          <p:nvPr/>
        </p:nvSpPr>
        <p:spPr bwMode="auto">
          <a:xfrm>
            <a:off x="1115616" y="1535886"/>
            <a:ext cx="6768752"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sng" strike="noStrike" cap="none" normalizeH="0" baseline="0" dirty="0" smtClean="0">
                <a:ln>
                  <a:noFill/>
                </a:ln>
                <a:solidFill>
                  <a:srgbClr val="92D050"/>
                </a:solidFill>
                <a:effectLst/>
                <a:ea typeface="Times New Roman" pitchFamily="18" charset="0"/>
                <a:cs typeface="Arial" pitchFamily="34" charset="0"/>
              </a:rPr>
              <a:t>Практическая значимость:</a:t>
            </a:r>
            <a:r>
              <a:rPr kumimoji="0" lang="ru-RU" sz="1900" b="0" i="0" u="sng" strike="noStrike" cap="none" normalizeH="0" baseline="0" dirty="0" smtClean="0">
                <a:ln>
                  <a:noFill/>
                </a:ln>
                <a:solidFill>
                  <a:srgbClr val="92D050"/>
                </a:solidFill>
                <a:effectLst/>
                <a:ea typeface="Times New Roman" pitchFamily="18"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chemeClr val="tx1"/>
                </a:solidFill>
                <a:effectLst/>
                <a:ea typeface="Times New Roman" pitchFamily="18" charset="0"/>
                <a:cs typeface="Arial" pitchFamily="34" charset="0"/>
              </a:rPr>
              <a:t>возможность применения материала на уроках биологии, географии, экологической тропы; привлечение общественности к  значимости проекта; улучшение окружающего ландшафта школьного двора; эстетическое соответствие школы и созданного культурного ландшафта.</a:t>
            </a:r>
            <a:endParaRPr kumimoji="0" lang="ru-RU" sz="19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900" b="1" i="0" u="sng" strike="noStrike" cap="none" normalizeH="0" baseline="0" dirty="0" smtClean="0">
                <a:ln>
                  <a:noFill/>
                </a:ln>
                <a:solidFill>
                  <a:srgbClr val="92D050"/>
                </a:solidFill>
                <a:effectLst/>
                <a:ea typeface="Times New Roman" pitchFamily="18" charset="0"/>
                <a:cs typeface="Arial" pitchFamily="34" charset="0"/>
              </a:rPr>
              <a:t>Социальная значимость проекта:</a:t>
            </a:r>
            <a:endParaRPr kumimoji="0" lang="ru-RU" sz="1900" b="1" i="0" u="sng" strike="noStrike" cap="none" normalizeH="0" baseline="0" dirty="0" smtClean="0">
              <a:ln>
                <a:noFill/>
              </a:ln>
              <a:solidFill>
                <a:srgbClr val="92D050"/>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00000"/>
                </a:solidFill>
                <a:effectLst/>
                <a:ea typeface="Times New Roman" pitchFamily="18" charset="0"/>
                <a:cs typeface="Times New Roman" pitchFamily="18" charset="0"/>
              </a:rPr>
              <a:t>   Научить человека думать не только о себе, но и об окружающем мире нелегко, особенно эта проблема актуальна для подростков. Охрана и защита природы позволяет подросткам ощутить свою значимость, взрослость, ощутить свою способность делать важные, полезные дела, реально видеть результаты своей деятельности, приносить радость окружающим, создавать прекрасное.  Лицей это наш общий дом, который мы любим и хотим видеть красивым не только изнутри, но и снаружи.</a:t>
            </a:r>
            <a:endParaRPr kumimoji="0" lang="ru-RU" sz="1900" b="0"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val="284075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92696"/>
            <a:ext cx="8229600" cy="4525963"/>
          </a:xfrm>
        </p:spPr>
        <p:txBody>
          <a:bodyPr/>
          <a:lstStyle/>
          <a:p>
            <a:r>
              <a:rPr lang="ru-RU" sz="2000" b="1" u="sng" dirty="0" smtClean="0">
                <a:solidFill>
                  <a:srgbClr val="92D050"/>
                </a:solidFill>
              </a:rPr>
              <a:t>Участники, партнеры проекта.</a:t>
            </a:r>
            <a:endParaRPr lang="ru-RU" sz="2000" u="sng" dirty="0" smtClean="0">
              <a:solidFill>
                <a:srgbClr val="92D050"/>
              </a:solidFill>
            </a:endParaRPr>
          </a:p>
          <a:p>
            <a:pPr>
              <a:buNone/>
            </a:pPr>
            <a:r>
              <a:rPr lang="ru-RU" sz="2000" dirty="0" smtClean="0"/>
              <a:t>      Участниками проекта являются учителя и ученики </a:t>
            </a:r>
            <a:r>
              <a:rPr lang="ru-RU" sz="2000" dirty="0" err="1" smtClean="0"/>
              <a:t>Змиёвского</a:t>
            </a:r>
            <a:r>
              <a:rPr lang="ru-RU" sz="2000" dirty="0" smtClean="0"/>
              <a:t> лицея,  родители и родственники, предлагая идеи, свое видение по направлениям работ. Они оказывают помощь в приобретении семенного и другого посадочного материала, сопровождают на экскурсиях, принимают активное участие в освещении промежуточных итогов.</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lstStyle/>
          <a:p>
            <a:r>
              <a:rPr lang="ru-RU" sz="2400" b="1" u="sng" dirty="0" smtClean="0">
                <a:solidFill>
                  <a:srgbClr val="92D050"/>
                </a:solidFill>
              </a:rPr>
              <a:t>Сроки реализации и критерии оценки эффективности проекта.</a:t>
            </a:r>
            <a:r>
              <a:rPr lang="ru-RU" sz="2400" dirty="0" smtClean="0"/>
              <a:t/>
            </a:r>
            <a:br>
              <a:rPr lang="ru-RU" sz="2400" dirty="0" smtClean="0"/>
            </a:br>
            <a:endParaRPr lang="ru-RU" sz="2400" dirty="0"/>
          </a:p>
        </p:txBody>
      </p:sp>
      <p:graphicFrame>
        <p:nvGraphicFramePr>
          <p:cNvPr id="4" name="Содержимое 3"/>
          <p:cNvGraphicFramePr>
            <a:graphicFrameLocks noGrp="1"/>
          </p:cNvGraphicFramePr>
          <p:nvPr>
            <p:ph idx="1"/>
          </p:nvPr>
        </p:nvGraphicFramePr>
        <p:xfrm>
          <a:off x="457200" y="1600200"/>
          <a:ext cx="8229600" cy="4661916"/>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nSpc>
                          <a:spcPct val="115000"/>
                        </a:lnSpc>
                        <a:spcAft>
                          <a:spcPts val="0"/>
                        </a:spcAft>
                      </a:pPr>
                      <a:r>
                        <a:rPr lang="ru-RU" sz="1400" b="1" dirty="0">
                          <a:latin typeface="Times New Roman"/>
                          <a:ea typeface="Calibri"/>
                          <a:cs typeface="Times New Roman"/>
                        </a:rPr>
                        <a:t>№ </a:t>
                      </a:r>
                      <a:r>
                        <a:rPr lang="ru-RU" sz="1400" b="1" dirty="0" err="1">
                          <a:latin typeface="Times New Roman"/>
                          <a:ea typeface="Calibri"/>
                          <a:cs typeface="Times New Roman"/>
                        </a:rPr>
                        <a:t>п</a:t>
                      </a:r>
                      <a:r>
                        <a:rPr lang="ru-RU" sz="1400" b="1" dirty="0">
                          <a:latin typeface="Times New Roman"/>
                          <a:ea typeface="Calibri"/>
                          <a:cs typeface="Times New Roman"/>
                        </a:rPr>
                        <a:t>/</a:t>
                      </a:r>
                      <a:r>
                        <a:rPr lang="ru-RU" sz="1400" b="1" dirty="0" err="1">
                          <a:latin typeface="Times New Roman"/>
                          <a:ea typeface="Calibri"/>
                          <a:cs typeface="Times New Roman"/>
                        </a:rPr>
                        <a:t>п</a:t>
                      </a:r>
                      <a:endParaRPr lang="ru-RU" sz="1100" dirty="0">
                        <a:latin typeface="Calibri"/>
                        <a:ea typeface="Calibri"/>
                        <a:cs typeface="Times New Roman"/>
                      </a:endParaRPr>
                    </a:p>
                  </a:txBody>
                  <a:tcPr marL="68580" marR="68580" marT="0" marB="0"/>
                </a:tc>
                <a:tc>
                  <a:txBody>
                    <a:bodyPr/>
                    <a:lstStyle/>
                    <a:p>
                      <a:pPr>
                        <a:lnSpc>
                          <a:spcPct val="115000"/>
                        </a:lnSpc>
                        <a:spcAft>
                          <a:spcPts val="0"/>
                        </a:spcAft>
                      </a:pPr>
                      <a:r>
                        <a:rPr lang="ru-RU" sz="1400" b="1">
                          <a:latin typeface="Times New Roman"/>
                          <a:ea typeface="Calibri"/>
                          <a:cs typeface="Times New Roman"/>
                        </a:rPr>
                        <a:t>Название этапа</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b="1">
                          <a:latin typeface="Times New Roman"/>
                          <a:ea typeface="Calibri"/>
                          <a:cs typeface="Times New Roman"/>
                        </a:rPr>
                        <a:t>Цель </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b="1">
                          <a:latin typeface="Times New Roman"/>
                          <a:ea typeface="Calibri"/>
                          <a:cs typeface="Times New Roman"/>
                        </a:rPr>
                        <a:t>Срок</a:t>
                      </a:r>
                      <a:endParaRPr lang="ru-RU" sz="1100">
                        <a:latin typeface="Calibri"/>
                        <a:ea typeface="Calibri"/>
                        <a:cs typeface="Times New Roman"/>
                      </a:endParaRPr>
                    </a:p>
                    <a:p>
                      <a:pPr>
                        <a:lnSpc>
                          <a:spcPct val="115000"/>
                        </a:lnSpc>
                        <a:spcAft>
                          <a:spcPts val="0"/>
                        </a:spcAft>
                      </a:pPr>
                      <a:r>
                        <a:rPr lang="ru-RU" sz="1400" b="1">
                          <a:latin typeface="Times New Roman"/>
                          <a:ea typeface="Calibri"/>
                          <a:cs typeface="Times New Roman"/>
                        </a:rPr>
                        <a:t>выполнения</a:t>
                      </a:r>
                      <a:endParaRPr lang="ru-RU" sz="1100">
                        <a:latin typeface="Calibri"/>
                        <a:ea typeface="Calibri"/>
                        <a:cs typeface="Times New Roman"/>
                      </a:endParaRPr>
                    </a:p>
                  </a:txBody>
                  <a:tcPr marL="68580" marR="68580" marT="0" marB="0"/>
                </a:tc>
              </a:tr>
              <a:tr h="370840">
                <a:tc>
                  <a:txBody>
                    <a:bodyPr/>
                    <a:lstStyle/>
                    <a:p>
                      <a:pPr>
                        <a:lnSpc>
                          <a:spcPct val="115000"/>
                        </a:lnSpc>
                        <a:spcAft>
                          <a:spcPts val="0"/>
                        </a:spcAft>
                      </a:pPr>
                      <a:r>
                        <a:rPr lang="ru-RU" sz="1400">
                          <a:latin typeface="Times New Roman"/>
                          <a:ea typeface="Calibri"/>
                          <a:cs typeface="Times New Roman"/>
                        </a:rPr>
                        <a:t>1</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Подготовительный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Мотивация, целеполагание проекта.</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март  2013 года</a:t>
                      </a:r>
                      <a:endParaRPr lang="ru-RU" sz="1100">
                        <a:latin typeface="Calibri"/>
                        <a:ea typeface="Calibri"/>
                        <a:cs typeface="Times New Roman"/>
                      </a:endParaRPr>
                    </a:p>
                  </a:txBody>
                  <a:tcPr marL="68580" marR="68580" marT="0" marB="0"/>
                </a:tc>
              </a:tr>
              <a:tr h="370840">
                <a:tc>
                  <a:txBody>
                    <a:bodyPr/>
                    <a:lstStyle/>
                    <a:p>
                      <a:pPr>
                        <a:lnSpc>
                          <a:spcPct val="115000"/>
                        </a:lnSpc>
                        <a:spcAft>
                          <a:spcPts val="0"/>
                        </a:spcAft>
                      </a:pPr>
                      <a:r>
                        <a:rPr lang="ru-RU" sz="1400">
                          <a:latin typeface="Times New Roman"/>
                          <a:ea typeface="Calibri"/>
                          <a:cs typeface="Times New Roman"/>
                        </a:rPr>
                        <a:t>2</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Проектировочный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Построение ориентировочной</a:t>
                      </a:r>
                      <a:endParaRPr lang="ru-RU" sz="1100">
                        <a:latin typeface="Calibri"/>
                        <a:ea typeface="Calibri"/>
                        <a:cs typeface="Times New Roman"/>
                      </a:endParaRPr>
                    </a:p>
                    <a:p>
                      <a:pPr>
                        <a:lnSpc>
                          <a:spcPct val="115000"/>
                        </a:lnSpc>
                        <a:spcAft>
                          <a:spcPts val="0"/>
                        </a:spcAft>
                      </a:pPr>
                      <a:r>
                        <a:rPr lang="ru-RU" sz="1400">
                          <a:latin typeface="Times New Roman"/>
                          <a:ea typeface="Calibri"/>
                          <a:cs typeface="Times New Roman"/>
                        </a:rPr>
                        <a:t>схемы деятельности</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апрель 2013 года</a:t>
                      </a:r>
                      <a:endParaRPr lang="ru-RU" sz="1100">
                        <a:latin typeface="Calibri"/>
                        <a:ea typeface="Calibri"/>
                        <a:cs typeface="Times New Roman"/>
                      </a:endParaRPr>
                    </a:p>
                  </a:txBody>
                  <a:tcPr marL="68580" marR="68580" marT="0" marB="0"/>
                </a:tc>
              </a:tr>
              <a:tr h="370840">
                <a:tc>
                  <a:txBody>
                    <a:bodyPr/>
                    <a:lstStyle/>
                    <a:p>
                      <a:pPr>
                        <a:lnSpc>
                          <a:spcPct val="115000"/>
                        </a:lnSpc>
                        <a:spcAft>
                          <a:spcPts val="0"/>
                        </a:spcAft>
                      </a:pPr>
                      <a:r>
                        <a:rPr lang="ru-RU" sz="1400">
                          <a:latin typeface="Times New Roman"/>
                          <a:ea typeface="Calibri"/>
                          <a:cs typeface="Times New Roman"/>
                        </a:rPr>
                        <a:t>3</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Практический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Реализация проекта</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май  2013- апрель 2018 года</a:t>
                      </a:r>
                      <a:endParaRPr lang="ru-RU" sz="1100">
                        <a:latin typeface="Calibri"/>
                        <a:ea typeface="Calibri"/>
                        <a:cs typeface="Times New Roman"/>
                      </a:endParaRPr>
                    </a:p>
                  </a:txBody>
                  <a:tcPr marL="68580" marR="68580" marT="0" marB="0"/>
                </a:tc>
              </a:tr>
              <a:tr h="370840">
                <a:tc>
                  <a:txBody>
                    <a:bodyPr/>
                    <a:lstStyle/>
                    <a:p>
                      <a:pPr>
                        <a:lnSpc>
                          <a:spcPct val="115000"/>
                        </a:lnSpc>
                        <a:spcAft>
                          <a:spcPts val="0"/>
                        </a:spcAft>
                      </a:pPr>
                      <a:r>
                        <a:rPr lang="ru-RU" sz="1400">
                          <a:latin typeface="Times New Roman"/>
                          <a:ea typeface="Calibri"/>
                          <a:cs typeface="Times New Roman"/>
                        </a:rPr>
                        <a:t>4</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Аналитико-</a:t>
                      </a:r>
                      <a:endParaRPr lang="ru-RU" sz="1100">
                        <a:latin typeface="Calibri"/>
                        <a:ea typeface="Calibri"/>
                        <a:cs typeface="Times New Roman"/>
                      </a:endParaRPr>
                    </a:p>
                    <a:p>
                      <a:pPr>
                        <a:lnSpc>
                          <a:spcPct val="115000"/>
                        </a:lnSpc>
                        <a:spcAft>
                          <a:spcPts val="0"/>
                        </a:spcAft>
                      </a:pPr>
                      <a:r>
                        <a:rPr lang="ru-RU" sz="1400">
                          <a:latin typeface="Times New Roman"/>
                          <a:ea typeface="Calibri"/>
                          <a:cs typeface="Times New Roman"/>
                        </a:rPr>
                        <a:t>коррекционный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Анализ промежуточных</a:t>
                      </a:r>
                      <a:endParaRPr lang="ru-RU" sz="1100">
                        <a:latin typeface="Calibri"/>
                        <a:ea typeface="Calibri"/>
                        <a:cs typeface="Times New Roman"/>
                      </a:endParaRPr>
                    </a:p>
                    <a:p>
                      <a:pPr>
                        <a:lnSpc>
                          <a:spcPct val="115000"/>
                        </a:lnSpc>
                        <a:spcAft>
                          <a:spcPts val="0"/>
                        </a:spcAft>
                      </a:pPr>
                      <a:r>
                        <a:rPr lang="ru-RU" sz="1400">
                          <a:latin typeface="Times New Roman"/>
                          <a:ea typeface="Calibri"/>
                          <a:cs typeface="Times New Roman"/>
                        </a:rPr>
                        <a:t>результатов работы и внесение изменений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август каждого года</a:t>
                      </a:r>
                      <a:endParaRPr lang="ru-RU" sz="1100">
                        <a:latin typeface="Calibri"/>
                        <a:ea typeface="Calibri"/>
                        <a:cs typeface="Times New Roman"/>
                      </a:endParaRPr>
                    </a:p>
                  </a:txBody>
                  <a:tcPr marL="68580" marR="68580" marT="0" marB="0"/>
                </a:tc>
              </a:tr>
              <a:tr h="370840">
                <a:tc>
                  <a:txBody>
                    <a:bodyPr/>
                    <a:lstStyle/>
                    <a:p>
                      <a:pPr>
                        <a:lnSpc>
                          <a:spcPct val="115000"/>
                        </a:lnSpc>
                        <a:spcAft>
                          <a:spcPts val="0"/>
                        </a:spcAft>
                      </a:pPr>
                      <a:r>
                        <a:rPr lang="ru-RU" sz="1400">
                          <a:latin typeface="Times New Roman"/>
                          <a:ea typeface="Calibri"/>
                          <a:cs typeface="Times New Roman"/>
                        </a:rPr>
                        <a:t>5</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Заключительный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latin typeface="Times New Roman"/>
                          <a:ea typeface="Calibri"/>
                          <a:cs typeface="Times New Roman"/>
                        </a:rPr>
                        <a:t>Сопоставление действительных и</a:t>
                      </a:r>
                      <a:endParaRPr lang="ru-RU" sz="1100">
                        <a:latin typeface="Calibri"/>
                        <a:ea typeface="Calibri"/>
                        <a:cs typeface="Times New Roman"/>
                      </a:endParaRPr>
                    </a:p>
                    <a:p>
                      <a:pPr>
                        <a:lnSpc>
                          <a:spcPct val="115000"/>
                        </a:lnSpc>
                        <a:spcAft>
                          <a:spcPts val="0"/>
                        </a:spcAft>
                      </a:pPr>
                      <a:r>
                        <a:rPr lang="ru-RU" sz="1400">
                          <a:latin typeface="Times New Roman"/>
                          <a:ea typeface="Calibri"/>
                          <a:cs typeface="Times New Roman"/>
                        </a:rPr>
                        <a:t>желаемых результатов работы.</a:t>
                      </a:r>
                      <a:endParaRPr lang="ru-RU" sz="1100">
                        <a:latin typeface="Calibri"/>
                        <a:ea typeface="Calibri"/>
                        <a:cs typeface="Times New Roman"/>
                      </a:endParaRPr>
                    </a:p>
                    <a:p>
                      <a:pPr>
                        <a:lnSpc>
                          <a:spcPct val="115000"/>
                        </a:lnSpc>
                        <a:spcAft>
                          <a:spcPts val="0"/>
                        </a:spcAft>
                      </a:pPr>
                      <a:r>
                        <a:rPr lang="ru-RU" sz="1400">
                          <a:latin typeface="Times New Roman"/>
                          <a:ea typeface="Calibri"/>
                          <a:cs typeface="Times New Roman"/>
                        </a:rPr>
                        <a:t>Переход на следующий уровень</a:t>
                      </a:r>
                      <a:endParaRPr lang="ru-RU" sz="1100">
                        <a:latin typeface="Calibri"/>
                        <a:ea typeface="Calibri"/>
                        <a:cs typeface="Times New Roman"/>
                      </a:endParaRPr>
                    </a:p>
                    <a:p>
                      <a:pPr>
                        <a:lnSpc>
                          <a:spcPct val="115000"/>
                        </a:lnSpc>
                        <a:spcAft>
                          <a:spcPts val="0"/>
                        </a:spcAft>
                      </a:pPr>
                      <a:r>
                        <a:rPr lang="ru-RU" sz="1400">
                          <a:latin typeface="Times New Roman"/>
                          <a:ea typeface="Calibri"/>
                          <a:cs typeface="Times New Roman"/>
                        </a:rPr>
                        <a:t>развития.</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latin typeface="Times New Roman"/>
                          <a:ea typeface="Calibri"/>
                          <a:cs typeface="Times New Roman"/>
                        </a:rPr>
                        <a:t>апрель 2018  года</a:t>
                      </a:r>
                      <a:endParaRPr lang="ru-RU"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solidFill>
                  <a:srgbClr val="006600"/>
                </a:solidFill>
                <a:latin typeface="+mn-lt"/>
              </a:rPr>
              <a:t>РЕЗУЛЬТАТЫ  РЕАЛИЗАЦИИ  ПРОЕКТА</a:t>
            </a:r>
            <a:endParaRPr lang="ru-RU" dirty="0">
              <a:solidFill>
                <a:srgbClr val="006600"/>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706090"/>
          </a:xfrm>
        </p:spPr>
        <p:txBody>
          <a:bodyPr/>
          <a:lstStyle/>
          <a:p>
            <a:r>
              <a:rPr lang="ru-RU" sz="3200" b="1" dirty="0" smtClean="0">
                <a:ln>
                  <a:solidFill>
                    <a:schemeClr val="bg1"/>
                  </a:solidFill>
                </a:ln>
                <a:solidFill>
                  <a:srgbClr val="00B050"/>
                </a:solidFill>
                <a:effectLst>
                  <a:outerShdw blurRad="38100" dist="38100" dir="2700000" algn="tl">
                    <a:srgbClr val="000000">
                      <a:alpha val="43137"/>
                    </a:srgbClr>
                  </a:outerShdw>
                </a:effectLst>
              </a:rPr>
              <a:t>Наш лицей 2013 учебный год. </a:t>
            </a:r>
            <a:br>
              <a:rPr lang="ru-RU" sz="3200" b="1" dirty="0" smtClean="0">
                <a:ln>
                  <a:solidFill>
                    <a:schemeClr val="bg1"/>
                  </a:solidFill>
                </a:ln>
                <a:solidFill>
                  <a:srgbClr val="00B050"/>
                </a:solidFill>
                <a:effectLst>
                  <a:outerShdw blurRad="38100" dist="38100" dir="2700000" algn="tl">
                    <a:srgbClr val="000000">
                      <a:alpha val="43137"/>
                    </a:srgbClr>
                  </a:outerShdw>
                </a:effectLst>
              </a:rPr>
            </a:br>
            <a:r>
              <a:rPr lang="ru-RU" sz="3200" b="1" dirty="0" smtClean="0">
                <a:ln>
                  <a:solidFill>
                    <a:schemeClr val="bg1"/>
                  </a:solidFill>
                </a:ln>
                <a:solidFill>
                  <a:srgbClr val="00B050"/>
                </a:solidFill>
                <a:effectLst>
                  <a:outerShdw blurRad="38100" dist="38100" dir="2700000" algn="tl">
                    <a:srgbClr val="000000">
                      <a:alpha val="43137"/>
                    </a:srgbClr>
                  </a:outerShdw>
                </a:effectLst>
              </a:rPr>
              <a:t>Начало проекта</a:t>
            </a:r>
            <a:endParaRPr lang="ru-RU" sz="32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P6078383.JPG"/>
          <p:cNvPicPr>
            <a:picLocks noGrp="1" noChangeAspect="1"/>
          </p:cNvPicPr>
          <p:nvPr>
            <p:ph idx="1"/>
          </p:nvPr>
        </p:nvPicPr>
        <p:blipFill>
          <a:blip r:embed="rId2" cstate="print"/>
          <a:stretch>
            <a:fillRect/>
          </a:stretch>
        </p:blipFill>
        <p:spPr>
          <a:xfrm>
            <a:off x="1547664" y="1844824"/>
            <a:ext cx="6253628" cy="4525963"/>
          </a:xfrm>
        </p:spPr>
      </p:pic>
    </p:spTree>
    <p:extLst>
      <p:ext uri="{BB962C8B-B14F-4D97-AF65-F5344CB8AC3E}">
        <p14:creationId xmlns:p14="http://schemas.microsoft.com/office/powerpoint/2010/main" val="1687305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Работа по созданию розария</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13" name="Picture 2" descr="C:\Users\Администратор\Desktop\4.jpg"/>
          <p:cNvPicPr>
            <a:picLocks noChangeAspect="1" noChangeArrowheads="1"/>
          </p:cNvPicPr>
          <p:nvPr/>
        </p:nvPicPr>
        <p:blipFill>
          <a:blip r:embed="rId2" cstate="print"/>
          <a:srcRect/>
          <a:stretch>
            <a:fillRect/>
          </a:stretch>
        </p:blipFill>
        <p:spPr bwMode="auto">
          <a:xfrm>
            <a:off x="539552" y="1484784"/>
            <a:ext cx="4152461" cy="3114346"/>
          </a:xfrm>
          <a:prstGeom prst="rect">
            <a:avLst/>
          </a:prstGeom>
          <a:noFill/>
        </p:spPr>
      </p:pic>
      <p:pic>
        <p:nvPicPr>
          <p:cNvPr id="15" name="Содержимое 9" descr="SDC14164.JPG"/>
          <p:cNvPicPr>
            <a:picLocks noGrp="1" noChangeAspect="1"/>
          </p:cNvPicPr>
          <p:nvPr>
            <p:ph idx="1"/>
          </p:nvPr>
        </p:nvPicPr>
        <p:blipFill>
          <a:blip r:embed="rId3" cstate="print"/>
          <a:stretch>
            <a:fillRect/>
          </a:stretch>
        </p:blipFill>
        <p:spPr>
          <a:xfrm>
            <a:off x="4067944" y="2852936"/>
            <a:ext cx="4512501" cy="3384376"/>
          </a:xfrm>
        </p:spPr>
      </p:pic>
    </p:spTree>
    <p:extLst>
      <p:ext uri="{BB962C8B-B14F-4D97-AF65-F5344CB8AC3E}">
        <p14:creationId xmlns:p14="http://schemas.microsoft.com/office/powerpoint/2010/main" val="1687305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Розарий сегодня</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DSCN5498.JPG"/>
          <p:cNvPicPr>
            <a:picLocks noGrp="1" noChangeAspect="1"/>
          </p:cNvPicPr>
          <p:nvPr>
            <p:ph idx="1"/>
          </p:nvPr>
        </p:nvPicPr>
        <p:blipFill>
          <a:blip r:embed="rId2" cstate="print"/>
          <a:stretch>
            <a:fillRect/>
          </a:stretch>
        </p:blipFill>
        <p:spPr>
          <a:xfrm>
            <a:off x="971600" y="1196752"/>
            <a:ext cx="3384376" cy="2538282"/>
          </a:xfrm>
        </p:spPr>
      </p:pic>
      <p:pic>
        <p:nvPicPr>
          <p:cNvPr id="9" name="Содержимое 6" descr="DSCN5473.JPG"/>
          <p:cNvPicPr>
            <a:picLocks noChangeAspect="1"/>
          </p:cNvPicPr>
          <p:nvPr/>
        </p:nvPicPr>
        <p:blipFill>
          <a:blip r:embed="rId3" cstate="print"/>
          <a:stretch>
            <a:fillRect/>
          </a:stretch>
        </p:blipFill>
        <p:spPr>
          <a:xfrm>
            <a:off x="4932040" y="1268760"/>
            <a:ext cx="3360374" cy="2520280"/>
          </a:xfrm>
          <a:prstGeom prst="rect">
            <a:avLst/>
          </a:prstGeom>
        </p:spPr>
      </p:pic>
      <p:pic>
        <p:nvPicPr>
          <p:cNvPr id="10" name="Содержимое 11" descr="DSCN5511.JPG"/>
          <p:cNvPicPr>
            <a:picLocks noChangeAspect="1"/>
          </p:cNvPicPr>
          <p:nvPr/>
        </p:nvPicPr>
        <p:blipFill>
          <a:blip r:embed="rId4" cstate="print"/>
          <a:stretch>
            <a:fillRect/>
          </a:stretch>
        </p:blipFill>
        <p:spPr>
          <a:xfrm>
            <a:off x="4932040" y="3933056"/>
            <a:ext cx="3360373" cy="2520280"/>
          </a:xfrm>
          <a:prstGeom prst="rect">
            <a:avLst/>
          </a:prstGeom>
        </p:spPr>
      </p:pic>
      <p:pic>
        <p:nvPicPr>
          <p:cNvPr id="11" name="Содержимое 11" descr="DSCN5500.JPG"/>
          <p:cNvPicPr>
            <a:picLocks noChangeAspect="1"/>
          </p:cNvPicPr>
          <p:nvPr/>
        </p:nvPicPr>
        <p:blipFill>
          <a:blip r:embed="rId5" cstate="print"/>
          <a:stretch>
            <a:fillRect/>
          </a:stretch>
        </p:blipFill>
        <p:spPr>
          <a:xfrm>
            <a:off x="971600" y="3861048"/>
            <a:ext cx="3360373" cy="2520280"/>
          </a:xfrm>
          <a:prstGeom prst="rect">
            <a:avLst/>
          </a:prstGeom>
        </p:spPr>
      </p:pic>
    </p:spTree>
    <p:extLst>
      <p:ext uri="{BB962C8B-B14F-4D97-AF65-F5344CB8AC3E}">
        <p14:creationId xmlns:p14="http://schemas.microsoft.com/office/powerpoint/2010/main" val="1687305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76056" y="908720"/>
            <a:ext cx="3682752" cy="1224136"/>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Вход в лицей</a:t>
            </a:r>
            <a:endParaRPr lang="ru-RU" dirty="0"/>
          </a:p>
        </p:txBody>
      </p:sp>
      <p:pic>
        <p:nvPicPr>
          <p:cNvPr id="5" name="Содержимое 4" descr="P6078383.JPG"/>
          <p:cNvPicPr>
            <a:picLocks noGrp="1" noChangeAspect="1"/>
          </p:cNvPicPr>
          <p:nvPr>
            <p:ph sz="half" idx="1"/>
          </p:nvPr>
        </p:nvPicPr>
        <p:blipFill>
          <a:blip r:embed="rId2" cstate="print"/>
          <a:stretch>
            <a:fillRect/>
          </a:stretch>
        </p:blipFill>
        <p:spPr>
          <a:xfrm>
            <a:off x="395536" y="404663"/>
            <a:ext cx="4392488" cy="3178993"/>
          </a:xfrm>
        </p:spPr>
      </p:pic>
      <p:pic>
        <p:nvPicPr>
          <p:cNvPr id="6" name="Содержимое 5" descr="DSC_0150.JPG"/>
          <p:cNvPicPr>
            <a:picLocks noGrp="1" noChangeAspect="1"/>
          </p:cNvPicPr>
          <p:nvPr>
            <p:ph sz="half" idx="2"/>
          </p:nvPr>
        </p:nvPicPr>
        <p:blipFill>
          <a:blip r:embed="rId3" cstate="print"/>
          <a:stretch>
            <a:fillRect/>
          </a:stretch>
        </p:blipFill>
        <p:spPr>
          <a:xfrm>
            <a:off x="2843808" y="2924944"/>
            <a:ext cx="4981802" cy="331236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1920" y="764704"/>
            <a:ext cx="4762872" cy="1642194"/>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Памятник Олегу Степанову</a:t>
            </a:r>
            <a:endParaRPr lang="ru-RU" dirty="0"/>
          </a:p>
        </p:txBody>
      </p:sp>
      <p:pic>
        <p:nvPicPr>
          <p:cNvPr id="5" name="Содержимое 4" descr="S6301667.jpg"/>
          <p:cNvPicPr>
            <a:picLocks noGrp="1" noChangeAspect="1"/>
          </p:cNvPicPr>
          <p:nvPr>
            <p:ph sz="half" idx="1"/>
          </p:nvPr>
        </p:nvPicPr>
        <p:blipFill>
          <a:blip r:embed="rId2" cstate="print"/>
          <a:stretch>
            <a:fillRect/>
          </a:stretch>
        </p:blipFill>
        <p:spPr>
          <a:xfrm>
            <a:off x="395536" y="476672"/>
            <a:ext cx="3394472" cy="4525963"/>
          </a:xfrm>
        </p:spPr>
      </p:pic>
      <p:pic>
        <p:nvPicPr>
          <p:cNvPr id="6" name="Содержимое 6" descr="8.JPG"/>
          <p:cNvPicPr>
            <a:picLocks noGrp="1" noChangeAspect="1"/>
          </p:cNvPicPr>
          <p:nvPr>
            <p:ph sz="half" idx="2"/>
          </p:nvPr>
        </p:nvPicPr>
        <p:blipFill>
          <a:blip r:embed="rId3" cstate="print"/>
          <a:stretch>
            <a:fillRect/>
          </a:stretch>
        </p:blipFill>
        <p:spPr>
          <a:xfrm>
            <a:off x="3851920" y="2708920"/>
            <a:ext cx="4992554" cy="374441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88024" y="1124744"/>
            <a:ext cx="3898776" cy="1143000"/>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Рекреации </a:t>
            </a:r>
            <a:br>
              <a:rPr lang="ru-RU" b="1" dirty="0" smtClean="0">
                <a:ln>
                  <a:solidFill>
                    <a:schemeClr val="bg1"/>
                  </a:solidFill>
                </a:ln>
                <a:solidFill>
                  <a:srgbClr val="00B050"/>
                </a:solidFill>
                <a:effectLst>
                  <a:outerShdw blurRad="38100" dist="38100" dir="2700000" algn="tl">
                    <a:srgbClr val="000000">
                      <a:alpha val="43137"/>
                    </a:srgbClr>
                  </a:outerShdw>
                </a:effectLst>
              </a:rPr>
            </a:br>
            <a:r>
              <a:rPr lang="ru-RU" b="1" dirty="0" smtClean="0">
                <a:ln>
                  <a:solidFill>
                    <a:schemeClr val="bg1"/>
                  </a:solidFill>
                </a:ln>
                <a:solidFill>
                  <a:srgbClr val="00B050"/>
                </a:solidFill>
                <a:effectLst>
                  <a:outerShdw blurRad="38100" dist="38100" dir="2700000" algn="tl">
                    <a:srgbClr val="000000">
                      <a:alpha val="43137"/>
                    </a:srgbClr>
                  </a:outerShdw>
                </a:effectLst>
              </a:rPr>
              <a:t>1 этажа</a:t>
            </a:r>
            <a:endParaRPr lang="ru-RU" dirty="0"/>
          </a:p>
        </p:txBody>
      </p:sp>
      <p:pic>
        <p:nvPicPr>
          <p:cNvPr id="5" name="Содержимое 4" descr="DSCN2225.jpg"/>
          <p:cNvPicPr>
            <a:picLocks noGrp="1" noChangeAspect="1"/>
          </p:cNvPicPr>
          <p:nvPr>
            <p:ph sz="half" idx="1"/>
          </p:nvPr>
        </p:nvPicPr>
        <p:blipFill>
          <a:blip r:embed="rId2" cstate="print"/>
          <a:stretch>
            <a:fillRect/>
          </a:stretch>
        </p:blipFill>
        <p:spPr>
          <a:xfrm>
            <a:off x="467544" y="404664"/>
            <a:ext cx="4128458" cy="3096344"/>
          </a:xfrm>
        </p:spPr>
      </p:pic>
      <p:pic>
        <p:nvPicPr>
          <p:cNvPr id="8" name="Содержимое 7" descr="bCKlAv8lW5Q.jpg"/>
          <p:cNvPicPr>
            <a:picLocks noGrp="1" noChangeAspect="1"/>
          </p:cNvPicPr>
          <p:nvPr>
            <p:ph sz="half" idx="2"/>
          </p:nvPr>
        </p:nvPicPr>
        <p:blipFill>
          <a:blip r:embed="rId3" cstate="print"/>
          <a:stretch>
            <a:fillRect/>
          </a:stretch>
        </p:blipFill>
        <p:spPr>
          <a:xfrm>
            <a:off x="4572000" y="3356992"/>
            <a:ext cx="4176464" cy="3028950"/>
          </a:xfrm>
        </p:spPr>
      </p:pic>
      <p:pic>
        <p:nvPicPr>
          <p:cNvPr id="9" name="Содержимое 5" descr="k1qWQqYdaKY.jpg"/>
          <p:cNvPicPr>
            <a:picLocks noChangeAspect="1"/>
          </p:cNvPicPr>
          <p:nvPr/>
        </p:nvPicPr>
        <p:blipFill>
          <a:blip r:embed="rId4" cstate="print"/>
          <a:stretch>
            <a:fillRect/>
          </a:stretch>
        </p:blipFill>
        <p:spPr>
          <a:xfrm>
            <a:off x="467544" y="3315717"/>
            <a:ext cx="4104456" cy="307834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29600" cy="1143000"/>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Запасной выход</a:t>
            </a:r>
            <a:endParaRPr lang="ru-RU" dirty="0"/>
          </a:p>
        </p:txBody>
      </p:sp>
      <p:pic>
        <p:nvPicPr>
          <p:cNvPr id="5" name="Содержимое 4" descr="DSCN2250.jpg"/>
          <p:cNvPicPr>
            <a:picLocks noGrp="1" noChangeAspect="1"/>
          </p:cNvPicPr>
          <p:nvPr>
            <p:ph sz="half" idx="1"/>
          </p:nvPr>
        </p:nvPicPr>
        <p:blipFill>
          <a:blip r:embed="rId2" cstate="print"/>
          <a:stretch>
            <a:fillRect/>
          </a:stretch>
        </p:blipFill>
        <p:spPr>
          <a:xfrm>
            <a:off x="395535" y="1556792"/>
            <a:ext cx="4416491" cy="3312368"/>
          </a:xfrm>
        </p:spPr>
      </p:pic>
      <p:pic>
        <p:nvPicPr>
          <p:cNvPr id="6" name="Содержимое 5" descr="МНОУ 480.jpg"/>
          <p:cNvPicPr>
            <a:picLocks noGrp="1" noChangeAspect="1"/>
          </p:cNvPicPr>
          <p:nvPr>
            <p:ph sz="half" idx="2"/>
          </p:nvPr>
        </p:nvPicPr>
        <p:blipFill>
          <a:blip r:embed="rId3" cstate="print"/>
          <a:stretch>
            <a:fillRect/>
          </a:stretch>
        </p:blipFill>
        <p:spPr>
          <a:xfrm>
            <a:off x="4283967" y="2564904"/>
            <a:ext cx="4512501" cy="338437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4008" y="1196752"/>
            <a:ext cx="4125144" cy="180020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Стела у входа в лицей</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SDC14158.JPG"/>
          <p:cNvPicPr>
            <a:picLocks noGrp="1" noChangeAspect="1"/>
          </p:cNvPicPr>
          <p:nvPr>
            <p:ph idx="1"/>
          </p:nvPr>
        </p:nvPicPr>
        <p:blipFill>
          <a:blip r:embed="rId2" cstate="print"/>
          <a:stretch>
            <a:fillRect/>
          </a:stretch>
        </p:blipFill>
        <p:spPr>
          <a:xfrm>
            <a:off x="467544" y="476672"/>
            <a:ext cx="3936437" cy="2952328"/>
          </a:xfrm>
        </p:spPr>
      </p:pic>
      <p:pic>
        <p:nvPicPr>
          <p:cNvPr id="9" name="Содержимое 6" descr="DSCN5486.JPG"/>
          <p:cNvPicPr>
            <a:picLocks noChangeAspect="1"/>
          </p:cNvPicPr>
          <p:nvPr/>
        </p:nvPicPr>
        <p:blipFill>
          <a:blip r:embed="rId3" cstate="print"/>
          <a:stretch>
            <a:fillRect/>
          </a:stretch>
        </p:blipFill>
        <p:spPr>
          <a:xfrm>
            <a:off x="4644008" y="3068960"/>
            <a:ext cx="4128458" cy="3096344"/>
          </a:xfrm>
          <a:prstGeom prst="rect">
            <a:avLst/>
          </a:prstGeom>
        </p:spPr>
      </p:pic>
      <p:pic>
        <p:nvPicPr>
          <p:cNvPr id="10" name="Содержимое 6" descr="DSCN5506.JPG"/>
          <p:cNvPicPr>
            <a:picLocks noChangeAspect="1"/>
          </p:cNvPicPr>
          <p:nvPr/>
        </p:nvPicPr>
        <p:blipFill>
          <a:blip r:embed="rId4" cstate="print"/>
          <a:stretch>
            <a:fillRect/>
          </a:stretch>
        </p:blipFill>
        <p:spPr>
          <a:xfrm>
            <a:off x="467544" y="3501008"/>
            <a:ext cx="3936437" cy="2952328"/>
          </a:xfrm>
          <a:prstGeom prst="rect">
            <a:avLst/>
          </a:prstGeom>
        </p:spPr>
      </p:pic>
    </p:spTree>
    <p:extLst>
      <p:ext uri="{BB962C8B-B14F-4D97-AF65-F5344CB8AC3E}">
        <p14:creationId xmlns:p14="http://schemas.microsoft.com/office/powerpoint/2010/main" val="1687305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88024" y="1268760"/>
            <a:ext cx="3538736" cy="1143000"/>
          </a:xfrm>
        </p:spPr>
        <p:txBody>
          <a:bodyPr/>
          <a:lstStyle/>
          <a:p>
            <a:r>
              <a:rPr lang="ru-RU" sz="5400" b="1" dirty="0" smtClean="0">
                <a:ln>
                  <a:solidFill>
                    <a:schemeClr val="bg1"/>
                  </a:solidFill>
                </a:ln>
                <a:solidFill>
                  <a:srgbClr val="00B050"/>
                </a:solidFill>
                <a:effectLst>
                  <a:outerShdw blurRad="38100" dist="38100" dir="2700000" algn="tl">
                    <a:srgbClr val="000000">
                      <a:alpha val="43137"/>
                    </a:srgbClr>
                  </a:outerShdw>
                </a:effectLst>
              </a:rPr>
              <a:t>Вестибюль</a:t>
            </a:r>
            <a:endParaRPr lang="ru-RU" sz="5400" dirty="0"/>
          </a:p>
        </p:txBody>
      </p:sp>
      <p:pic>
        <p:nvPicPr>
          <p:cNvPr id="5" name="Содержимое 4" descr="SFGhsyOVDb8.jpg"/>
          <p:cNvPicPr>
            <a:picLocks noGrp="1" noChangeAspect="1"/>
          </p:cNvPicPr>
          <p:nvPr>
            <p:ph sz="half" idx="1"/>
          </p:nvPr>
        </p:nvPicPr>
        <p:blipFill>
          <a:blip r:embed="rId2" cstate="print"/>
          <a:stretch>
            <a:fillRect/>
          </a:stretch>
        </p:blipFill>
        <p:spPr>
          <a:xfrm>
            <a:off x="395536" y="3429000"/>
            <a:ext cx="4038600" cy="3028950"/>
          </a:xfrm>
        </p:spPr>
      </p:pic>
      <p:pic>
        <p:nvPicPr>
          <p:cNvPr id="6" name="Содержимое 5" descr="fO8jShQRDgw.jpg"/>
          <p:cNvPicPr>
            <a:picLocks noGrp="1" noChangeAspect="1"/>
          </p:cNvPicPr>
          <p:nvPr>
            <p:ph sz="half" idx="2"/>
          </p:nvPr>
        </p:nvPicPr>
        <p:blipFill>
          <a:blip r:embed="rId3" cstate="print"/>
          <a:stretch>
            <a:fillRect/>
          </a:stretch>
        </p:blipFill>
        <p:spPr>
          <a:xfrm>
            <a:off x="4716016" y="3429000"/>
            <a:ext cx="4038600" cy="3028950"/>
          </a:xfrm>
        </p:spPr>
      </p:pic>
      <p:pic>
        <p:nvPicPr>
          <p:cNvPr id="7" name="Содержимое 6" descr="DSCN5508.JPG"/>
          <p:cNvPicPr>
            <a:picLocks noChangeAspect="1"/>
          </p:cNvPicPr>
          <p:nvPr/>
        </p:nvPicPr>
        <p:blipFill>
          <a:blip r:embed="rId4" cstate="print"/>
          <a:stretch>
            <a:fillRect/>
          </a:stretch>
        </p:blipFill>
        <p:spPr>
          <a:xfrm>
            <a:off x="467544" y="404664"/>
            <a:ext cx="3888432" cy="29163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60032" y="980728"/>
            <a:ext cx="3826768" cy="2434282"/>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Малые архитектурные формы</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11" name="Содержимое 10" descr="SDC14160.JPG"/>
          <p:cNvPicPr>
            <a:picLocks noGrp="1" noChangeAspect="1"/>
          </p:cNvPicPr>
          <p:nvPr>
            <p:ph idx="1"/>
          </p:nvPr>
        </p:nvPicPr>
        <p:blipFill>
          <a:blip r:embed="rId2" cstate="print"/>
          <a:stretch>
            <a:fillRect/>
          </a:stretch>
        </p:blipFill>
        <p:spPr>
          <a:xfrm>
            <a:off x="4860032" y="3573016"/>
            <a:ext cx="3744416" cy="2808312"/>
          </a:xfrm>
        </p:spPr>
      </p:pic>
      <p:pic>
        <p:nvPicPr>
          <p:cNvPr id="12" name="Содержимое 13" descr="DSCN5512.JPG"/>
          <p:cNvPicPr>
            <a:picLocks noChangeAspect="1"/>
          </p:cNvPicPr>
          <p:nvPr/>
        </p:nvPicPr>
        <p:blipFill>
          <a:blip r:embed="rId3" cstate="print"/>
          <a:stretch>
            <a:fillRect/>
          </a:stretch>
        </p:blipFill>
        <p:spPr>
          <a:xfrm>
            <a:off x="539552" y="3429000"/>
            <a:ext cx="3881404" cy="2911053"/>
          </a:xfrm>
          <a:prstGeom prst="rect">
            <a:avLst/>
          </a:prstGeom>
        </p:spPr>
      </p:pic>
      <p:pic>
        <p:nvPicPr>
          <p:cNvPr id="13" name="Содержимое 8" descr="7.JPG"/>
          <p:cNvPicPr>
            <a:picLocks noChangeAspect="1"/>
          </p:cNvPicPr>
          <p:nvPr/>
        </p:nvPicPr>
        <p:blipFill>
          <a:blip r:embed="rId4" cstate="print"/>
          <a:stretch>
            <a:fillRect/>
          </a:stretch>
        </p:blipFill>
        <p:spPr>
          <a:xfrm>
            <a:off x="539552" y="404664"/>
            <a:ext cx="3816424" cy="2862318"/>
          </a:xfrm>
          <a:prstGeom prst="rect">
            <a:avLst/>
          </a:prstGeom>
        </p:spPr>
      </p:pic>
      <p:pic>
        <p:nvPicPr>
          <p:cNvPr id="9" name="Содержимое 8" descr="7.JPG"/>
          <p:cNvPicPr>
            <a:picLocks noChangeAspect="1"/>
          </p:cNvPicPr>
          <p:nvPr/>
        </p:nvPicPr>
        <p:blipFill>
          <a:blip r:embed="rId4" cstate="print"/>
          <a:stretch>
            <a:fillRect/>
          </a:stretch>
        </p:blipFill>
        <p:spPr>
          <a:xfrm>
            <a:off x="691952" y="557064"/>
            <a:ext cx="3816424" cy="2862318"/>
          </a:xfrm>
          <a:prstGeom prst="rect">
            <a:avLst/>
          </a:prstGeom>
        </p:spPr>
      </p:pic>
    </p:spTree>
    <p:extLst>
      <p:ext uri="{BB962C8B-B14F-4D97-AF65-F5344CB8AC3E}">
        <p14:creationId xmlns:p14="http://schemas.microsoft.com/office/powerpoint/2010/main" val="1687305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Клумба за лицеем и виноградник</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9" name="Содержимое 8" descr="DSCN5502.JPG"/>
          <p:cNvPicPr>
            <a:picLocks noChangeAspect="1"/>
          </p:cNvPicPr>
          <p:nvPr/>
        </p:nvPicPr>
        <p:blipFill>
          <a:blip r:embed="rId2" cstate="print"/>
          <a:stretch>
            <a:fillRect/>
          </a:stretch>
        </p:blipFill>
        <p:spPr>
          <a:xfrm>
            <a:off x="3779912" y="2852936"/>
            <a:ext cx="4745500" cy="3559125"/>
          </a:xfrm>
          <a:prstGeom prst="rect">
            <a:avLst/>
          </a:prstGeom>
        </p:spPr>
      </p:pic>
      <p:pic>
        <p:nvPicPr>
          <p:cNvPr id="11" name="Содержимое 6" descr="DSCN5501.JPG"/>
          <p:cNvPicPr>
            <a:picLocks noGrp="1" noChangeAspect="1"/>
          </p:cNvPicPr>
          <p:nvPr>
            <p:ph idx="1"/>
          </p:nvPr>
        </p:nvPicPr>
        <p:blipFill>
          <a:blip r:embed="rId3" cstate="print"/>
          <a:stretch>
            <a:fillRect/>
          </a:stretch>
        </p:blipFill>
        <p:spPr>
          <a:xfrm>
            <a:off x="611560" y="1124744"/>
            <a:ext cx="4536504" cy="3402378"/>
          </a:xfrm>
        </p:spPr>
      </p:pic>
    </p:spTree>
    <p:extLst>
      <p:ext uri="{BB962C8B-B14F-4D97-AF65-F5344CB8AC3E}">
        <p14:creationId xmlns:p14="http://schemas.microsoft.com/office/powerpoint/2010/main" val="1687305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Клумбы за лицеем (вид сверху)</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МНОУ 1224.jpg"/>
          <p:cNvPicPr>
            <a:picLocks noGrp="1" noChangeAspect="1"/>
          </p:cNvPicPr>
          <p:nvPr>
            <p:ph idx="1"/>
          </p:nvPr>
        </p:nvPicPr>
        <p:blipFill>
          <a:blip r:embed="rId2" cstate="print"/>
          <a:stretch>
            <a:fillRect/>
          </a:stretch>
        </p:blipFill>
        <p:spPr>
          <a:xfrm>
            <a:off x="1554691" y="1600200"/>
            <a:ext cx="6034617" cy="4525963"/>
          </a:xfrm>
        </p:spPr>
      </p:pic>
    </p:spTree>
    <p:extLst>
      <p:ext uri="{BB962C8B-B14F-4D97-AF65-F5344CB8AC3E}">
        <p14:creationId xmlns:p14="http://schemas.microsoft.com/office/powerpoint/2010/main" val="1687305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922114"/>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Акция «Подарок лицею»</a:t>
            </a:r>
            <a:endParaRPr lang="ru-RU" dirty="0"/>
          </a:p>
        </p:txBody>
      </p:sp>
      <p:pic>
        <p:nvPicPr>
          <p:cNvPr id="6" name="Содержимое 5" descr="DSCN3806.jpg"/>
          <p:cNvPicPr>
            <a:picLocks noGrp="1" noChangeAspect="1"/>
          </p:cNvPicPr>
          <p:nvPr>
            <p:ph idx="1"/>
          </p:nvPr>
        </p:nvPicPr>
        <p:blipFill>
          <a:blip r:embed="rId2" cstate="print"/>
          <a:stretch>
            <a:fillRect/>
          </a:stretch>
        </p:blipFill>
        <p:spPr>
          <a:xfrm>
            <a:off x="1115616" y="1340768"/>
            <a:ext cx="6552728" cy="4914546"/>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143000"/>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Клумба за лицеем сегодня</a:t>
            </a:r>
            <a:endParaRPr lang="ru-RU" dirty="0"/>
          </a:p>
        </p:txBody>
      </p:sp>
      <p:pic>
        <p:nvPicPr>
          <p:cNvPr id="4" name="Содержимое 3" descr="DSCN5614.JPG"/>
          <p:cNvPicPr>
            <a:picLocks noGrp="1" noChangeAspect="1"/>
          </p:cNvPicPr>
          <p:nvPr>
            <p:ph idx="1"/>
          </p:nvPr>
        </p:nvPicPr>
        <p:blipFill>
          <a:blip r:embed="rId2" cstate="print"/>
          <a:stretch>
            <a:fillRect/>
          </a:stretch>
        </p:blipFill>
        <p:spPr>
          <a:xfrm>
            <a:off x="539552" y="1196752"/>
            <a:ext cx="4032448" cy="3024336"/>
          </a:xfrm>
        </p:spPr>
      </p:pic>
      <p:pic>
        <p:nvPicPr>
          <p:cNvPr id="5" name="Содержимое 6" descr="DSCN5618.JPG"/>
          <p:cNvPicPr>
            <a:picLocks noChangeAspect="1"/>
          </p:cNvPicPr>
          <p:nvPr/>
        </p:nvPicPr>
        <p:blipFill>
          <a:blip r:embed="rId3" cstate="print"/>
          <a:stretch>
            <a:fillRect/>
          </a:stretch>
        </p:blipFill>
        <p:spPr>
          <a:xfrm>
            <a:off x="4139952" y="2780928"/>
            <a:ext cx="4464496" cy="334837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Клумба «Букет»</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4"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10" name="Содержимое 6" descr="DSCN5530.JPG"/>
          <p:cNvPicPr>
            <a:picLocks noChangeAspect="1"/>
          </p:cNvPicPr>
          <p:nvPr/>
        </p:nvPicPr>
        <p:blipFill>
          <a:blip r:embed="rId2" cstate="print"/>
          <a:stretch>
            <a:fillRect/>
          </a:stretch>
        </p:blipFill>
        <p:spPr>
          <a:xfrm>
            <a:off x="3779912" y="2924944"/>
            <a:ext cx="4392488" cy="3294366"/>
          </a:xfrm>
          <a:prstGeom prst="rect">
            <a:avLst/>
          </a:prstGeom>
        </p:spPr>
      </p:pic>
      <p:pic>
        <p:nvPicPr>
          <p:cNvPr id="1026" name="Picture 2" descr="C:\Users\бух\Desktop\Какой след на земле оставишь ты\DSCN7187.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268760"/>
            <a:ext cx="4061707" cy="3046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305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138138"/>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Клумба «Ступени»</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9" name="Содержимое 10" descr="DSCN5520.JPG"/>
          <p:cNvPicPr>
            <a:picLocks noChangeAspect="1"/>
          </p:cNvPicPr>
          <p:nvPr/>
        </p:nvPicPr>
        <p:blipFill>
          <a:blip r:embed="rId2" cstate="print"/>
          <a:stretch>
            <a:fillRect/>
          </a:stretch>
        </p:blipFill>
        <p:spPr>
          <a:xfrm>
            <a:off x="683568" y="1268760"/>
            <a:ext cx="4025420" cy="3019065"/>
          </a:xfrm>
          <a:prstGeom prst="rect">
            <a:avLst/>
          </a:prstGeom>
        </p:spPr>
      </p:pic>
      <p:pic>
        <p:nvPicPr>
          <p:cNvPr id="11" name="Содержимое 6" descr="DSCN5518.JPG"/>
          <p:cNvPicPr>
            <a:picLocks noGrp="1" noChangeAspect="1"/>
          </p:cNvPicPr>
          <p:nvPr>
            <p:ph idx="1"/>
          </p:nvPr>
        </p:nvPicPr>
        <p:blipFill>
          <a:blip r:embed="rId3" cstate="print"/>
          <a:stretch>
            <a:fillRect/>
          </a:stretch>
        </p:blipFill>
        <p:spPr>
          <a:xfrm>
            <a:off x="4355976" y="3194974"/>
            <a:ext cx="4169437" cy="3127078"/>
          </a:xfrm>
        </p:spPr>
      </p:pic>
    </p:spTree>
    <p:extLst>
      <p:ext uri="{BB962C8B-B14F-4D97-AF65-F5344CB8AC3E}">
        <p14:creationId xmlns:p14="http://schemas.microsoft.com/office/powerpoint/2010/main" val="1687305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143000"/>
          </a:xfrm>
        </p:spPr>
        <p:txBody>
          <a:bodyPr/>
          <a:lstStyle/>
          <a:p>
            <a:r>
              <a:rPr lang="ru-RU" sz="3200" b="1" dirty="0" smtClean="0">
                <a:ln>
                  <a:solidFill>
                    <a:schemeClr val="bg1"/>
                  </a:solidFill>
                </a:ln>
                <a:solidFill>
                  <a:srgbClr val="00B050"/>
                </a:solidFill>
                <a:effectLst>
                  <a:outerShdw blurRad="38100" dist="38100" dir="2700000" algn="tl">
                    <a:srgbClr val="000000">
                      <a:alpha val="43137"/>
                    </a:srgbClr>
                  </a:outerShdw>
                </a:effectLst>
              </a:rPr>
              <a:t>Малая архитектурная форма «Дерево»</a:t>
            </a:r>
            <a:endParaRPr lang="ru-RU" sz="3200" dirty="0"/>
          </a:p>
        </p:txBody>
      </p:sp>
      <p:pic>
        <p:nvPicPr>
          <p:cNvPr id="4" name="Содержимое 3" descr="6.JPG"/>
          <p:cNvPicPr>
            <a:picLocks noGrp="1" noChangeAspect="1"/>
          </p:cNvPicPr>
          <p:nvPr>
            <p:ph idx="1"/>
          </p:nvPr>
        </p:nvPicPr>
        <p:blipFill>
          <a:blip r:embed="rId2" cstate="print"/>
          <a:stretch>
            <a:fillRect/>
          </a:stretch>
        </p:blipFill>
        <p:spPr>
          <a:xfrm>
            <a:off x="1115616" y="1124744"/>
            <a:ext cx="6912768" cy="5184576"/>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a:solidFill>
                    <a:schemeClr val="bg1"/>
                  </a:solidFill>
                </a:ln>
                <a:solidFill>
                  <a:srgbClr val="00B050"/>
                </a:solidFill>
                <a:effectLst>
                  <a:outerShdw blurRad="38100" dist="38100" dir="2700000" algn="tl">
                    <a:srgbClr val="000000">
                      <a:alpha val="43137"/>
                    </a:srgbClr>
                  </a:outerShdw>
                </a:effectLst>
              </a:rPr>
              <a:t>Клумба </a:t>
            </a:r>
            <a:r>
              <a:rPr lang="ru-RU" b="1" dirty="0" smtClean="0">
                <a:ln>
                  <a:solidFill>
                    <a:schemeClr val="bg1"/>
                  </a:solidFill>
                </a:ln>
                <a:solidFill>
                  <a:srgbClr val="00B050"/>
                </a:solidFill>
                <a:effectLst>
                  <a:outerShdw blurRad="38100" dist="38100" dir="2700000" algn="tl">
                    <a:srgbClr val="000000">
                      <a:alpha val="43137"/>
                    </a:srgbClr>
                  </a:outerShdw>
                </a:effectLst>
              </a:rPr>
              <a:t>«Бабочка»</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3570933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5976" y="980728"/>
            <a:ext cx="4330824" cy="2218258"/>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Акция </a:t>
            </a:r>
            <a:br>
              <a:rPr lang="ru-RU" b="1" dirty="0" smtClean="0">
                <a:ln>
                  <a:solidFill>
                    <a:schemeClr val="bg1"/>
                  </a:solidFill>
                </a:ln>
                <a:solidFill>
                  <a:srgbClr val="00B050"/>
                </a:solidFill>
                <a:effectLst>
                  <a:outerShdw blurRad="38100" dist="38100" dir="2700000" algn="tl">
                    <a:srgbClr val="000000">
                      <a:alpha val="43137"/>
                    </a:srgbClr>
                  </a:outerShdw>
                </a:effectLst>
              </a:rPr>
            </a:br>
            <a:r>
              <a:rPr lang="ru-RU" b="1" dirty="0" smtClean="0">
                <a:ln>
                  <a:solidFill>
                    <a:schemeClr val="bg1"/>
                  </a:solidFill>
                </a:ln>
                <a:solidFill>
                  <a:srgbClr val="00B050"/>
                </a:solidFill>
                <a:effectLst>
                  <a:outerShdw blurRad="38100" dist="38100" dir="2700000" algn="tl">
                    <a:srgbClr val="000000">
                      <a:alpha val="43137"/>
                    </a:srgbClr>
                  </a:outerShdw>
                </a:effectLst>
              </a:rPr>
              <a:t>«Сад Поколений»</a:t>
            </a:r>
            <a:endParaRPr lang="ru-RU"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8Js1jLh93qk.jpg"/>
          <p:cNvPicPr>
            <a:picLocks noGrp="1" noChangeAspect="1"/>
          </p:cNvPicPr>
          <p:nvPr>
            <p:ph idx="1"/>
          </p:nvPr>
        </p:nvPicPr>
        <p:blipFill>
          <a:blip r:embed="rId2" cstate="print"/>
          <a:stretch>
            <a:fillRect/>
          </a:stretch>
        </p:blipFill>
        <p:spPr>
          <a:xfrm>
            <a:off x="611560" y="692696"/>
            <a:ext cx="3452201" cy="2589151"/>
          </a:xfrm>
        </p:spPr>
      </p:pic>
      <p:pic>
        <p:nvPicPr>
          <p:cNvPr id="9" name="Содержимое 6" descr="66Y73dtLIo8.jpg"/>
          <p:cNvPicPr>
            <a:picLocks noChangeAspect="1"/>
          </p:cNvPicPr>
          <p:nvPr/>
        </p:nvPicPr>
        <p:blipFill>
          <a:blip r:embed="rId3" cstate="print"/>
          <a:stretch>
            <a:fillRect/>
          </a:stretch>
        </p:blipFill>
        <p:spPr>
          <a:xfrm>
            <a:off x="5004048" y="3645024"/>
            <a:ext cx="3448614" cy="2587490"/>
          </a:xfrm>
          <a:prstGeom prst="rect">
            <a:avLst/>
          </a:prstGeom>
        </p:spPr>
      </p:pic>
      <p:pic>
        <p:nvPicPr>
          <p:cNvPr id="10" name="Содержимое 9" descr="NuqtiEM7N2g.jpg"/>
          <p:cNvPicPr>
            <a:picLocks noChangeAspect="1"/>
          </p:cNvPicPr>
          <p:nvPr/>
        </p:nvPicPr>
        <p:blipFill>
          <a:blip r:embed="rId4" cstate="print"/>
          <a:stretch>
            <a:fillRect/>
          </a:stretch>
        </p:blipFill>
        <p:spPr>
          <a:xfrm>
            <a:off x="755576" y="3645024"/>
            <a:ext cx="3456384" cy="2592288"/>
          </a:xfrm>
          <a:prstGeom prst="rect">
            <a:avLst/>
          </a:prstGeom>
        </p:spPr>
      </p:pic>
    </p:spTree>
    <p:extLst>
      <p:ext uri="{BB962C8B-B14F-4D97-AF65-F5344CB8AC3E}">
        <p14:creationId xmlns:p14="http://schemas.microsoft.com/office/powerpoint/2010/main" val="1687305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Клумба «Зонтик»</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DSCN5522.JPG"/>
          <p:cNvPicPr>
            <a:picLocks noGrp="1" noChangeAspect="1"/>
          </p:cNvPicPr>
          <p:nvPr>
            <p:ph idx="1"/>
          </p:nvPr>
        </p:nvPicPr>
        <p:blipFill>
          <a:blip r:embed="rId2" cstate="print"/>
          <a:stretch>
            <a:fillRect/>
          </a:stretch>
        </p:blipFill>
        <p:spPr>
          <a:xfrm>
            <a:off x="1115616" y="1270894"/>
            <a:ext cx="6473692" cy="4855270"/>
          </a:xfrm>
        </p:spPr>
      </p:pic>
    </p:spTree>
    <p:extLst>
      <p:ext uri="{BB962C8B-B14F-4D97-AF65-F5344CB8AC3E}">
        <p14:creationId xmlns:p14="http://schemas.microsoft.com/office/powerpoint/2010/main" val="1687305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4005064"/>
            <a:ext cx="4053136" cy="1143000"/>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Работаем все вместе</a:t>
            </a:r>
            <a:endParaRPr lang="ru-RU" dirty="0"/>
          </a:p>
        </p:txBody>
      </p:sp>
      <p:pic>
        <p:nvPicPr>
          <p:cNvPr id="5" name="Содержимое 4" descr="DSCN5032.JPG"/>
          <p:cNvPicPr>
            <a:picLocks noGrp="1" noChangeAspect="1"/>
          </p:cNvPicPr>
          <p:nvPr>
            <p:ph sz="half" idx="1"/>
          </p:nvPr>
        </p:nvPicPr>
        <p:blipFill>
          <a:blip r:embed="rId2" cstate="print"/>
          <a:stretch>
            <a:fillRect/>
          </a:stretch>
        </p:blipFill>
        <p:spPr>
          <a:xfrm>
            <a:off x="395536" y="404664"/>
            <a:ext cx="4038600" cy="3028950"/>
          </a:xfrm>
        </p:spPr>
      </p:pic>
      <p:pic>
        <p:nvPicPr>
          <p:cNvPr id="6" name="Содержимое 5" descr="МНОУ 745.jpg"/>
          <p:cNvPicPr>
            <a:picLocks noGrp="1" noChangeAspect="1"/>
          </p:cNvPicPr>
          <p:nvPr>
            <p:ph sz="half" idx="2"/>
          </p:nvPr>
        </p:nvPicPr>
        <p:blipFill>
          <a:blip r:embed="rId3" cstate="print"/>
          <a:stretch>
            <a:fillRect/>
          </a:stretch>
        </p:blipFill>
        <p:spPr>
          <a:xfrm>
            <a:off x="4572000" y="404664"/>
            <a:ext cx="4038600" cy="3028950"/>
          </a:xfrm>
        </p:spPr>
      </p:pic>
      <p:pic>
        <p:nvPicPr>
          <p:cNvPr id="8" name="Содержимое 3" descr="DSCN5914.jpg"/>
          <p:cNvPicPr>
            <a:picLocks noChangeAspect="1"/>
          </p:cNvPicPr>
          <p:nvPr/>
        </p:nvPicPr>
        <p:blipFill>
          <a:blip r:embed="rId4" cstate="print"/>
          <a:stretch>
            <a:fillRect/>
          </a:stretch>
        </p:blipFill>
        <p:spPr>
          <a:xfrm>
            <a:off x="395535" y="3645024"/>
            <a:ext cx="4076761" cy="252028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 name="Содержимое 4" descr="DSCN5869.JPG"/>
          <p:cNvPicPr>
            <a:picLocks noGrp="1" noChangeAspect="1"/>
          </p:cNvPicPr>
          <p:nvPr>
            <p:ph sz="half" idx="1"/>
          </p:nvPr>
        </p:nvPicPr>
        <p:blipFill>
          <a:blip r:embed="rId2" cstate="print"/>
          <a:stretch>
            <a:fillRect/>
          </a:stretch>
        </p:blipFill>
        <p:spPr>
          <a:xfrm>
            <a:off x="395536" y="332656"/>
            <a:ext cx="4038600" cy="3028950"/>
          </a:xfrm>
        </p:spPr>
      </p:pic>
      <p:pic>
        <p:nvPicPr>
          <p:cNvPr id="6" name="Содержимое 5" descr="DSCN5865.JPG"/>
          <p:cNvPicPr>
            <a:picLocks noGrp="1" noChangeAspect="1"/>
          </p:cNvPicPr>
          <p:nvPr>
            <p:ph sz="half" idx="2"/>
          </p:nvPr>
        </p:nvPicPr>
        <p:blipFill>
          <a:blip r:embed="rId3" cstate="print"/>
          <a:stretch>
            <a:fillRect/>
          </a:stretch>
        </p:blipFill>
        <p:spPr>
          <a:xfrm>
            <a:off x="4716016" y="332656"/>
            <a:ext cx="4032448" cy="3024336"/>
          </a:xfrm>
        </p:spPr>
      </p:pic>
      <p:pic>
        <p:nvPicPr>
          <p:cNvPr id="7" name="Содержимое 12" descr="DSCN5491.JPG"/>
          <p:cNvPicPr>
            <a:picLocks noChangeAspect="1"/>
          </p:cNvPicPr>
          <p:nvPr/>
        </p:nvPicPr>
        <p:blipFill>
          <a:blip r:embed="rId4" cstate="print"/>
          <a:stretch>
            <a:fillRect/>
          </a:stretch>
        </p:blipFill>
        <p:spPr>
          <a:xfrm>
            <a:off x="395536" y="3429000"/>
            <a:ext cx="4032448" cy="3024336"/>
          </a:xfrm>
          <a:prstGeom prst="rect">
            <a:avLst/>
          </a:prstGeom>
        </p:spPr>
      </p:pic>
      <p:pic>
        <p:nvPicPr>
          <p:cNvPr id="8" name="Содержимое 7" descr="МНОУ 754.jpg"/>
          <p:cNvPicPr>
            <a:picLocks noChangeAspect="1"/>
          </p:cNvPicPr>
          <p:nvPr/>
        </p:nvPicPr>
        <p:blipFill>
          <a:blip r:embed="rId5" cstate="print"/>
          <a:stretch>
            <a:fillRect/>
          </a:stretch>
        </p:blipFill>
        <p:spPr>
          <a:xfrm>
            <a:off x="4716016" y="3429000"/>
            <a:ext cx="4032448" cy="302433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1268760"/>
            <a:ext cx="4042792" cy="1143000"/>
          </a:xfrm>
        </p:spPr>
        <p:txBody>
          <a:bodyPr/>
          <a:lstStyle/>
          <a:p>
            <a:r>
              <a:rPr lang="ru-RU" sz="5400" b="1" dirty="0" smtClean="0">
                <a:ln>
                  <a:solidFill>
                    <a:schemeClr val="bg1"/>
                  </a:solidFill>
                </a:ln>
                <a:solidFill>
                  <a:srgbClr val="00B050"/>
                </a:solidFill>
                <a:effectLst>
                  <a:outerShdw blurRad="38100" dist="38100" dir="2700000" algn="tl">
                    <a:srgbClr val="000000">
                      <a:alpha val="43137"/>
                    </a:srgbClr>
                  </a:outerShdw>
                </a:effectLst>
              </a:rPr>
              <a:t>Актовый зал</a:t>
            </a:r>
            <a:endParaRPr lang="ru-RU" sz="5400" dirty="0"/>
          </a:p>
        </p:txBody>
      </p:sp>
      <p:pic>
        <p:nvPicPr>
          <p:cNvPr id="5" name="Содержимое 4" descr="IMG223.jpg"/>
          <p:cNvPicPr>
            <a:picLocks noGrp="1" noChangeAspect="1"/>
          </p:cNvPicPr>
          <p:nvPr>
            <p:ph sz="half" idx="1"/>
          </p:nvPr>
        </p:nvPicPr>
        <p:blipFill>
          <a:blip r:embed="rId2" cstate="print"/>
          <a:srcRect b="7284"/>
          <a:stretch>
            <a:fillRect/>
          </a:stretch>
        </p:blipFill>
        <p:spPr>
          <a:xfrm>
            <a:off x="395536" y="332656"/>
            <a:ext cx="4038600" cy="2808312"/>
          </a:xfrm>
        </p:spPr>
      </p:pic>
      <p:pic>
        <p:nvPicPr>
          <p:cNvPr id="6" name="Содержимое 5" descr="DDz7wMgD9BE.jpg"/>
          <p:cNvPicPr>
            <a:picLocks noGrp="1" noChangeAspect="1"/>
          </p:cNvPicPr>
          <p:nvPr>
            <p:ph sz="half" idx="2"/>
          </p:nvPr>
        </p:nvPicPr>
        <p:blipFill>
          <a:blip r:embed="rId3" cstate="print"/>
          <a:stretch>
            <a:fillRect/>
          </a:stretch>
        </p:blipFill>
        <p:spPr>
          <a:xfrm>
            <a:off x="4547998" y="3284984"/>
            <a:ext cx="4134610" cy="3100958"/>
          </a:xfrm>
        </p:spPr>
      </p:pic>
      <p:pic>
        <p:nvPicPr>
          <p:cNvPr id="7" name="Содержимое 3" descr="URLEJYoY9FE.jpg"/>
          <p:cNvPicPr>
            <a:picLocks noChangeAspect="1"/>
          </p:cNvPicPr>
          <p:nvPr/>
        </p:nvPicPr>
        <p:blipFill>
          <a:blip r:embed="rId4" cstate="print"/>
          <a:stretch>
            <a:fillRect/>
          </a:stretch>
        </p:blipFill>
        <p:spPr>
          <a:xfrm>
            <a:off x="395536" y="3284984"/>
            <a:ext cx="4104456" cy="307834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Начало работ в зимнем саду</a:t>
            </a:r>
            <a:endParaRPr lang="ru-RU" dirty="0"/>
          </a:p>
        </p:txBody>
      </p:sp>
      <p:pic>
        <p:nvPicPr>
          <p:cNvPr id="5" name="Содержимое 4" descr="DSCN5056.JPG"/>
          <p:cNvPicPr>
            <a:picLocks noGrp="1" noChangeAspect="1"/>
          </p:cNvPicPr>
          <p:nvPr>
            <p:ph sz="half" idx="1"/>
          </p:nvPr>
        </p:nvPicPr>
        <p:blipFill>
          <a:blip r:embed="rId2" cstate="print"/>
          <a:stretch>
            <a:fillRect/>
          </a:stretch>
        </p:blipFill>
        <p:spPr>
          <a:xfrm>
            <a:off x="395535" y="1340768"/>
            <a:ext cx="4512501" cy="3384376"/>
          </a:xfrm>
        </p:spPr>
      </p:pic>
      <p:pic>
        <p:nvPicPr>
          <p:cNvPr id="6" name="Содержимое 5" descr="DSCN5070.JPG"/>
          <p:cNvPicPr>
            <a:picLocks noGrp="1" noChangeAspect="1"/>
          </p:cNvPicPr>
          <p:nvPr>
            <p:ph sz="half" idx="2"/>
          </p:nvPr>
        </p:nvPicPr>
        <p:blipFill>
          <a:blip r:embed="rId3" cstate="print"/>
          <a:stretch>
            <a:fillRect/>
          </a:stretch>
        </p:blipFill>
        <p:spPr>
          <a:xfrm>
            <a:off x="4067944" y="2348880"/>
            <a:ext cx="4608512" cy="3456384"/>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706090"/>
          </a:xfrm>
        </p:spPr>
        <p:txBody>
          <a:bodyPr/>
          <a:lstStyle/>
          <a:p>
            <a:r>
              <a:rPr lang="ru-RU" sz="4000" b="1" dirty="0" smtClean="0">
                <a:ln>
                  <a:solidFill>
                    <a:schemeClr val="bg1"/>
                  </a:solidFill>
                </a:ln>
                <a:solidFill>
                  <a:srgbClr val="00B050"/>
                </a:solidFill>
                <a:effectLst>
                  <a:outerShdw blurRad="38100" dist="38100" dir="2700000" algn="tl">
                    <a:srgbClr val="000000">
                      <a:alpha val="43137"/>
                    </a:srgbClr>
                  </a:outerShdw>
                </a:effectLst>
              </a:rPr>
              <a:t>Начало работ в зимнем саду</a:t>
            </a:r>
            <a:endParaRPr lang="ru-RU" sz="4000" b="1" dirty="0">
              <a:ln>
                <a:solidFill>
                  <a:schemeClr val="bg1"/>
                </a:solidFill>
              </a:ln>
              <a:solidFill>
                <a:srgbClr val="00B050"/>
              </a:solidFill>
              <a:effectLst>
                <a:outerShdw blurRad="38100" dist="38100" dir="2700000" algn="tl">
                  <a:srgbClr val="000000">
                    <a:alpha val="43137"/>
                  </a:srgbClr>
                </a:outerShdw>
              </a:effectLst>
            </a:endParaRPr>
          </a:p>
        </p:txBody>
      </p:sp>
      <p:grpSp>
        <p:nvGrpSpPr>
          <p:cNvPr id="3" name="Группа 1"/>
          <p:cNvGrpSpPr>
            <a:grpSpLocks/>
          </p:cNvGrpSpPr>
          <p:nvPr/>
        </p:nvGrpSpPr>
        <p:grpSpPr bwMode="auto">
          <a:xfrm>
            <a:off x="1285850" y="3140968"/>
            <a:ext cx="6715172" cy="3327594"/>
            <a:chOff x="607288" y="-815361"/>
            <a:chExt cx="7925152" cy="5261270"/>
          </a:xfrm>
        </p:grpSpPr>
        <p:sp>
          <p:nvSpPr>
            <p:cNvPr id="5" name="Прямоугольник 4"/>
            <p:cNvSpPr/>
            <p:nvPr/>
          </p:nvSpPr>
          <p:spPr>
            <a:xfrm>
              <a:off x="607288" y="-815361"/>
              <a:ext cx="7925152" cy="583952"/>
            </a:xfrm>
            <a:prstGeom prst="rect">
              <a:avLst/>
            </a:prstGeom>
          </p:spPr>
          <p:txBody>
            <a:bodyPr wrap="square">
              <a:spAutoFit/>
            </a:bodyPr>
            <a:lstStyle/>
            <a:p>
              <a:pPr algn="ctr" fontAlgn="base">
                <a:spcBef>
                  <a:spcPct val="0"/>
                </a:spcBef>
                <a:spcAft>
                  <a:spcPct val="0"/>
                </a:spcAft>
                <a:defRPr/>
              </a:pPr>
              <a:endParaRPr lang="ru-RU" dirty="0">
                <a:solidFill>
                  <a:srgbClr val="00B050"/>
                </a:solidFill>
                <a:latin typeface="Arial" charset="0"/>
                <a:cs typeface="Arial" charset="0"/>
              </a:endParaRPr>
            </a:p>
          </p:txBody>
        </p:sp>
        <p:sp>
          <p:nvSpPr>
            <p:cNvPr id="6" name="Прямоугольник 3"/>
            <p:cNvSpPr>
              <a:spLocks noChangeArrowheads="1"/>
            </p:cNvSpPr>
            <p:nvPr/>
          </p:nvSpPr>
          <p:spPr bwMode="auto">
            <a:xfrm>
              <a:off x="1359130" y="3813294"/>
              <a:ext cx="6491880" cy="632615"/>
            </a:xfrm>
            <a:prstGeom prst="rect">
              <a:avLst/>
            </a:prstGeom>
            <a:noFill/>
            <a:ln w="9525">
              <a:noFill/>
              <a:miter lim="800000"/>
              <a:headEnd/>
              <a:tailEnd/>
            </a:ln>
          </p:spPr>
          <p:txBody>
            <a:bodyPr wrap="square">
              <a:spAutoFit/>
            </a:bodyPr>
            <a:lstStyle/>
            <a:p>
              <a:pPr algn="ctr" fontAlgn="base">
                <a:spcBef>
                  <a:spcPct val="0"/>
                </a:spcBef>
                <a:spcAft>
                  <a:spcPct val="0"/>
                </a:spcAft>
              </a:pPr>
              <a:endParaRPr lang="ru-RU" sz="2000" dirty="0">
                <a:solidFill>
                  <a:srgbClr val="00B050"/>
                </a:solidFill>
                <a:latin typeface="Monotype Corsiva" pitchFamily="66" charset="0"/>
                <a:cs typeface="Arial" charset="0"/>
              </a:endParaRPr>
            </a:p>
          </p:txBody>
        </p:sp>
      </p:grpSp>
      <p:pic>
        <p:nvPicPr>
          <p:cNvPr id="7" name="Содержимое 6" descr="DSCN5510.JPG"/>
          <p:cNvPicPr>
            <a:picLocks noGrp="1" noChangeAspect="1"/>
          </p:cNvPicPr>
          <p:nvPr>
            <p:ph idx="1"/>
          </p:nvPr>
        </p:nvPicPr>
        <p:blipFill>
          <a:blip r:embed="rId2" cstate="print"/>
          <a:stretch>
            <a:fillRect/>
          </a:stretch>
        </p:blipFill>
        <p:spPr>
          <a:xfrm>
            <a:off x="1043608" y="1196752"/>
            <a:ext cx="6768752" cy="5076564"/>
          </a:xfrm>
        </p:spPr>
      </p:pic>
    </p:spTree>
    <p:extLst>
      <p:ext uri="{BB962C8B-B14F-4D97-AF65-F5344CB8AC3E}">
        <p14:creationId xmlns:p14="http://schemas.microsoft.com/office/powerpoint/2010/main" val="1687305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4048" y="1268760"/>
            <a:ext cx="3837112" cy="1143000"/>
          </a:xfrm>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Наш зимний сад</a:t>
            </a:r>
            <a:endParaRPr lang="ru-RU" dirty="0"/>
          </a:p>
        </p:txBody>
      </p:sp>
      <p:pic>
        <p:nvPicPr>
          <p:cNvPr id="4" name="Содержимое 3" descr="nlqGLuegcGE.jpg"/>
          <p:cNvPicPr>
            <a:picLocks noGrp="1" noChangeAspect="1"/>
          </p:cNvPicPr>
          <p:nvPr>
            <p:ph idx="1"/>
          </p:nvPr>
        </p:nvPicPr>
        <p:blipFill>
          <a:blip r:embed="rId2" cstate="print"/>
          <a:stretch>
            <a:fillRect/>
          </a:stretch>
        </p:blipFill>
        <p:spPr>
          <a:xfrm>
            <a:off x="539552" y="476672"/>
            <a:ext cx="4392488" cy="5856651"/>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lstStyle/>
          <a:p>
            <a:r>
              <a:rPr lang="ru-RU" sz="5400" b="1" dirty="0" smtClean="0">
                <a:ln>
                  <a:solidFill>
                    <a:schemeClr val="bg1"/>
                  </a:solidFill>
                </a:ln>
                <a:solidFill>
                  <a:srgbClr val="00B050"/>
                </a:solidFill>
                <a:effectLst>
                  <a:outerShdw blurRad="38100" dist="38100" dir="2700000" algn="tl">
                    <a:srgbClr val="000000">
                      <a:alpha val="43137"/>
                    </a:srgbClr>
                  </a:outerShdw>
                </a:effectLst>
              </a:rPr>
              <a:t>Лестница</a:t>
            </a:r>
            <a:endParaRPr lang="ru-RU" sz="5400" dirty="0"/>
          </a:p>
        </p:txBody>
      </p:sp>
      <p:pic>
        <p:nvPicPr>
          <p:cNvPr id="4" name="Содержимое 3" descr="DSCN0978.JPG"/>
          <p:cNvPicPr>
            <a:picLocks noGrp="1" noChangeAspect="1"/>
          </p:cNvPicPr>
          <p:nvPr>
            <p:ph idx="1"/>
          </p:nvPr>
        </p:nvPicPr>
        <p:blipFill>
          <a:blip r:embed="rId2" cstate="print"/>
          <a:stretch>
            <a:fillRect/>
          </a:stretch>
        </p:blipFill>
        <p:spPr>
          <a:xfrm>
            <a:off x="539552" y="1844824"/>
            <a:ext cx="3840426" cy="2880320"/>
          </a:xfrm>
        </p:spPr>
      </p:pic>
      <p:pic>
        <p:nvPicPr>
          <p:cNvPr id="5" name="Содержимое 3" descr="-xY1oIqqm88.jpg"/>
          <p:cNvPicPr>
            <a:picLocks noChangeAspect="1"/>
          </p:cNvPicPr>
          <p:nvPr/>
        </p:nvPicPr>
        <p:blipFill>
          <a:blip r:embed="rId3" cstate="print"/>
          <a:stretch>
            <a:fillRect/>
          </a:stretch>
        </p:blipFill>
        <p:spPr>
          <a:xfrm>
            <a:off x="4572000" y="3140968"/>
            <a:ext cx="4097428" cy="307307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n>
                  <a:solidFill>
                    <a:schemeClr val="bg1"/>
                  </a:solidFill>
                </a:ln>
                <a:solidFill>
                  <a:srgbClr val="00B050"/>
                </a:solidFill>
                <a:effectLst>
                  <a:outerShdw blurRad="38100" dist="38100" dir="2700000" algn="tl">
                    <a:srgbClr val="000000">
                      <a:alpha val="43137"/>
                    </a:srgbClr>
                  </a:outerShdw>
                </a:effectLst>
              </a:rPr>
              <a:t>Наш последний объект</a:t>
            </a:r>
            <a:endParaRPr lang="ru-RU" dirty="0"/>
          </a:p>
        </p:txBody>
      </p:sp>
      <p:pic>
        <p:nvPicPr>
          <p:cNvPr id="6" name="Содержимое 5" descr="F2fpDBGux8w.jpg"/>
          <p:cNvPicPr>
            <a:picLocks noGrp="1" noChangeAspect="1"/>
          </p:cNvPicPr>
          <p:nvPr>
            <p:ph idx="1"/>
          </p:nvPr>
        </p:nvPicPr>
        <p:blipFill>
          <a:blip r:embed="rId2" cstate="print"/>
          <a:stretch>
            <a:fillRect/>
          </a:stretch>
        </p:blipFill>
        <p:spPr>
          <a:xfrm>
            <a:off x="1043608" y="1124744"/>
            <a:ext cx="6984776" cy="5238582"/>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2204864"/>
            <a:ext cx="8229600" cy="4525963"/>
          </a:xfrm>
        </p:spPr>
        <p:txBody>
          <a:bodyPr/>
          <a:lstStyle/>
          <a:p>
            <a:pPr algn="ctr">
              <a:buNone/>
            </a:pPr>
            <a:r>
              <a:rPr lang="ru-RU" sz="6000" b="1" dirty="0" smtClean="0">
                <a:ln>
                  <a:solidFill>
                    <a:schemeClr val="bg1"/>
                  </a:solidFill>
                </a:ln>
                <a:solidFill>
                  <a:srgbClr val="00B050"/>
                </a:solidFill>
                <a:effectLst>
                  <a:outerShdw blurRad="38100" dist="38100" dir="2700000" algn="tl">
                    <a:srgbClr val="000000">
                      <a:alpha val="43137"/>
                    </a:srgbClr>
                  </a:outerShdw>
                </a:effectLst>
              </a:rPr>
              <a:t>Спасибо за внимание!</a:t>
            </a:r>
            <a:endParaRPr lang="ru-RU" sz="6000" b="1" dirty="0"/>
          </a:p>
        </p:txBody>
      </p:sp>
    </p:spTree>
  </p:cSld>
  <p:clrMapOvr>
    <a:masterClrMapping/>
  </p:clrMapOvr>
</p:sld>
</file>

<file path=ppt/theme/theme1.xml><?xml version="1.0" encoding="utf-8"?>
<a:theme xmlns:a="http://schemas.openxmlformats.org/drawingml/2006/main" name="Тема Office">
  <a:themeElements>
    <a:clrScheme name="Другая 40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50"/>
      </a:hlink>
      <a:folHlink>
        <a:srgbClr val="00B05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TotalTime>
  <Words>467</Words>
  <Application>Microsoft Office PowerPoint</Application>
  <PresentationFormat>Экран (4:3)</PresentationFormat>
  <Paragraphs>87</Paragraphs>
  <Slides>36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Сроки реализации и критерии оценки эффективности проекта. </vt:lpstr>
      <vt:lpstr>РЕЗУЛЬТАТЫ  РЕАЛИЗАЦИИ  ПРОЕКТА</vt:lpstr>
      <vt:lpstr>Наш лицей 2013 учебный год.  Начало проекта</vt:lpstr>
      <vt:lpstr>Работа по созданию розария</vt:lpstr>
      <vt:lpstr>Розарий сегодня</vt:lpstr>
      <vt:lpstr>Вход в лицей</vt:lpstr>
      <vt:lpstr>Памятник Олегу Степанову</vt:lpstr>
      <vt:lpstr>Рекреации  1 этажа</vt:lpstr>
      <vt:lpstr>Запасной выход</vt:lpstr>
      <vt:lpstr>Стела у входа в лицей</vt:lpstr>
      <vt:lpstr>Вестибюль</vt:lpstr>
      <vt:lpstr>Малые архитектурные формы</vt:lpstr>
      <vt:lpstr>Клумба за лицеем и виноградник</vt:lpstr>
      <vt:lpstr>Клумбы за лицеем (вид сверху)</vt:lpstr>
      <vt:lpstr>Акция «Подарок лицею»</vt:lpstr>
      <vt:lpstr>Клумба за лицеем сегодня</vt:lpstr>
      <vt:lpstr>Клумба «Букет»</vt:lpstr>
      <vt:lpstr>Клумба «Ступени»</vt:lpstr>
      <vt:lpstr>Малая архитектурная форма «Дерево»</vt:lpstr>
      <vt:lpstr>Клумба «Бабочка»</vt:lpstr>
      <vt:lpstr>Акция  «Сад Поколений»</vt:lpstr>
      <vt:lpstr>Клумба «Зонтик»</vt:lpstr>
      <vt:lpstr>Работаем все вместе</vt:lpstr>
      <vt:lpstr>Презентация PowerPoint</vt:lpstr>
      <vt:lpstr>Актовый зал</vt:lpstr>
      <vt:lpstr>Начало работ в зимнем саду</vt:lpstr>
      <vt:lpstr>Начало работ в зимнем саду</vt:lpstr>
      <vt:lpstr>Наш зимний сад</vt:lpstr>
      <vt:lpstr>Лестница</vt:lpstr>
      <vt:lpstr>Наш последний объект</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Экологический-2</dc:title>
  <dc:creator>Фокина Лидия Петровна</dc:creator>
  <cp:keywords>Шаблон презентации</cp:keywords>
  <cp:lastModifiedBy>бух</cp:lastModifiedBy>
  <cp:revision>38</cp:revision>
  <dcterms:created xsi:type="dcterms:W3CDTF">2017-02-23T13:11:39Z</dcterms:created>
  <dcterms:modified xsi:type="dcterms:W3CDTF">2018-06-19T10:34:51Z</dcterms:modified>
</cp:coreProperties>
</file>