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3" r:id="rId6"/>
    <p:sldId id="265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83" autoAdjust="0"/>
  </p:normalViewPr>
  <p:slideViewPr>
    <p:cSldViewPr>
      <p:cViewPr>
        <p:scale>
          <a:sx n="90" d="100"/>
          <a:sy n="90" d="100"/>
        </p:scale>
        <p:origin x="-1608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BF12AB-AFF3-40E6-8337-41C6868A5E09}" type="doc">
      <dgm:prSet loTypeId="urn:microsoft.com/office/officeart/2005/8/layout/pyramid2" loCatId="pyramid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2BCF1F2-9D13-4661-A452-96AC27A0E6B0}">
      <dgm:prSet/>
      <dgm:spPr/>
      <dgm:t>
        <a:bodyPr/>
        <a:lstStyle/>
        <a:p>
          <a:pPr rtl="0"/>
          <a:r>
            <a:rPr lang="ru-RU" b="1" dirty="0" smtClean="0"/>
            <a:t>- </a:t>
          </a:r>
          <a:r>
            <a:rPr lang="ru-RU" b="0" i="0" dirty="0" smtClean="0"/>
            <a:t>Проинформировать население о детях из детских домов</a:t>
          </a:r>
          <a:r>
            <a:rPr lang="ru-RU" dirty="0" smtClean="0"/>
            <a:t>; </a:t>
          </a:r>
          <a:r>
            <a:rPr lang="ru-RU" dirty="0" smtClean="0"/>
            <a:t> </a:t>
          </a:r>
          <a:endParaRPr lang="ru-RU" dirty="0"/>
        </a:p>
      </dgm:t>
    </dgm:pt>
    <dgm:pt modelId="{A66058AE-7B46-47E9-92BB-E105A6DD44AD}" type="parTrans" cxnId="{A01A80A5-8361-494E-B6E6-54F8E9376939}">
      <dgm:prSet/>
      <dgm:spPr/>
      <dgm:t>
        <a:bodyPr/>
        <a:lstStyle/>
        <a:p>
          <a:endParaRPr lang="ru-RU"/>
        </a:p>
      </dgm:t>
    </dgm:pt>
    <dgm:pt modelId="{3FD4FD10-C526-406B-87F1-85A693A20831}" type="sibTrans" cxnId="{A01A80A5-8361-494E-B6E6-54F8E9376939}">
      <dgm:prSet/>
      <dgm:spPr/>
      <dgm:t>
        <a:bodyPr/>
        <a:lstStyle/>
        <a:p>
          <a:endParaRPr lang="ru-RU"/>
        </a:p>
      </dgm:t>
    </dgm:pt>
    <dgm:pt modelId="{97785E30-0D10-4DEE-A33B-8FD514203EAD}">
      <dgm:prSet/>
      <dgm:spPr/>
      <dgm:t>
        <a:bodyPr/>
        <a:lstStyle/>
        <a:p>
          <a:pPr rtl="0"/>
          <a:r>
            <a:rPr lang="ru-RU" dirty="0" smtClean="0"/>
            <a:t>- </a:t>
          </a:r>
          <a:r>
            <a:rPr lang="ru-RU" b="0" i="0" dirty="0" smtClean="0"/>
            <a:t>Обратить внимание общественности на отсутствие поддержки детских домов со стороны населения</a:t>
          </a:r>
          <a:r>
            <a:rPr lang="ru-RU" dirty="0" smtClean="0"/>
            <a:t> </a:t>
          </a:r>
          <a:endParaRPr lang="ru-RU" dirty="0"/>
        </a:p>
      </dgm:t>
    </dgm:pt>
    <dgm:pt modelId="{DC294657-F097-4FCF-9EFF-E4902B173D6F}" type="parTrans" cxnId="{DA047509-51D5-49B8-8906-DDCE16F1FFB4}">
      <dgm:prSet/>
      <dgm:spPr/>
      <dgm:t>
        <a:bodyPr/>
        <a:lstStyle/>
        <a:p>
          <a:endParaRPr lang="ru-RU"/>
        </a:p>
      </dgm:t>
    </dgm:pt>
    <dgm:pt modelId="{C5024465-F32D-45C3-9E3E-7983739F41F3}" type="sibTrans" cxnId="{DA047509-51D5-49B8-8906-DDCE16F1FFB4}">
      <dgm:prSet/>
      <dgm:spPr/>
      <dgm:t>
        <a:bodyPr/>
        <a:lstStyle/>
        <a:p>
          <a:endParaRPr lang="ru-RU"/>
        </a:p>
      </dgm:t>
    </dgm:pt>
    <dgm:pt modelId="{17E29843-5532-47EE-B389-A3AEAC7618CB}">
      <dgm:prSet/>
      <dgm:spPr/>
      <dgm:t>
        <a:bodyPr/>
        <a:lstStyle/>
        <a:p>
          <a:pPr rtl="0"/>
          <a:r>
            <a:rPr lang="ru-RU" dirty="0" smtClean="0"/>
            <a:t>- </a:t>
          </a:r>
          <a:r>
            <a:rPr lang="ru-RU" b="0" i="0" dirty="0" smtClean="0"/>
            <a:t>Сократить число детей сирот и детей, оставшихся без попечения родителей и воспитывающихся в организациях для детей-сирот</a:t>
          </a:r>
          <a:r>
            <a:rPr lang="ru-RU" dirty="0" smtClean="0"/>
            <a:t>; </a:t>
          </a:r>
          <a:r>
            <a:rPr lang="ru-RU" dirty="0" smtClean="0"/>
            <a:t> </a:t>
          </a:r>
          <a:endParaRPr lang="ru-RU" dirty="0"/>
        </a:p>
      </dgm:t>
    </dgm:pt>
    <dgm:pt modelId="{7FFC0AB5-1C0E-44D2-85BD-07D819B10D00}" type="parTrans" cxnId="{19FDE8B8-E6FF-4D9C-9EF2-F6178D16F935}">
      <dgm:prSet/>
      <dgm:spPr/>
      <dgm:t>
        <a:bodyPr/>
        <a:lstStyle/>
        <a:p>
          <a:endParaRPr lang="ru-RU"/>
        </a:p>
      </dgm:t>
    </dgm:pt>
    <dgm:pt modelId="{6A67A881-984D-4F2F-8668-1A9E734C0C36}" type="sibTrans" cxnId="{19FDE8B8-E6FF-4D9C-9EF2-F6178D16F935}">
      <dgm:prSet/>
      <dgm:spPr/>
      <dgm:t>
        <a:bodyPr/>
        <a:lstStyle/>
        <a:p>
          <a:endParaRPr lang="ru-RU"/>
        </a:p>
      </dgm:t>
    </dgm:pt>
    <dgm:pt modelId="{C71C3CCB-EBA1-4641-A648-E614120685CD}">
      <dgm:prSet/>
      <dgm:spPr/>
      <dgm:t>
        <a:bodyPr/>
        <a:lstStyle/>
        <a:p>
          <a:pPr rtl="0"/>
          <a:r>
            <a:rPr lang="ru-RU" smtClean="0"/>
            <a:t>- </a:t>
          </a:r>
          <a:r>
            <a:rPr lang="ru-RU" b="0" i="0" smtClean="0"/>
            <a:t>Создать одну единую сеть с данными и статистикой по СКФО</a:t>
          </a:r>
          <a:endParaRPr lang="ru-RU" dirty="0"/>
        </a:p>
      </dgm:t>
    </dgm:pt>
    <dgm:pt modelId="{2D6C145E-F078-4A17-AAE5-B1D974E3254D}" type="parTrans" cxnId="{54B1FFE4-2A9B-46EA-999D-7B4D737EAC33}">
      <dgm:prSet/>
      <dgm:spPr/>
      <dgm:t>
        <a:bodyPr/>
        <a:lstStyle/>
        <a:p>
          <a:endParaRPr lang="ru-RU"/>
        </a:p>
      </dgm:t>
    </dgm:pt>
    <dgm:pt modelId="{83A65AE4-7173-4797-A95D-1820E930F243}" type="sibTrans" cxnId="{54B1FFE4-2A9B-46EA-999D-7B4D737EAC33}">
      <dgm:prSet/>
      <dgm:spPr/>
      <dgm:t>
        <a:bodyPr/>
        <a:lstStyle/>
        <a:p>
          <a:endParaRPr lang="ru-RU"/>
        </a:p>
      </dgm:t>
    </dgm:pt>
    <dgm:pt modelId="{D30B49EA-389A-4CF0-BE0F-457526238C1C}" type="pres">
      <dgm:prSet presAssocID="{08BF12AB-AFF3-40E6-8337-41C6868A5E09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960FD75-FEE1-4449-80AA-11D4FC3FBD45}" type="pres">
      <dgm:prSet presAssocID="{08BF12AB-AFF3-40E6-8337-41C6868A5E09}" presName="pyramid" presStyleLbl="node1" presStyleIdx="0" presStyleCnt="1" custScaleX="84150" custScaleY="85326"/>
      <dgm:spPr/>
    </dgm:pt>
    <dgm:pt modelId="{E46957F2-4597-4C86-AA84-2ABB118BA23D}" type="pres">
      <dgm:prSet presAssocID="{08BF12AB-AFF3-40E6-8337-41C6868A5E09}" presName="theList" presStyleCnt="0"/>
      <dgm:spPr/>
    </dgm:pt>
    <dgm:pt modelId="{5D4DAD7E-1FE7-4F06-A9EA-3298155FBB14}" type="pres">
      <dgm:prSet presAssocID="{72BCF1F2-9D13-4661-A452-96AC27A0E6B0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026241-2ADD-4A21-8E3E-983EBE915B41}" type="pres">
      <dgm:prSet presAssocID="{72BCF1F2-9D13-4661-A452-96AC27A0E6B0}" presName="aSpace" presStyleCnt="0"/>
      <dgm:spPr/>
    </dgm:pt>
    <dgm:pt modelId="{8A311654-093D-4722-8C66-816B90701155}" type="pres">
      <dgm:prSet presAssocID="{97785E30-0D10-4DEE-A33B-8FD514203EAD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E81C62-3267-4D50-B65C-68EF43D71209}" type="pres">
      <dgm:prSet presAssocID="{97785E30-0D10-4DEE-A33B-8FD514203EAD}" presName="aSpace" presStyleCnt="0"/>
      <dgm:spPr/>
    </dgm:pt>
    <dgm:pt modelId="{9E4EA99D-4711-4B73-BE04-0F6991C10A3E}" type="pres">
      <dgm:prSet presAssocID="{17E29843-5532-47EE-B389-A3AEAC7618CB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FD117D-0034-425B-92E7-3A12CEDAC9CF}" type="pres">
      <dgm:prSet presAssocID="{17E29843-5532-47EE-B389-A3AEAC7618CB}" presName="aSpace" presStyleCnt="0"/>
      <dgm:spPr/>
    </dgm:pt>
    <dgm:pt modelId="{786D1D59-54CE-4B4D-84C7-B643EE02961B}" type="pres">
      <dgm:prSet presAssocID="{C71C3CCB-EBA1-4641-A648-E614120685CD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4ABD7-4380-479A-B02A-4DE42C85F53D}" type="pres">
      <dgm:prSet presAssocID="{C71C3CCB-EBA1-4641-A648-E614120685CD}" presName="aSpace" presStyleCnt="0"/>
      <dgm:spPr/>
    </dgm:pt>
  </dgm:ptLst>
  <dgm:cxnLst>
    <dgm:cxn modelId="{03445796-BA0A-40CB-88A7-D778FE0B01F6}" type="presOf" srcId="{C71C3CCB-EBA1-4641-A648-E614120685CD}" destId="{786D1D59-54CE-4B4D-84C7-B643EE02961B}" srcOrd="0" destOrd="0" presId="urn:microsoft.com/office/officeart/2005/8/layout/pyramid2"/>
    <dgm:cxn modelId="{54B1FFE4-2A9B-46EA-999D-7B4D737EAC33}" srcId="{08BF12AB-AFF3-40E6-8337-41C6868A5E09}" destId="{C71C3CCB-EBA1-4641-A648-E614120685CD}" srcOrd="3" destOrd="0" parTransId="{2D6C145E-F078-4A17-AAE5-B1D974E3254D}" sibTransId="{83A65AE4-7173-4797-A95D-1820E930F243}"/>
    <dgm:cxn modelId="{BD18514C-2AD0-44BC-87A6-DC0DCB37D56C}" type="presOf" srcId="{72BCF1F2-9D13-4661-A452-96AC27A0E6B0}" destId="{5D4DAD7E-1FE7-4F06-A9EA-3298155FBB14}" srcOrd="0" destOrd="0" presId="urn:microsoft.com/office/officeart/2005/8/layout/pyramid2"/>
    <dgm:cxn modelId="{DA047509-51D5-49B8-8906-DDCE16F1FFB4}" srcId="{08BF12AB-AFF3-40E6-8337-41C6868A5E09}" destId="{97785E30-0D10-4DEE-A33B-8FD514203EAD}" srcOrd="1" destOrd="0" parTransId="{DC294657-F097-4FCF-9EFF-E4902B173D6F}" sibTransId="{C5024465-F32D-45C3-9E3E-7983739F41F3}"/>
    <dgm:cxn modelId="{7C82AFA8-8186-4EE1-AF56-EAAE32E2D8DD}" type="presOf" srcId="{08BF12AB-AFF3-40E6-8337-41C6868A5E09}" destId="{D30B49EA-389A-4CF0-BE0F-457526238C1C}" srcOrd="0" destOrd="0" presId="urn:microsoft.com/office/officeart/2005/8/layout/pyramid2"/>
    <dgm:cxn modelId="{19FDE8B8-E6FF-4D9C-9EF2-F6178D16F935}" srcId="{08BF12AB-AFF3-40E6-8337-41C6868A5E09}" destId="{17E29843-5532-47EE-B389-A3AEAC7618CB}" srcOrd="2" destOrd="0" parTransId="{7FFC0AB5-1C0E-44D2-85BD-07D819B10D00}" sibTransId="{6A67A881-984D-4F2F-8668-1A9E734C0C36}"/>
    <dgm:cxn modelId="{5D2D019C-A0EE-4349-9301-64D7D63CE1E2}" type="presOf" srcId="{17E29843-5532-47EE-B389-A3AEAC7618CB}" destId="{9E4EA99D-4711-4B73-BE04-0F6991C10A3E}" srcOrd="0" destOrd="0" presId="urn:microsoft.com/office/officeart/2005/8/layout/pyramid2"/>
    <dgm:cxn modelId="{4C431B59-4367-46C5-BC74-F7FD567B15F4}" type="presOf" srcId="{97785E30-0D10-4DEE-A33B-8FD514203EAD}" destId="{8A311654-093D-4722-8C66-816B90701155}" srcOrd="0" destOrd="0" presId="urn:microsoft.com/office/officeart/2005/8/layout/pyramid2"/>
    <dgm:cxn modelId="{A01A80A5-8361-494E-B6E6-54F8E9376939}" srcId="{08BF12AB-AFF3-40E6-8337-41C6868A5E09}" destId="{72BCF1F2-9D13-4661-A452-96AC27A0E6B0}" srcOrd="0" destOrd="0" parTransId="{A66058AE-7B46-47E9-92BB-E105A6DD44AD}" sibTransId="{3FD4FD10-C526-406B-87F1-85A693A20831}"/>
    <dgm:cxn modelId="{AB20A7F9-7E03-4D13-BD13-215106861C19}" type="presParOf" srcId="{D30B49EA-389A-4CF0-BE0F-457526238C1C}" destId="{4960FD75-FEE1-4449-80AA-11D4FC3FBD45}" srcOrd="0" destOrd="0" presId="urn:microsoft.com/office/officeart/2005/8/layout/pyramid2"/>
    <dgm:cxn modelId="{75FDB48D-E66A-4591-B2F2-627BCA01AD47}" type="presParOf" srcId="{D30B49EA-389A-4CF0-BE0F-457526238C1C}" destId="{E46957F2-4597-4C86-AA84-2ABB118BA23D}" srcOrd="1" destOrd="0" presId="urn:microsoft.com/office/officeart/2005/8/layout/pyramid2"/>
    <dgm:cxn modelId="{6FB74D61-DFC4-41BD-8636-B8D563E4952D}" type="presParOf" srcId="{E46957F2-4597-4C86-AA84-2ABB118BA23D}" destId="{5D4DAD7E-1FE7-4F06-A9EA-3298155FBB14}" srcOrd="0" destOrd="0" presId="urn:microsoft.com/office/officeart/2005/8/layout/pyramid2"/>
    <dgm:cxn modelId="{27A985D2-0E36-4691-A1B2-009A2F426A21}" type="presParOf" srcId="{E46957F2-4597-4C86-AA84-2ABB118BA23D}" destId="{79026241-2ADD-4A21-8E3E-983EBE915B41}" srcOrd="1" destOrd="0" presId="urn:microsoft.com/office/officeart/2005/8/layout/pyramid2"/>
    <dgm:cxn modelId="{DCA9FE77-1B7B-4E6A-AACB-A9D2CA062DB6}" type="presParOf" srcId="{E46957F2-4597-4C86-AA84-2ABB118BA23D}" destId="{8A311654-093D-4722-8C66-816B90701155}" srcOrd="2" destOrd="0" presId="urn:microsoft.com/office/officeart/2005/8/layout/pyramid2"/>
    <dgm:cxn modelId="{82514644-90BC-44DA-8893-4AAA04A8D516}" type="presParOf" srcId="{E46957F2-4597-4C86-AA84-2ABB118BA23D}" destId="{1CE81C62-3267-4D50-B65C-68EF43D71209}" srcOrd="3" destOrd="0" presId="urn:microsoft.com/office/officeart/2005/8/layout/pyramid2"/>
    <dgm:cxn modelId="{2CEC0775-CFA2-4D5D-82D8-7E78CA22F429}" type="presParOf" srcId="{E46957F2-4597-4C86-AA84-2ABB118BA23D}" destId="{9E4EA99D-4711-4B73-BE04-0F6991C10A3E}" srcOrd="4" destOrd="0" presId="urn:microsoft.com/office/officeart/2005/8/layout/pyramid2"/>
    <dgm:cxn modelId="{7F233A8A-FE9F-449D-8FB7-511791E50105}" type="presParOf" srcId="{E46957F2-4597-4C86-AA84-2ABB118BA23D}" destId="{29FD117D-0034-425B-92E7-3A12CEDAC9CF}" srcOrd="5" destOrd="0" presId="urn:microsoft.com/office/officeart/2005/8/layout/pyramid2"/>
    <dgm:cxn modelId="{54678A1F-EA00-45F6-AA74-D81D7D0A78EA}" type="presParOf" srcId="{E46957F2-4597-4C86-AA84-2ABB118BA23D}" destId="{786D1D59-54CE-4B4D-84C7-B643EE02961B}" srcOrd="6" destOrd="0" presId="urn:microsoft.com/office/officeart/2005/8/layout/pyramid2"/>
    <dgm:cxn modelId="{DF1CA443-5A12-414C-B00F-DEC9FF98DA4A}" type="presParOf" srcId="{E46957F2-4597-4C86-AA84-2ABB118BA23D}" destId="{FCE4ABD7-4380-479A-B02A-4DE42C85F53D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60FD75-FEE1-4449-80AA-11D4FC3FBD45}">
      <dsp:nvSpPr>
        <dsp:cNvPr id="0" name=""/>
        <dsp:cNvSpPr/>
      </dsp:nvSpPr>
      <dsp:spPr>
        <a:xfrm>
          <a:off x="1773303" y="320888"/>
          <a:ext cx="3680353" cy="3731786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DAD7E-1FE7-4F06-A9EA-3298155FBB14}">
      <dsp:nvSpPr>
        <dsp:cNvPr id="0" name=""/>
        <dsp:cNvSpPr/>
      </dsp:nvSpPr>
      <dsp:spPr>
        <a:xfrm>
          <a:off x="3613480" y="437783"/>
          <a:ext cx="2842815" cy="7773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- </a:t>
          </a:r>
          <a:r>
            <a:rPr lang="ru-RU" sz="1100" b="0" i="0" kern="1200" dirty="0" smtClean="0"/>
            <a:t>Проинформировать население о детях из детских домов</a:t>
          </a:r>
          <a:r>
            <a:rPr lang="ru-RU" sz="1100" kern="1200" dirty="0" smtClean="0"/>
            <a:t>; </a:t>
          </a:r>
          <a:r>
            <a:rPr lang="ru-RU" sz="1100" kern="1200" dirty="0" smtClean="0"/>
            <a:t> </a:t>
          </a:r>
          <a:endParaRPr lang="ru-RU" sz="1100" kern="1200" dirty="0"/>
        </a:p>
      </dsp:txBody>
      <dsp:txXfrm>
        <a:off x="3651426" y="475729"/>
        <a:ext cx="2766923" cy="701440"/>
      </dsp:txXfrm>
    </dsp:sp>
    <dsp:sp modelId="{8A311654-093D-4722-8C66-816B90701155}">
      <dsp:nvSpPr>
        <dsp:cNvPr id="0" name=""/>
        <dsp:cNvSpPr/>
      </dsp:nvSpPr>
      <dsp:spPr>
        <a:xfrm>
          <a:off x="3613480" y="1312282"/>
          <a:ext cx="2842815" cy="7773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23383"/>
              <a:satOff val="-6613"/>
              <a:lumOff val="-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- </a:t>
          </a:r>
          <a:r>
            <a:rPr lang="ru-RU" sz="1100" b="0" i="0" kern="1200" dirty="0" smtClean="0"/>
            <a:t>Обратить внимание общественности на отсутствие поддержки детских домов со стороны населения</a:t>
          </a:r>
          <a:r>
            <a:rPr lang="ru-RU" sz="1100" kern="1200" dirty="0" smtClean="0"/>
            <a:t> </a:t>
          </a:r>
          <a:endParaRPr lang="ru-RU" sz="1100" kern="1200" dirty="0"/>
        </a:p>
      </dsp:txBody>
      <dsp:txXfrm>
        <a:off x="3651426" y="1350228"/>
        <a:ext cx="2766923" cy="701440"/>
      </dsp:txXfrm>
    </dsp:sp>
    <dsp:sp modelId="{9E4EA99D-4711-4B73-BE04-0F6991C10A3E}">
      <dsp:nvSpPr>
        <dsp:cNvPr id="0" name=""/>
        <dsp:cNvSpPr/>
      </dsp:nvSpPr>
      <dsp:spPr>
        <a:xfrm>
          <a:off x="3613480" y="2186781"/>
          <a:ext cx="2842815" cy="7773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46765"/>
              <a:satOff val="-13226"/>
              <a:lumOff val="-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- </a:t>
          </a:r>
          <a:r>
            <a:rPr lang="ru-RU" sz="1100" b="0" i="0" kern="1200" dirty="0" smtClean="0"/>
            <a:t>Сократить число детей сирот и детей, оставшихся без попечения родителей и воспитывающихся в организациях для детей-сирот</a:t>
          </a:r>
          <a:r>
            <a:rPr lang="ru-RU" sz="1100" kern="1200" dirty="0" smtClean="0"/>
            <a:t>; </a:t>
          </a:r>
          <a:r>
            <a:rPr lang="ru-RU" sz="1100" kern="1200" dirty="0" smtClean="0"/>
            <a:t> </a:t>
          </a:r>
          <a:endParaRPr lang="ru-RU" sz="1100" kern="1200" dirty="0"/>
        </a:p>
      </dsp:txBody>
      <dsp:txXfrm>
        <a:off x="3651426" y="2224727"/>
        <a:ext cx="2766923" cy="701440"/>
      </dsp:txXfrm>
    </dsp:sp>
    <dsp:sp modelId="{786D1D59-54CE-4B4D-84C7-B643EE02961B}">
      <dsp:nvSpPr>
        <dsp:cNvPr id="0" name=""/>
        <dsp:cNvSpPr/>
      </dsp:nvSpPr>
      <dsp:spPr>
        <a:xfrm>
          <a:off x="3613480" y="3061280"/>
          <a:ext cx="2842815" cy="7773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70148"/>
              <a:satOff val="-19839"/>
              <a:lumOff val="-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- </a:t>
          </a:r>
          <a:r>
            <a:rPr lang="ru-RU" sz="1100" b="0" i="0" kern="1200" smtClean="0"/>
            <a:t>Создать одну единую сеть с данными и статистикой по СКФО</a:t>
          </a:r>
          <a:endParaRPr lang="ru-RU" sz="1100" kern="1200" dirty="0"/>
        </a:p>
      </dsp:txBody>
      <dsp:txXfrm>
        <a:off x="3651426" y="3099226"/>
        <a:ext cx="2766923" cy="701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-1323528"/>
            <a:ext cx="8229600" cy="4133056"/>
          </a:xfrm>
        </p:spPr>
        <p:txBody>
          <a:bodyPr>
            <a:noAutofit/>
          </a:bodyPr>
          <a:lstStyle/>
          <a:p>
            <a:endParaRPr lang="ru-RU" sz="2800" dirty="0">
              <a:solidFill>
                <a:srgbClr val="7030A0"/>
              </a:solidFill>
              <a:latin typeface="+mn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70" y="188640"/>
            <a:ext cx="9029700" cy="64897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23898" y="260648"/>
            <a:ext cx="7704856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«Цветы Жизни»</a:t>
            </a:r>
            <a:endParaRPr lang="ru-RU" sz="4000" b="1" cap="none" spc="50" dirty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2000" b="1" spc="50" dirty="0" smtClean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20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20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047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60672" cy="10394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3600" b="1" dirty="0"/>
              <a:t>Основные целевые группы, на которые направлен проект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204864"/>
            <a:ext cx="7139136" cy="3672408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Воспитанники детских домов от 6 до </a:t>
            </a:r>
            <a:r>
              <a:rPr lang="ru-RU" sz="3600" dirty="0" smtClean="0"/>
              <a:t>16;</a:t>
            </a:r>
          </a:p>
          <a:p>
            <a:pPr algn="ctr"/>
            <a:r>
              <a:rPr lang="ru-RU" sz="3600" dirty="0" smtClean="0"/>
              <a:t>Пользователи </a:t>
            </a:r>
            <a:r>
              <a:rPr lang="ru-RU" sz="3600" dirty="0" err="1"/>
              <a:t>интернет-ресурсов</a:t>
            </a:r>
            <a:r>
              <a:rPr lang="ru-RU" sz="3600" dirty="0"/>
              <a:t> от 28 до 40 </a:t>
            </a:r>
            <a:r>
              <a:rPr lang="ru-RU" sz="3600" dirty="0" smtClean="0"/>
              <a:t>лет;</a:t>
            </a:r>
          </a:p>
          <a:p>
            <a:pPr algn="ctr"/>
            <a:r>
              <a:rPr lang="ru-RU" sz="3600" dirty="0"/>
              <a:t>П</a:t>
            </a:r>
            <a:r>
              <a:rPr lang="ru-RU" sz="3600" dirty="0" smtClean="0"/>
              <a:t>ользователи </a:t>
            </a:r>
            <a:r>
              <a:rPr lang="ru-RU" sz="3600" dirty="0"/>
              <a:t>ТВ от 40 и далее.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3311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3148" y="2060848"/>
            <a:ext cx="6624736" cy="3456384"/>
          </a:xfrm>
        </p:spPr>
        <p:txBody>
          <a:bodyPr>
            <a:noAutofit/>
          </a:bodyPr>
          <a:lstStyle/>
          <a:p>
            <a:pPr marL="114300" indent="0" algn="ctr">
              <a:buNone/>
            </a:pPr>
            <a:r>
              <a:rPr lang="ru-RU" sz="3200" dirty="0"/>
              <a:t>Создать сайт «Цветы жизни» для </a:t>
            </a:r>
            <a:r>
              <a:rPr lang="ru-RU" sz="3200" dirty="0" smtClean="0"/>
              <a:t>повышения </a:t>
            </a:r>
            <a:r>
              <a:rPr lang="ru-RU" sz="3200" dirty="0"/>
              <a:t>уровня информированности населения о детях-сиротах (6-16 лет) и распространить информацию о них на просторах </a:t>
            </a:r>
            <a:r>
              <a:rPr lang="ru-RU" sz="3200" dirty="0" smtClean="0"/>
              <a:t>интернета.</a:t>
            </a: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65180" y="332656"/>
            <a:ext cx="8260672" cy="10394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/>
              <a:t>Основная цель проекта</a:t>
            </a:r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65180" y="404664"/>
            <a:ext cx="8260672" cy="10394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/>
              <a:t>Основная цель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759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147749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/>
              <a:t>Задачи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474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Повышение уровня </a:t>
            </a:r>
            <a:r>
              <a:rPr lang="ru-RU" dirty="0"/>
              <a:t>информированности населения о </a:t>
            </a:r>
            <a:r>
              <a:rPr lang="ru-RU" dirty="0" smtClean="0"/>
              <a:t>детях-сиротах</a:t>
            </a:r>
          </a:p>
          <a:p>
            <a:r>
              <a:rPr lang="ru-RU" dirty="0" smtClean="0"/>
              <a:t>Создание сайта, </a:t>
            </a:r>
            <a:r>
              <a:rPr lang="ru-RU" dirty="0"/>
              <a:t>где распространена информация о воспитанниках детских домов на просторах </a:t>
            </a:r>
            <a:r>
              <a:rPr lang="ru-RU" dirty="0" smtClean="0"/>
              <a:t>интернета.</a:t>
            </a:r>
          </a:p>
          <a:p>
            <a:r>
              <a:rPr lang="ru-RU" dirty="0" smtClean="0"/>
              <a:t>Сокращение числа </a:t>
            </a:r>
            <a:r>
              <a:rPr lang="ru-RU" dirty="0"/>
              <a:t>детей сирот и детей, оставшихся без попечения родителей и воспитывающихся в организациях для детей-сирот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Особенно </a:t>
            </a:r>
            <a:r>
              <a:rPr lang="ru-RU" dirty="0"/>
              <a:t>важно – создана единая система, в которой размещена статистика по регионам СКФО</a:t>
            </a:r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Качественные </a:t>
            </a:r>
            <a:r>
              <a:rPr lang="ru-RU" b="1" dirty="0"/>
              <a:t>показатели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74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Выпуск передач – 35 (еженедельно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Благополучатели</a:t>
            </a:r>
            <a:r>
              <a:rPr lang="ru-RU" dirty="0" smtClean="0"/>
              <a:t> </a:t>
            </a:r>
            <a:r>
              <a:rPr lang="ru-RU" dirty="0"/>
              <a:t>– 40 (воспитанники детских домов) </a:t>
            </a:r>
            <a:endParaRPr lang="ru-RU" dirty="0" smtClean="0"/>
          </a:p>
          <a:p>
            <a:r>
              <a:rPr lang="ru-RU" dirty="0" smtClean="0"/>
              <a:t>Охват </a:t>
            </a:r>
            <a:r>
              <a:rPr lang="ru-RU" dirty="0"/>
              <a:t>– 2000 (пользователи </a:t>
            </a:r>
            <a:r>
              <a:rPr lang="ru-RU" dirty="0" err="1" smtClean="0"/>
              <a:t>интернет-ресурсов</a:t>
            </a:r>
            <a:r>
              <a:rPr lang="ru-RU" dirty="0" smtClean="0"/>
              <a:t>)</a:t>
            </a:r>
          </a:p>
          <a:p>
            <a:r>
              <a:rPr lang="ru-RU" dirty="0" smtClean="0"/>
              <a:t>Волонтеры </a:t>
            </a:r>
            <a:r>
              <a:rPr lang="ru-RU" dirty="0"/>
              <a:t>– 6 </a:t>
            </a:r>
            <a:r>
              <a:rPr lang="ru-RU" dirty="0" smtClean="0"/>
              <a:t>человек</a:t>
            </a:r>
          </a:p>
          <a:p>
            <a:r>
              <a:rPr lang="ru-RU" dirty="0" smtClean="0"/>
              <a:t>Страницы </a:t>
            </a:r>
            <a:r>
              <a:rPr lang="ru-RU" dirty="0"/>
              <a:t>в социальных сетях – 2 (</a:t>
            </a:r>
            <a:r>
              <a:rPr lang="ru-RU" dirty="0" err="1"/>
              <a:t>YouTube</a:t>
            </a:r>
            <a:r>
              <a:rPr lang="ru-RU" dirty="0"/>
              <a:t>, </a:t>
            </a:r>
            <a:r>
              <a:rPr lang="ru-RU" dirty="0" err="1"/>
              <a:t>Instagram</a:t>
            </a:r>
            <a:r>
              <a:rPr lang="ru-RU" dirty="0"/>
              <a:t>) </a:t>
            </a:r>
            <a:endParaRPr lang="ru-RU" dirty="0" smtClean="0"/>
          </a:p>
          <a:p>
            <a:r>
              <a:rPr lang="ru-RU" dirty="0" smtClean="0"/>
              <a:t>Официальный </a:t>
            </a:r>
            <a:r>
              <a:rPr lang="ru-RU" dirty="0"/>
              <a:t>Сайт – </a:t>
            </a:r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Количественные показатели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5396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00808"/>
            <a:ext cx="1772359" cy="1872208"/>
          </a:xfrm>
          <a:prstGeom prst="ellipse">
            <a:avLst/>
          </a:prstGeom>
          <a:ln w="63500"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3233251" y="2276871"/>
            <a:ext cx="4363450" cy="769441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90000" dist="508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fontAlgn="base"/>
            <a:r>
              <a:rPr lang="en-US" sz="4400" dirty="0" smtClean="0"/>
              <a:t>@</a:t>
            </a:r>
            <a:r>
              <a:rPr lang="ru-RU" dirty="0" smtClean="0"/>
              <a:t> </a:t>
            </a:r>
            <a:r>
              <a:rPr lang="en-US" sz="4400" dirty="0" err="1" smtClean="0"/>
              <a:t>tsvety_zhizny</a:t>
            </a:r>
            <a:endParaRPr lang="en-US" sz="4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827" y="548680"/>
            <a:ext cx="3672408" cy="81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89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136</TotalTime>
  <Words>215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Аптека</vt:lpstr>
      <vt:lpstr>Презентация PowerPoint</vt:lpstr>
      <vt:lpstr>Основные целевые группы, на которые направлен проект  </vt:lpstr>
      <vt:lpstr>Презентация PowerPoint</vt:lpstr>
      <vt:lpstr>Задачи проекта</vt:lpstr>
      <vt:lpstr>  Качественные показатели   </vt:lpstr>
      <vt:lpstr>  Количественные показатели 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Молодежный образовательный форум  «Мы сами строим свое будущее»  для детей (подростков), попавших в трудные жизненные обстоятельства</dc:title>
  <dc:creator>IT-solvin</dc:creator>
  <cp:lastModifiedBy>IT-solvin</cp:lastModifiedBy>
  <cp:revision>12</cp:revision>
  <dcterms:created xsi:type="dcterms:W3CDTF">2019-05-17T09:44:15Z</dcterms:created>
  <dcterms:modified xsi:type="dcterms:W3CDTF">2019-05-18T08:59:45Z</dcterms:modified>
</cp:coreProperties>
</file>