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9" r:id="rId2"/>
    <p:sldId id="315" r:id="rId3"/>
    <p:sldId id="360" r:id="rId4"/>
    <p:sldId id="317" r:id="rId5"/>
    <p:sldId id="361" r:id="rId6"/>
    <p:sldId id="339" r:id="rId7"/>
    <p:sldId id="318" r:id="rId8"/>
    <p:sldId id="346" r:id="rId9"/>
    <p:sldId id="350" r:id="rId10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B029BD-D741-4335-A5CA-13BEF36FE324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92658C-844E-4DB4-AEEA-833AE15137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0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2658C-844E-4DB4-AEEA-833AE151379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1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42F8-A9C1-494B-8974-A5A0BD59F23A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9B5B-CF8B-4707-9551-ECEC6C3E00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35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61D4-E9B1-44C9-8505-B5300E671B76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E80F-CBD7-4F07-B1E8-896C5008B5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16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8D56-2FB6-42B2-92EF-99D524CFE67F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8A86-B04F-408E-8745-62081E455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6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C460-7B28-48BB-A557-5EDBD24CE11F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7694-2636-4868-B79F-F6E831669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ABC5-2843-4249-B808-E9454F3CE8C5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5FA5-8979-43F0-BBDC-C20BCF2048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1CFC-2E4E-45D8-B4F2-3FDCF1234635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66B-A8BE-4039-80AE-1E3C478489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6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8938-07AF-40D6-9691-B1B672D709BF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7CEC-3AB3-428A-9905-B506340DC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73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7146-54D1-4677-BE63-E3D03770B9B5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B692-D891-4C72-9998-DE7973EDD0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0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62DE-BB07-4439-9D2E-A1F49EAA7F06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7977-A9F6-4B26-BE52-D07936373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9982-4282-4C57-BFBB-B2442B8E620F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1AB8-8340-4414-9599-E74B85372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9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0BA4-2F47-4D6D-94A0-38DCA01AEE3F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4C1D-59B5-40D9-94A2-6103AC2BC9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9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A67A0-B031-48ED-ACD0-143A183D55F7}" type="datetimeFigureOut">
              <a:rPr lang="ru-RU"/>
              <a:pPr>
                <a:defRPr/>
              </a:pPr>
              <a:t>08.08.2018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73CDE-1C1F-475D-89CF-E7A62D1B1A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7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6.jpeg"/><Relationship Id="rId7" Type="http://schemas.openxmlformats.org/officeDocument/2006/relationships/image" Target="../media/image4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-512619" y="1768476"/>
            <a:ext cx="13632873" cy="2744788"/>
          </a:xfrm>
        </p:spPr>
        <p:txBody>
          <a:bodyPr/>
          <a:lstStyle/>
          <a:p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молодежных и общественных инициатив </a:t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«Выбор»  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b="67104"/>
          <a:stretch>
            <a:fillRect/>
          </a:stretch>
        </p:blipFill>
        <p:spPr bwMode="auto">
          <a:xfrm>
            <a:off x="693738" y="0"/>
            <a:ext cx="104584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5214144" y="-5209381"/>
            <a:ext cx="1763712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C:\Users\user\Desktop\Комиссия по патреот воспитанию\FOTO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67" y="4822825"/>
            <a:ext cx="3127328" cy="20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C:\Users\Светлана Тюкалова\Desktop\6f733f2d19ba6bc666a7893e96cf1e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8" y="4822825"/>
            <a:ext cx="305276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95" y="4835106"/>
            <a:ext cx="3078564" cy="205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9791509" y="0"/>
            <a:ext cx="175294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dmin\Desktop\фото в презентацию\спортивное\m1u93RB-xF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6601"/>
            <a:ext cx="3098667" cy="20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5553867" y="-5553866"/>
            <a:ext cx="1084269" cy="1219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740"/>
            <a:ext cx="11080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242600" y="8"/>
            <a:ext cx="10747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92" y="4100945"/>
            <a:ext cx="117700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 smtClean="0"/>
              <a:t> </a:t>
            </a:r>
            <a:r>
              <a:rPr lang="ru-RU" dirty="0"/>
              <a:t>организует и проводит ежемесячные заседания Координационного совета Корпуса добровольцев города с лидерами добровольческих движений, объединений, представителями учебных заведений отвечающих за добровольческое </a:t>
            </a:r>
            <a:r>
              <a:rPr lang="ru-RU" dirty="0" smtClean="0"/>
              <a:t>направление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 smtClean="0"/>
              <a:t> </a:t>
            </a:r>
            <a:r>
              <a:rPr lang="ru-RU" dirty="0"/>
              <a:t>осуществляет поощрение волонтеров, лидеров в сфере добровольчества (проведение муниципального этапа Конкурса Доброволец года, выдача волонтерских книжек, благодарственных писем и иное</a:t>
            </a:r>
            <a:r>
              <a:rPr lang="ru-RU" dirty="0" smtClean="0"/>
              <a:t>)</a:t>
            </a:r>
            <a:endParaRPr lang="ru-RU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646302"/>
              </p:ext>
            </p:extLst>
          </p:nvPr>
        </p:nvGraphicFramePr>
        <p:xfrm>
          <a:off x="7772400" y="1995055"/>
          <a:ext cx="5832764" cy="256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r:id="rId5" imgW="10614056" imgH="4450466" progId="Excel.Chart.8">
                  <p:embed/>
                </p:oleObj>
              </mc:Choice>
              <mc:Fallback>
                <p:oleObj r:id="rId5" imgW="10614056" imgH="4450466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995055"/>
                        <a:ext cx="5832764" cy="2560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419" y="1224151"/>
            <a:ext cx="84651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 </a:t>
            </a:r>
            <a:r>
              <a:rPr lang="ru-RU" b="1" dirty="0">
                <a:solidFill>
                  <a:schemeClr val="accent1"/>
                </a:solidFill>
              </a:rPr>
              <a:t>рамках развития добровольческого движения на территории города Благовещенска и Амурской области Центр: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 координирует деятельность добровольческих объединений, движений, организаций объединяя их в Корпус добровольцев города Благовещенска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 осуществляет организацию и проведение общегородских, региональных, всероссийских и международных добровольческих акции и мероприятий в сфере культурного, спортивного, событийного, социального, экологического, </a:t>
            </a:r>
            <a:r>
              <a:rPr lang="ru-RU" dirty="0" err="1"/>
              <a:t>волонтерства</a:t>
            </a:r>
            <a:r>
              <a:rPr lang="ru-RU" dirty="0"/>
              <a:t> в сфере ЧС, Волонтеры Победы и иных направлений добровольческой </a:t>
            </a:r>
            <a:r>
              <a:rPr lang="ru-RU" dirty="0" smtClean="0"/>
              <a:t>деятельности</a:t>
            </a:r>
          </a:p>
          <a:p>
            <a:pPr algn="just"/>
            <a:endParaRPr lang="ru-RU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осуществляет методическую, консультативную информационную поддержку, проведение обучающих площадок в сфере добровольчества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99932" y="1376550"/>
            <a:ext cx="3492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Рост числа молодежи вовлеченной в волонтерскую деятельность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5553867" y="-5553866"/>
            <a:ext cx="1084269" cy="1219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КОРПУС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ДОБРОВОЛЬЦЕВ ГОРОДА БЛАГОВЕЩЕНСКА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1740"/>
            <a:ext cx="11080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242600" y="8"/>
            <a:ext cx="10747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73" y="1224151"/>
            <a:ext cx="8266350" cy="550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419" y="1224151"/>
            <a:ext cx="351905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Постоянно </a:t>
            </a:r>
            <a:r>
              <a:rPr lang="ru-RU" dirty="0">
                <a:solidFill>
                  <a:srgbClr val="7030A0"/>
                </a:solidFill>
              </a:rPr>
              <a:t>действующий актив 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добровольцев – </a:t>
            </a:r>
            <a:r>
              <a:rPr lang="ru-RU" b="1" dirty="0">
                <a:solidFill>
                  <a:srgbClr val="7030A0"/>
                </a:solidFill>
              </a:rPr>
              <a:t>278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человек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Центр </a:t>
            </a:r>
            <a:r>
              <a:rPr lang="ru-RU" dirty="0">
                <a:solidFill>
                  <a:srgbClr val="7030A0"/>
                </a:solidFill>
              </a:rPr>
              <a:t>объединяет добровольческие </a:t>
            </a:r>
            <a:r>
              <a:rPr lang="ru-RU" dirty="0" smtClean="0">
                <a:solidFill>
                  <a:srgbClr val="7030A0"/>
                </a:solidFill>
              </a:rPr>
              <a:t>объединения</a:t>
            </a:r>
            <a:r>
              <a:rPr lang="ru-RU" dirty="0">
                <a:solidFill>
                  <a:srgbClr val="7030A0"/>
                </a:solidFill>
              </a:rPr>
              <a:t>, движения, организации в Корпус добровольцев города Благовещенска, который насчитывает более </a:t>
            </a:r>
            <a:r>
              <a:rPr lang="ru-RU" b="1" dirty="0">
                <a:solidFill>
                  <a:srgbClr val="7030A0"/>
                </a:solidFill>
              </a:rPr>
              <a:t>4 200 </a:t>
            </a:r>
            <a:r>
              <a:rPr lang="ru-RU" dirty="0" smtClean="0">
                <a:solidFill>
                  <a:srgbClr val="7030A0"/>
                </a:solidFill>
              </a:rPr>
              <a:t>человек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акции, мероприятия, проекты за 2017 год –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 шт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волонтеров принявших участие в добровольческих акциях, мероприятиях, проектах за 2017 год –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7 516 чел.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6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IMG-20180731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4" y="1159568"/>
            <a:ext cx="3660775" cy="27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admin\Desktop\xy9ybwc4-1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976258"/>
            <a:ext cx="3696605" cy="277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admin\Desktop\jSJRVFRPZ6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8" y="1152853"/>
            <a:ext cx="3727592" cy="26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5400000">
            <a:off x="5553867" y="-5553866"/>
            <a:ext cx="1084269" cy="1219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ВОЛОНТЕРСТВО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200458" y="20645"/>
            <a:ext cx="1054281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234" y="7"/>
            <a:ext cx="1087379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dmin\Desktop\фото\Новая папка\af6_8lORDy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42" y="3976258"/>
            <a:ext cx="3890471" cy="25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LpaDBM6que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34" y="1208827"/>
            <a:ext cx="3874179" cy="25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\Desktop\DlqfshVp0D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8" y="3987116"/>
            <a:ext cx="3874179" cy="258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5631059" y="-5631061"/>
            <a:ext cx="929877" cy="1219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407" y="0"/>
            <a:ext cx="934100" cy="92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Светлана Тюкалова\Downloads\IMG-20170508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4182" y="4526956"/>
            <a:ext cx="3983502" cy="22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obOiqCBfzw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81" y="1057551"/>
            <a:ext cx="3792432" cy="28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WIEFs5FsSk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70" y="1128168"/>
            <a:ext cx="4057169" cy="27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logo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20" y="26775"/>
            <a:ext cx="2762252" cy="8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200458" y="0"/>
            <a:ext cx="921030" cy="92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admin\Desktop\hfZWlAltAy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24" y="4557627"/>
            <a:ext cx="3980746" cy="22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0Pl7Y6LQvn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" y="1154502"/>
            <a:ext cx="4019602" cy="26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32086370_2061728150761861_3500566335295848448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" y="4554606"/>
            <a:ext cx="3885195" cy="21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5611091" y="-5611088"/>
            <a:ext cx="969823" cy="1219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ВОЛОНТЕРСТВО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73" y="-19049"/>
            <a:ext cx="993140" cy="98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 descr="C:\Users\user\Desktop\T5A9EuXPg7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92" y="4534968"/>
            <a:ext cx="3936053" cy="22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C:\Users\user\Desktop\8C6Ysq7Dml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54" y="1196750"/>
            <a:ext cx="4774659" cy="27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user\Desktop\gMoowu2iI_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4211782"/>
            <a:ext cx="3648042" cy="253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qgxOVunSxY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9686" y="1639291"/>
            <a:ext cx="2748267" cy="27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user\Desktop\9rDLqYNlyz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494" y="1314679"/>
            <a:ext cx="4310762" cy="27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C:\Users\user\Desktop\Cacu5gu6kh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39" y="4150068"/>
            <a:ext cx="3904374" cy="26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200459" y="20645"/>
            <a:ext cx="940838" cy="9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5604163" y="-5604162"/>
            <a:ext cx="983674" cy="1219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ВОЛОНТЕРСТВО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46" y="1732"/>
            <a:ext cx="984766" cy="9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 descr="C:\Users\user\Desktop\ZiHFQc6Ip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63" y="3879316"/>
            <a:ext cx="4017549" cy="28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admin\Desktop\фото в презентацию\спортивное\r4hYNhQVz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32" y="1285954"/>
            <a:ext cx="3439936" cy="25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admin\Desktop\фото в презентацию\спортивное\m1u93RB-xF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4" y="1191491"/>
            <a:ext cx="4148354" cy="27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304809" y="1732"/>
            <a:ext cx="975034" cy="98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:\Users\admin\Desktop\hiCFPd_XHm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" y="4191662"/>
            <a:ext cx="4211773" cy="236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admin\Desktop\mUtXr2d_pI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63" y="1177636"/>
            <a:ext cx="4113808" cy="27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Users\admin\Desktop\фото в презентацию\спортивное\iEuNIpte9w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32" y="4219604"/>
            <a:ext cx="3508640" cy="23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5611092" y="-5611088"/>
            <a:ext cx="969822" cy="1219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СОБЫТИЙНОЕ, ЭКОЛОГИЧЕСКОЕ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003" y="0"/>
            <a:ext cx="972609" cy="96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 descr="C:\Users\user\Desktop\fPLAmVqn79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67" y="1182029"/>
            <a:ext cx="4065296" cy="270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user\Desktop\_MysY41en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" y="4058778"/>
            <a:ext cx="3981113" cy="26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admin\Desktop\dB1F8vulH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" y="1122803"/>
            <a:ext cx="3944741" cy="27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200459" y="20645"/>
            <a:ext cx="940838" cy="9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dmin\Desktop\x4R2UErxfX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79" y="4058778"/>
            <a:ext cx="4029284" cy="26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admin\Desktop\фото\эколог\IMG_20180424_1012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09" y="4301534"/>
            <a:ext cx="3842321" cy="21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admin\Desktop\фото\эколог\IMG_20180424_1025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86" y="1416654"/>
            <a:ext cx="3865444" cy="217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4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 rot="5400000">
            <a:off x="5553867" y="-5553866"/>
            <a:ext cx="1084269" cy="12192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  И В СФЕРЕ ЧС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538" y="7"/>
            <a:ext cx="11080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200458" y="20645"/>
            <a:ext cx="10747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admin\Desktop\-jTN5bhtPZ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218155"/>
            <a:ext cx="3949411" cy="26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admin\Desktop\фото\фото доноры\доноры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" y="4073289"/>
            <a:ext cx="3967655" cy="26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admin\Desktop\фото\фото доноры\доноры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79" y="1208353"/>
            <a:ext cx="3950228" cy="26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фото\обучение вол МЧС 18\п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01" y="3970566"/>
            <a:ext cx="4980786" cy="27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фото\обучение вол МЧС 18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18" y="1197746"/>
            <a:ext cx="3727595" cy="26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5321</TotalTime>
  <Words>190</Words>
  <Application>Microsoft Office PowerPoint</Application>
  <PresentationFormat>Произвольный</PresentationFormat>
  <Paragraphs>31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Диаграмма Microsoft Excel</vt:lpstr>
      <vt:lpstr>муниципальное бюджетное учреждение  Центр  развития молодежных и общественных инициатив  «Выбор»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взаимодействия управления культуры администрации  г. Благовещенска с патриотическими общественными объединениями: система работы</dc:title>
  <dc:creator>Касимова Екатерина Владимировна</dc:creator>
  <cp:lastModifiedBy>RePack by Diakov</cp:lastModifiedBy>
  <cp:revision>303</cp:revision>
  <cp:lastPrinted>2017-02-06T07:59:27Z</cp:lastPrinted>
  <dcterms:created xsi:type="dcterms:W3CDTF">2016-12-04T02:17:18Z</dcterms:created>
  <dcterms:modified xsi:type="dcterms:W3CDTF">2018-08-09T00:56:56Z</dcterms:modified>
</cp:coreProperties>
</file>