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83" r:id="rId5"/>
    <p:sldId id="284" r:id="rId6"/>
    <p:sldId id="285" r:id="rId7"/>
    <p:sldId id="286" r:id="rId8"/>
    <p:sldId id="287" r:id="rId9"/>
    <p:sldId id="262" r:id="rId10"/>
    <p:sldId id="275" r:id="rId11"/>
    <p:sldId id="276" r:id="rId12"/>
    <p:sldId id="282" r:id="rId13"/>
    <p:sldId id="279" r:id="rId14"/>
    <p:sldId id="265" r:id="rId15"/>
    <p:sldId id="281" r:id="rId16"/>
    <p:sldId id="26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10.08.2018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kizil.gif"/>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449" y="516267"/>
            <a:ext cx="9144000" cy="5664236"/>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248197" y="3348385"/>
            <a:ext cx="8708504" cy="1412056"/>
          </a:xfrm>
        </p:spPr>
        <p:txBody>
          <a:bodyPr>
            <a:noAutofit/>
          </a:bodyPr>
          <a:lstStyle/>
          <a:p>
            <a:pPr>
              <a:spcBef>
                <a:spcPts val="600"/>
              </a:spcBef>
            </a:pPr>
            <a:r>
              <a:rPr lang="ru-RU" sz="3600" b="1" dirty="0" smtClean="0">
                <a:solidFill>
                  <a:srgbClr val="C00000"/>
                </a:solidFill>
                <a:latin typeface="Times New Roman" panose="02020603050405020304" pitchFamily="18" charset="0"/>
                <a:cs typeface="Times New Roman" panose="02020603050405020304" pitchFamily="18" charset="0"/>
              </a:rPr>
              <a:t>«Центр студенческой помощи </a:t>
            </a:r>
            <a:r>
              <a:rPr lang="ru-RU" sz="3600" b="1" dirty="0">
                <a:solidFill>
                  <a:srgbClr val="C00000"/>
                </a:solidFill>
                <a:latin typeface="Times New Roman" panose="02020603050405020304" pitchFamily="18" charset="0"/>
                <a:cs typeface="Times New Roman" panose="02020603050405020304" pitchFamily="18" charset="0"/>
              </a:rPr>
              <a:t>Республики Тыва </a:t>
            </a:r>
            <a:r>
              <a:rPr lang="ru-RU" sz="3600" b="1" dirty="0" smtClean="0">
                <a:solidFill>
                  <a:srgbClr val="C00000"/>
                </a:solidFill>
                <a:latin typeface="Times New Roman" panose="02020603050405020304" pitchFamily="18" charset="0"/>
                <a:cs typeface="Times New Roman" panose="02020603050405020304" pitchFamily="18" charset="0"/>
              </a:rPr>
              <a:t>«</a:t>
            </a:r>
            <a:r>
              <a:rPr lang="en-US" sz="3600" b="1" dirty="0" smtClean="0">
                <a:solidFill>
                  <a:srgbClr val="C00000"/>
                </a:solidFill>
                <a:latin typeface="Times New Roman" panose="02020603050405020304" pitchFamily="18" charset="0"/>
                <a:cs typeface="Times New Roman" panose="02020603050405020304" pitchFamily="18" charset="0"/>
              </a:rPr>
              <a:t>HELP CENTER</a:t>
            </a:r>
            <a:r>
              <a:rPr lang="ru-RU" sz="3600" b="1" dirty="0" smtClean="0">
                <a:solidFill>
                  <a:srgbClr val="C00000"/>
                </a:solidFill>
                <a:latin typeface="Times New Roman" panose="02020603050405020304" pitchFamily="18" charset="0"/>
                <a:cs typeface="Times New Roman" panose="02020603050405020304" pitchFamily="18" charset="0"/>
              </a:rPr>
              <a:t>»</a:t>
            </a:r>
            <a:endParaRPr lang="ru-RU" sz="3600" b="1" dirty="0">
              <a:solidFill>
                <a:srgbClr val="C00000"/>
              </a:solidFill>
              <a:latin typeface="Times New Roman" panose="02020603050405020304" pitchFamily="18" charset="0"/>
              <a:cs typeface="Times New Roman" panose="02020603050405020304" pitchFamily="18" charset="0"/>
            </a:endParaRPr>
          </a:p>
        </p:txBody>
      </p:sp>
      <p:pic>
        <p:nvPicPr>
          <p:cNvPr id="6" name="Picture 2" descr="C:\Users\User\Desktop\Центр студ помощи\ЛоготипЦСП.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1795" y1="15385" x2="5449" y2="41667"/>
                        <a14:foregroundMark x1="43910" y1="30769" x2="53846" y2="30128"/>
                        <a14:foregroundMark x1="38462" y1="68910" x2="50321" y2="71795"/>
                        <a14:foregroundMark x1="32051" y1="9295" x2="58013" y2="8333"/>
                        <a14:foregroundMark x1="64744" y1="9615" x2="84295" y2="20192"/>
                        <a14:foregroundMark x1="91026" y1="34295" x2="92949" y2="48397"/>
                        <a14:foregroundMark x1="93910" y1="61859" x2="87500" y2="74359"/>
                        <a14:foregroundMark x1="81410" y1="85577" x2="62179" y2="91346"/>
                        <a14:foregroundMark x1="60577" y1="21795" x2="58333" y2="29808"/>
                        <a14:foregroundMark x1="72115" y1="40705" x2="68590" y2="40705"/>
                        <a14:foregroundMark x1="20192" y1="47756" x2="18910" y2="50962"/>
                        <a14:foregroundMark x1="5128" y1="61218" x2="17949" y2="82051"/>
                      </a14:backgroundRemoval>
                    </a14:imgEffect>
                  </a14:imgLayer>
                </a14:imgProps>
              </a:ext>
              <a:ext uri="{28A0092B-C50C-407E-A947-70E740481C1C}">
                <a14:useLocalDpi xmlns:a14="http://schemas.microsoft.com/office/drawing/2010/main" val="0"/>
              </a:ext>
            </a:extLst>
          </a:blip>
          <a:srcRect/>
          <a:stretch>
            <a:fillRect/>
          </a:stretch>
        </p:blipFill>
        <p:spPr bwMode="auto">
          <a:xfrm>
            <a:off x="1475656" y="0"/>
            <a:ext cx="2950344" cy="295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543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Pictures\цс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59"/>
            <a:ext cx="9113837" cy="1189037"/>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idx="1"/>
          </p:nvPr>
        </p:nvSpPr>
        <p:spPr>
          <a:xfrm>
            <a:off x="272442" y="1201665"/>
            <a:ext cx="8568952" cy="3528392"/>
          </a:xfrm>
        </p:spPr>
        <p:txBody>
          <a:bodyPr>
            <a:normAutofit lnSpcReduction="10000"/>
          </a:bodyPr>
          <a:lstStyle/>
          <a:p>
            <a:pPr marL="0" indent="0" algn="just">
              <a:buNone/>
            </a:pPr>
            <a:r>
              <a:rPr lang="ru-RU" dirty="0" smtClean="0">
                <a:latin typeface="Times New Roman" panose="02020603050405020304" pitchFamily="18" charset="0"/>
                <a:cs typeface="Times New Roman" panose="02020603050405020304" pitchFamily="18" charset="0"/>
              </a:rPr>
              <a:t>	</a:t>
            </a:r>
            <a:r>
              <a:rPr lang="ru-RU" sz="3900" dirty="0" smtClean="0">
                <a:solidFill>
                  <a:srgbClr val="002060"/>
                </a:solidFill>
                <a:latin typeface="Times New Roman" panose="02020603050405020304" pitchFamily="18" charset="0"/>
                <a:cs typeface="Times New Roman" panose="02020603050405020304" pitchFamily="18" charset="0"/>
              </a:rPr>
              <a:t>В рамках Центра студенческой помощи планируется создание </a:t>
            </a:r>
            <a:r>
              <a:rPr lang="ru-RU" sz="3900" b="1" dirty="0" smtClean="0">
                <a:solidFill>
                  <a:srgbClr val="FF0000"/>
                </a:solidFill>
                <a:latin typeface="Times New Roman" panose="02020603050405020304" pitchFamily="18" charset="0"/>
                <a:cs typeface="Times New Roman" panose="02020603050405020304" pitchFamily="18" charset="0"/>
              </a:rPr>
              <a:t>социальной</a:t>
            </a:r>
            <a:r>
              <a:rPr lang="ru-RU" sz="3900" dirty="0" smtClean="0">
                <a:solidFill>
                  <a:srgbClr val="002060"/>
                </a:solidFill>
                <a:latin typeface="Times New Roman" panose="02020603050405020304" pitchFamily="18" charset="0"/>
                <a:cs typeface="Times New Roman" panose="02020603050405020304" pitchFamily="18" charset="0"/>
              </a:rPr>
              <a:t> </a:t>
            </a:r>
            <a:r>
              <a:rPr lang="ru-RU" sz="3900" b="1" dirty="0" smtClean="0">
                <a:solidFill>
                  <a:srgbClr val="FF0000"/>
                </a:solidFill>
                <a:latin typeface="Times New Roman" panose="02020603050405020304" pitchFamily="18" charset="0"/>
                <a:cs typeface="Times New Roman" panose="02020603050405020304" pitchFamily="18" charset="0"/>
              </a:rPr>
              <a:t>мобильной </a:t>
            </a:r>
            <a:r>
              <a:rPr lang="ru-RU" sz="3900" b="1" dirty="0" smtClean="0">
                <a:solidFill>
                  <a:srgbClr val="FF0000"/>
                </a:solidFill>
                <a:latin typeface="Times New Roman" panose="02020603050405020304" pitchFamily="18" charset="0"/>
                <a:cs typeface="Times New Roman" panose="02020603050405020304" pitchFamily="18" charset="0"/>
              </a:rPr>
              <a:t>парикмахерской</a:t>
            </a:r>
            <a:r>
              <a:rPr lang="ru-RU" sz="3900" dirty="0" smtClean="0">
                <a:solidFill>
                  <a:srgbClr val="002060"/>
                </a:solidFill>
                <a:latin typeface="Times New Roman" panose="02020603050405020304" pitchFamily="18" charset="0"/>
                <a:cs typeface="Times New Roman" panose="02020603050405020304" pitchFamily="18" charset="0"/>
              </a:rPr>
              <a:t> с выездом в учреждения и обслуживания маломобильных людей на дому.</a:t>
            </a:r>
          </a:p>
        </p:txBody>
      </p:sp>
      <p:pic>
        <p:nvPicPr>
          <p:cNvPr id="4098" name="Picture 2" descr="C:\Users\User\Pictures\t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8786" y="4481736"/>
            <a:ext cx="2376264"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41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Pictures\цс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59"/>
            <a:ext cx="9113837" cy="1189037"/>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idx="1"/>
          </p:nvPr>
        </p:nvSpPr>
        <p:spPr>
          <a:xfrm>
            <a:off x="179512" y="1412776"/>
            <a:ext cx="8784976" cy="5256584"/>
          </a:xfrm>
        </p:spPr>
        <p:txBody>
          <a:bodyPr>
            <a:normAutofit fontScale="92500" lnSpcReduction="20000"/>
          </a:bodyPr>
          <a:lstStyle/>
          <a:p>
            <a:pPr marL="0" indent="0" algn="just">
              <a:buNone/>
            </a:pPr>
            <a:r>
              <a:rPr lang="ru-RU" dirty="0" smtClean="0">
                <a:latin typeface="Times New Roman" panose="02020603050405020304" pitchFamily="18" charset="0"/>
                <a:cs typeface="Times New Roman" panose="02020603050405020304" pitchFamily="18" charset="0"/>
              </a:rPr>
              <a:t>	</a:t>
            </a:r>
            <a:r>
              <a:rPr lang="ru-RU" b="1" dirty="0" smtClean="0">
                <a:solidFill>
                  <a:srgbClr val="002060"/>
                </a:solidFill>
                <a:latin typeface="Times New Roman" panose="02020603050405020304" pitchFamily="18" charset="0"/>
                <a:cs typeface="Times New Roman" panose="02020603050405020304" pitchFamily="18" charset="0"/>
              </a:rPr>
              <a:t>Проект </a:t>
            </a:r>
            <a:r>
              <a:rPr lang="ru-RU" b="1" dirty="0" smtClean="0">
                <a:solidFill>
                  <a:srgbClr val="FF0000"/>
                </a:solidFill>
                <a:latin typeface="Times New Roman" panose="02020603050405020304" pitchFamily="18" charset="0"/>
                <a:cs typeface="Times New Roman" panose="02020603050405020304" pitchFamily="18" charset="0"/>
              </a:rPr>
              <a:t>«Социальная мобильная парикмахерская» </a:t>
            </a:r>
            <a:r>
              <a:rPr lang="ru-RU" b="1" dirty="0" smtClean="0">
                <a:solidFill>
                  <a:srgbClr val="002060"/>
                </a:solidFill>
                <a:latin typeface="Times New Roman" panose="02020603050405020304" pitchFamily="18" charset="0"/>
                <a:cs typeface="Times New Roman" panose="02020603050405020304" pitchFamily="18" charset="0"/>
              </a:rPr>
              <a:t>– это:</a:t>
            </a:r>
          </a:p>
          <a:p>
            <a:pPr algn="just">
              <a:buFontTx/>
              <a:buChar char="-"/>
            </a:pPr>
            <a:r>
              <a:rPr lang="ru-RU" dirty="0" smtClean="0">
                <a:solidFill>
                  <a:srgbClr val="002060"/>
                </a:solidFill>
                <a:latin typeface="Times New Roman" panose="02020603050405020304" pitchFamily="18" charset="0"/>
                <a:cs typeface="Times New Roman" panose="02020603050405020304" pitchFamily="18" charset="0"/>
              </a:rPr>
              <a:t>Социальная поддержка маломобильных граждан, людей с ограниченными возможностями здоровья и преклонного возраста;</a:t>
            </a:r>
          </a:p>
          <a:p>
            <a:pPr algn="just">
              <a:buFontTx/>
              <a:buChar char="-"/>
            </a:pPr>
            <a:r>
              <a:rPr lang="ru-RU" dirty="0" smtClean="0">
                <a:solidFill>
                  <a:srgbClr val="002060"/>
                </a:solidFill>
                <a:latin typeface="Times New Roman" panose="02020603050405020304" pitchFamily="18" charset="0"/>
                <a:cs typeface="Times New Roman" panose="02020603050405020304" pitchFamily="18" charset="0"/>
              </a:rPr>
              <a:t>Выезды в </a:t>
            </a:r>
            <a:r>
              <a:rPr lang="ru-RU" dirty="0" err="1" smtClean="0">
                <a:solidFill>
                  <a:srgbClr val="002060"/>
                </a:solidFill>
                <a:latin typeface="Times New Roman" panose="02020603050405020304" pitchFamily="18" charset="0"/>
                <a:cs typeface="Times New Roman" panose="02020603050405020304" pitchFamily="18" charset="0"/>
              </a:rPr>
              <a:t>кожууны</a:t>
            </a:r>
            <a:r>
              <a:rPr lang="ru-RU" dirty="0">
                <a:solidFill>
                  <a:srgbClr val="002060"/>
                </a:solidFill>
                <a:latin typeface="Times New Roman" panose="02020603050405020304" pitchFamily="18" charset="0"/>
                <a:cs typeface="Times New Roman" panose="02020603050405020304" pitchFamily="18" charset="0"/>
              </a:rPr>
              <a:t>, чабанские </a:t>
            </a:r>
            <a:r>
              <a:rPr lang="ru-RU" dirty="0" smtClean="0">
                <a:solidFill>
                  <a:srgbClr val="002060"/>
                </a:solidFill>
                <a:latin typeface="Times New Roman" panose="02020603050405020304" pitchFamily="18" charset="0"/>
                <a:cs typeface="Times New Roman" panose="02020603050405020304" pitchFamily="18" charset="0"/>
              </a:rPr>
              <a:t>стоянки, детские дома, школы-интернаты, дома для ветеранов и социальные приюты;</a:t>
            </a:r>
          </a:p>
          <a:p>
            <a:pPr algn="just">
              <a:buFontTx/>
              <a:buChar char="-"/>
            </a:pPr>
            <a:r>
              <a:rPr lang="ru-RU" dirty="0" smtClean="0">
                <a:solidFill>
                  <a:srgbClr val="002060"/>
                </a:solidFill>
                <a:latin typeface="Times New Roman" panose="02020603050405020304" pitchFamily="18" charset="0"/>
                <a:cs typeface="Times New Roman" panose="02020603050405020304" pitchFamily="18" charset="0"/>
              </a:rPr>
              <a:t>Обслуживание клиентов на дому по индивидуальному заказу;</a:t>
            </a:r>
          </a:p>
          <a:p>
            <a:pPr algn="just">
              <a:buFontTx/>
              <a:buChar char="-"/>
            </a:pPr>
            <a:r>
              <a:rPr lang="ru-RU" dirty="0" smtClean="0">
                <a:solidFill>
                  <a:srgbClr val="002060"/>
                </a:solidFill>
                <a:latin typeface="Times New Roman" panose="02020603050405020304" pitchFamily="18" charset="0"/>
                <a:cs typeface="Times New Roman" panose="02020603050405020304" pitchFamily="18" charset="0"/>
              </a:rPr>
              <a:t>Качественные услуги профессионалов по ценам ниже рыночных.</a:t>
            </a:r>
          </a:p>
          <a:p>
            <a:pPr algn="just">
              <a:buFontTx/>
              <a:buChar char="-"/>
            </a:pPr>
            <a:endParaRPr lang="ru-RU" dirty="0" smtClean="0">
              <a:solidFill>
                <a:srgbClr val="002060"/>
              </a:solidFill>
              <a:latin typeface="Times New Roman" panose="02020603050405020304" pitchFamily="18" charset="0"/>
              <a:cs typeface="Times New Roman" panose="02020603050405020304" pitchFamily="18" charset="0"/>
            </a:endParaRPr>
          </a:p>
          <a:p>
            <a:pPr algn="just">
              <a:buFontTx/>
              <a:buChar char="-"/>
            </a:pPr>
            <a:endParaRPr lang="ru-RU" dirty="0" smtClean="0">
              <a:solidFill>
                <a:srgbClr val="002060"/>
              </a:solidFill>
              <a:latin typeface="Times New Roman" panose="02020603050405020304" pitchFamily="18" charset="0"/>
              <a:cs typeface="Times New Roman" panose="02020603050405020304" pitchFamily="18" charset="0"/>
            </a:endParaRPr>
          </a:p>
          <a:p>
            <a:pPr algn="just">
              <a:buFontTx/>
              <a:buChar char="-"/>
            </a:pPr>
            <a:endParaRPr lang="ru-RU"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3166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wnloads\image-0-02-05-225063fff55e623addf747e3725c2212678edb7bf892ef201abd7b62e89719fe-V.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9866" b="4791"/>
          <a:stretch/>
        </p:blipFill>
        <p:spPr bwMode="auto">
          <a:xfrm>
            <a:off x="1187624" y="5319"/>
            <a:ext cx="6804248" cy="6859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9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User\Desktop\Центр студ помощи\Открытие Центра\IMG_20170127_141555.jpg"/>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7845"/>
          <a:stretch/>
        </p:blipFill>
        <p:spPr bwMode="auto">
          <a:xfrm>
            <a:off x="179512" y="0"/>
            <a:ext cx="8820472" cy="687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070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User\Desktop\Центр студ помощи\Готовые банеры\баннер ТТП.t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94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087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Pictures\цс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59"/>
            <a:ext cx="9113837" cy="1189037"/>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idx="1"/>
          </p:nvPr>
        </p:nvSpPr>
        <p:spPr>
          <a:xfrm>
            <a:off x="251520" y="1484784"/>
            <a:ext cx="8568952" cy="5256584"/>
          </a:xfrm>
        </p:spPr>
        <p:txBody>
          <a:bodyPr>
            <a:normAutofit/>
          </a:bodyPr>
          <a:lstStyle/>
          <a:p>
            <a:pPr marL="0" indent="0" algn="just">
              <a:buNone/>
            </a:pPr>
            <a:r>
              <a:rPr lang="ru-RU" dirty="0" smtClean="0">
                <a:latin typeface="Times New Roman" panose="02020603050405020304" pitchFamily="18" charset="0"/>
                <a:cs typeface="Times New Roman" panose="02020603050405020304" pitchFamily="18" charset="0"/>
              </a:rPr>
              <a:t>	</a:t>
            </a:r>
            <a:r>
              <a:rPr lang="ru-RU" dirty="0" smtClean="0">
                <a:solidFill>
                  <a:srgbClr val="002060"/>
                </a:solidFill>
                <a:latin typeface="Times New Roman" panose="02020603050405020304" pitchFamily="18" charset="0"/>
                <a:cs typeface="Times New Roman" panose="02020603050405020304" pitchFamily="18" charset="0"/>
              </a:rPr>
              <a:t>Центры </a:t>
            </a:r>
            <a:r>
              <a:rPr lang="ru-RU" dirty="0">
                <a:solidFill>
                  <a:srgbClr val="002060"/>
                </a:solidFill>
                <a:latin typeface="Times New Roman" panose="02020603050405020304" pitchFamily="18" charset="0"/>
                <a:cs typeface="Times New Roman" panose="02020603050405020304" pitchFamily="18" charset="0"/>
              </a:rPr>
              <a:t>студенческой </a:t>
            </a:r>
            <a:r>
              <a:rPr lang="ru-RU" dirty="0" smtClean="0">
                <a:solidFill>
                  <a:srgbClr val="002060"/>
                </a:solidFill>
                <a:latin typeface="Times New Roman" panose="02020603050405020304" pitchFamily="18" charset="0"/>
                <a:cs typeface="Times New Roman" panose="02020603050405020304" pitchFamily="18" charset="0"/>
              </a:rPr>
              <a:t>помощи Республики Тыва </a:t>
            </a:r>
            <a:r>
              <a:rPr lang="ru-RU" b="1" dirty="0" smtClean="0">
                <a:solidFill>
                  <a:srgbClr val="FF0000"/>
                </a:solidFill>
                <a:latin typeface="Times New Roman" panose="02020603050405020304" pitchFamily="18" charset="0"/>
                <a:cs typeface="Times New Roman" panose="02020603050405020304" pitchFamily="18" charset="0"/>
              </a:rPr>
              <a:t>«</a:t>
            </a:r>
            <a:r>
              <a:rPr lang="en-US" b="1" dirty="0" smtClean="0">
                <a:solidFill>
                  <a:srgbClr val="FF0000"/>
                </a:solidFill>
                <a:latin typeface="Times New Roman" panose="02020603050405020304" pitchFamily="18" charset="0"/>
                <a:cs typeface="Times New Roman" panose="02020603050405020304" pitchFamily="18" charset="0"/>
              </a:rPr>
              <a:t>Help center</a:t>
            </a:r>
            <a:r>
              <a:rPr lang="ru-RU" b="1" dirty="0" smtClean="0">
                <a:solidFill>
                  <a:srgbClr val="FF0000"/>
                </a:solidFill>
                <a:latin typeface="Times New Roman" panose="02020603050405020304" pitchFamily="18" charset="0"/>
                <a:cs typeface="Times New Roman" panose="02020603050405020304" pitchFamily="18" charset="0"/>
              </a:rPr>
              <a:t>» </a:t>
            </a:r>
            <a:r>
              <a:rPr lang="ru-RU" dirty="0" smtClean="0">
                <a:solidFill>
                  <a:srgbClr val="002060"/>
                </a:solidFill>
                <a:latin typeface="Times New Roman" panose="02020603050405020304" pitchFamily="18" charset="0"/>
                <a:cs typeface="Times New Roman" panose="02020603050405020304" pitchFamily="18" charset="0"/>
              </a:rPr>
              <a:t>это:</a:t>
            </a:r>
          </a:p>
          <a:p>
            <a:pPr algn="just">
              <a:buFontTx/>
              <a:buChar char="-"/>
            </a:pPr>
            <a:r>
              <a:rPr lang="ru-RU" dirty="0" smtClean="0">
                <a:solidFill>
                  <a:srgbClr val="002060"/>
                </a:solidFill>
                <a:latin typeface="Times New Roman" panose="02020603050405020304" pitchFamily="18" charset="0"/>
                <a:cs typeface="Times New Roman" panose="02020603050405020304" pitchFamily="18" charset="0"/>
              </a:rPr>
              <a:t>Социальная поддержка населения Тувы;</a:t>
            </a:r>
          </a:p>
          <a:p>
            <a:pPr algn="just">
              <a:buFontTx/>
              <a:buChar char="-"/>
            </a:pPr>
            <a:r>
              <a:rPr lang="ru-RU" dirty="0" smtClean="0">
                <a:solidFill>
                  <a:srgbClr val="002060"/>
                </a:solidFill>
                <a:latin typeface="Times New Roman" panose="02020603050405020304" pitchFamily="18" charset="0"/>
                <a:cs typeface="Times New Roman" panose="02020603050405020304" pitchFamily="18" charset="0"/>
              </a:rPr>
              <a:t>Повышение престижа рабочих профессий;</a:t>
            </a:r>
          </a:p>
          <a:p>
            <a:pPr algn="just">
              <a:buFontTx/>
              <a:buChar char="-"/>
            </a:pPr>
            <a:r>
              <a:rPr lang="ru-RU" dirty="0" smtClean="0">
                <a:solidFill>
                  <a:srgbClr val="002060"/>
                </a:solidFill>
                <a:latin typeface="Times New Roman" panose="02020603050405020304" pitchFamily="18" charset="0"/>
                <a:cs typeface="Times New Roman" panose="02020603050405020304" pitchFamily="18" charset="0"/>
              </a:rPr>
              <a:t>Площадки для реализации новых идей;</a:t>
            </a:r>
          </a:p>
          <a:p>
            <a:pPr algn="just">
              <a:buFontTx/>
              <a:buChar char="-"/>
            </a:pPr>
            <a:r>
              <a:rPr lang="ru-RU" dirty="0" smtClean="0">
                <a:solidFill>
                  <a:srgbClr val="002060"/>
                </a:solidFill>
                <a:latin typeface="Times New Roman" panose="02020603050405020304" pitchFamily="18" charset="0"/>
                <a:cs typeface="Times New Roman" panose="02020603050405020304" pitchFamily="18" charset="0"/>
              </a:rPr>
              <a:t>Предоставление новых рабочих мест;</a:t>
            </a:r>
          </a:p>
          <a:p>
            <a:pPr algn="just">
              <a:buFontTx/>
              <a:buChar char="-"/>
            </a:pPr>
            <a:r>
              <a:rPr lang="ru-RU" dirty="0" smtClean="0">
                <a:solidFill>
                  <a:srgbClr val="002060"/>
                </a:solidFill>
                <a:latin typeface="Times New Roman" panose="02020603050405020304" pitchFamily="18" charset="0"/>
                <a:cs typeface="Times New Roman" panose="02020603050405020304" pitchFamily="18" charset="0"/>
              </a:rPr>
              <a:t>Временное трудоустройство обучающейся молодежи;</a:t>
            </a:r>
          </a:p>
          <a:p>
            <a:pPr algn="just">
              <a:buFontTx/>
              <a:buChar char="-"/>
            </a:pPr>
            <a:r>
              <a:rPr lang="ru-RU" dirty="0" smtClean="0">
                <a:solidFill>
                  <a:srgbClr val="002060"/>
                </a:solidFill>
                <a:latin typeface="Times New Roman" panose="02020603050405020304" pitchFamily="18" charset="0"/>
                <a:cs typeface="Times New Roman" panose="02020603050405020304" pitchFamily="18" charset="0"/>
              </a:rPr>
              <a:t>Развитие предпринимательских качеств</a:t>
            </a:r>
            <a:r>
              <a:rPr lang="ru-RU" dirty="0">
                <a:solidFill>
                  <a:srgbClr val="002060"/>
                </a:solidFill>
                <a:latin typeface="Times New Roman" panose="02020603050405020304" pitchFamily="18" charset="0"/>
                <a:cs typeface="Times New Roman" panose="02020603050405020304" pitchFamily="18" charset="0"/>
              </a:rPr>
              <a:t>.</a:t>
            </a:r>
            <a:endParaRPr lang="ru-RU"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987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Центр студ помощи\Реклама Контакты.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540"/>
          <a:stretch/>
        </p:blipFill>
        <p:spPr bwMode="auto">
          <a:xfrm>
            <a:off x="-270" y="260648"/>
            <a:ext cx="9144270" cy="617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872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7a3668b008b4a3b5e2088bebd16ce3f.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974" t="10894" r="4117" b="8292"/>
          <a:stretch/>
        </p:blipFill>
        <p:spPr bwMode="auto">
          <a:xfrm>
            <a:off x="14808" y="2269904"/>
            <a:ext cx="9144000" cy="45365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16016" y="4279411"/>
            <a:ext cx="4104456" cy="707886"/>
          </a:xfrm>
          <a:prstGeom prst="rect">
            <a:avLst/>
          </a:prstGeom>
          <a:noFill/>
        </p:spPr>
        <p:txBody>
          <a:bodyPr wrap="square" rtlCol="0">
            <a:sp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СОЦИАЛЬНАЯ МОБИЛЬНАЯ ПАРИКМАХЕРСКАЯ</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197415" y="188640"/>
            <a:ext cx="8568952" cy="1080120"/>
          </a:xfrm>
        </p:spPr>
        <p:txBody>
          <a:bodyPr>
            <a:noAutofit/>
          </a:bodyPr>
          <a:lstStyle/>
          <a:p>
            <a:pPr marL="0" indent="0" algn="ctr">
              <a:buNone/>
            </a:pPr>
            <a:r>
              <a:rPr lang="ru-RU" sz="2400" dirty="0" smtClean="0">
                <a:solidFill>
                  <a:srgbClr val="002060"/>
                </a:solidFill>
                <a:latin typeface="Times New Roman" panose="02020603050405020304" pitchFamily="18" charset="0"/>
                <a:cs typeface="Times New Roman" panose="02020603050405020304" pitchFamily="18" charset="0"/>
              </a:rPr>
              <a:t>Министерство образования и науки Республики Тыва</a:t>
            </a:r>
          </a:p>
          <a:p>
            <a:pPr marL="0" indent="0" algn="ctr">
              <a:buNone/>
            </a:pPr>
            <a:r>
              <a:rPr lang="ru-RU" sz="2400" b="1" dirty="0" smtClean="0">
                <a:solidFill>
                  <a:srgbClr val="002060"/>
                </a:solidFill>
                <a:latin typeface="Times New Roman" panose="02020603050405020304" pitchFamily="18" charset="0"/>
                <a:cs typeface="Times New Roman" panose="02020603050405020304" pitchFamily="18" charset="0"/>
              </a:rPr>
              <a:t>ГБПОУ РТ «Тувинский политехнический техникум»</a:t>
            </a:r>
          </a:p>
          <a:p>
            <a:pPr marL="0" indent="0" algn="ctr">
              <a:buNone/>
            </a:pPr>
            <a:endParaRPr lang="ru-RU" sz="24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ru-RU" sz="2400" b="1" dirty="0" smtClean="0">
                <a:solidFill>
                  <a:srgbClr val="002060"/>
                </a:solidFill>
                <a:latin typeface="Times New Roman" panose="02020603050405020304" pitchFamily="18" charset="0"/>
                <a:cs typeface="Times New Roman" panose="02020603050405020304" pitchFamily="18" charset="0"/>
              </a:rPr>
              <a:t>СОЦИАЛЬНЫЙ ПРОЕКТ</a:t>
            </a:r>
          </a:p>
          <a:p>
            <a:pPr marL="0" indent="0" algn="ctr">
              <a:buNone/>
            </a:pPr>
            <a:r>
              <a:rPr lang="ru-RU" b="1" dirty="0" smtClean="0">
                <a:solidFill>
                  <a:srgbClr val="002060"/>
                </a:solidFill>
                <a:latin typeface="Times New Roman" panose="02020603050405020304" pitchFamily="18" charset="0"/>
                <a:cs typeface="Times New Roman" panose="02020603050405020304" pitchFamily="18" charset="0"/>
              </a:rPr>
              <a:t>«Социальная мобильная парикмахерская»</a:t>
            </a:r>
            <a:endParaRPr lang="ru-RU" sz="2000" dirty="0" smtClean="0">
              <a:solidFill>
                <a:srgbClr val="002060"/>
              </a:solidFill>
              <a:latin typeface="Times New Roman" panose="02020603050405020304" pitchFamily="18" charset="0"/>
              <a:cs typeface="Times New Roman" panose="02020603050405020304" pitchFamily="18" charset="0"/>
            </a:endParaRPr>
          </a:p>
          <a:p>
            <a:pPr algn="just">
              <a:buFontTx/>
              <a:buChar char="-"/>
            </a:pPr>
            <a:endParaRPr lang="ru-RU" sz="1600" dirty="0" smtClean="0">
              <a:solidFill>
                <a:srgbClr val="002060"/>
              </a:solidFill>
              <a:latin typeface="Times New Roman" panose="02020603050405020304" pitchFamily="18" charset="0"/>
              <a:cs typeface="Times New Roman" panose="02020603050405020304" pitchFamily="18" charset="0"/>
            </a:endParaRPr>
          </a:p>
          <a:p>
            <a:pPr algn="just">
              <a:buFontTx/>
              <a:buChar char="-"/>
            </a:pPr>
            <a:endParaRPr lang="ru-RU" sz="1600" dirty="0" smtClean="0">
              <a:solidFill>
                <a:srgbClr val="002060"/>
              </a:solidFill>
              <a:latin typeface="Times New Roman" panose="02020603050405020304" pitchFamily="18" charset="0"/>
              <a:cs typeface="Times New Roman" panose="02020603050405020304" pitchFamily="18" charset="0"/>
            </a:endParaRPr>
          </a:p>
        </p:txBody>
      </p:sp>
      <p:pic>
        <p:nvPicPr>
          <p:cNvPr id="7" name="Picture 2" descr="C:\Users\User\Desktop\Центр студ помощи\ЛоготипЦСП.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1795" y1="15385" x2="5449" y2="41667"/>
                        <a14:foregroundMark x1="43910" y1="30769" x2="53846" y2="30128"/>
                        <a14:foregroundMark x1="38462" y1="68910" x2="50321" y2="71795"/>
                        <a14:foregroundMark x1="32051" y1="9295" x2="58013" y2="8333"/>
                        <a14:foregroundMark x1="64744" y1="9615" x2="84295" y2="20192"/>
                        <a14:foregroundMark x1="91026" y1="34295" x2="92949" y2="48397"/>
                        <a14:foregroundMark x1="93910" y1="61859" x2="87500" y2="74359"/>
                        <a14:foregroundMark x1="81410" y1="85577" x2="62179" y2="91346"/>
                        <a14:foregroundMark x1="60577" y1="21795" x2="58333" y2="29808"/>
                        <a14:foregroundMark x1="72115" y1="40705" x2="68590" y2="40705"/>
                        <a14:foregroundMark x1="20192" y1="47756" x2="18910" y2="50962"/>
                        <a14:foregroundMark x1="5128" y1="61218" x2="17949" y2="82051"/>
                      </a14:backgroundRemoval>
                    </a14:imgEffect>
                  </a14:imgLayer>
                </a14:imgProps>
              </a:ext>
              <a:ext uri="{28A0092B-C50C-407E-A947-70E740481C1C}">
                <a14:useLocalDpi xmlns:a14="http://schemas.microsoft.com/office/drawing/2010/main" val="0"/>
              </a:ext>
            </a:extLst>
          </a:blip>
          <a:srcRect/>
          <a:stretch>
            <a:fillRect/>
          </a:stretch>
        </p:blipFill>
        <p:spPr bwMode="auto">
          <a:xfrm>
            <a:off x="3200516" y="4461724"/>
            <a:ext cx="1348555" cy="134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439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251520" y="260648"/>
            <a:ext cx="8568952" cy="6038131"/>
          </a:xfrm>
        </p:spPr>
        <p:txBody>
          <a:bodyPr>
            <a:normAutofit fontScale="62500" lnSpcReduction="20000"/>
          </a:bodyPr>
          <a:lstStyle/>
          <a:p>
            <a:pPr marL="0" indent="0" algn="just">
              <a:buNone/>
            </a:pPr>
            <a:r>
              <a:rPr lang="ru-RU" dirty="0" smtClean="0">
                <a:latin typeface="Times New Roman" panose="02020603050405020304" pitchFamily="18" charset="0"/>
                <a:cs typeface="Times New Roman" panose="02020603050405020304" pitchFamily="18" charset="0"/>
              </a:rPr>
              <a:t>	</a:t>
            </a:r>
            <a:r>
              <a:rPr lang="ru-RU" sz="3600" dirty="0" smtClean="0">
                <a:solidFill>
                  <a:srgbClr val="002060"/>
                </a:solidFill>
                <a:latin typeface="Times New Roman" panose="02020603050405020304" pitchFamily="18" charset="0"/>
                <a:cs typeface="Times New Roman" panose="02020603050405020304" pitchFamily="18" charset="0"/>
              </a:rPr>
              <a:t>Проект </a:t>
            </a:r>
            <a:r>
              <a:rPr lang="ru-RU" sz="3600" b="1" dirty="0">
                <a:solidFill>
                  <a:srgbClr val="002060"/>
                </a:solidFill>
                <a:latin typeface="Times New Roman" panose="02020603050405020304" pitchFamily="18" charset="0"/>
                <a:cs typeface="Times New Roman" panose="02020603050405020304" pitchFamily="18" charset="0"/>
              </a:rPr>
              <a:t>"Социальная мобильная парикмахерская" </a:t>
            </a:r>
            <a:r>
              <a:rPr lang="ru-RU" sz="3600" dirty="0">
                <a:solidFill>
                  <a:srgbClr val="002060"/>
                </a:solidFill>
                <a:latin typeface="Times New Roman" panose="02020603050405020304" pitchFamily="18" charset="0"/>
                <a:cs typeface="Times New Roman" panose="02020603050405020304" pitchFamily="18" charset="0"/>
              </a:rPr>
              <a:t>направлен на оказание бесплатных парикмахерских услуг пожилым гражданам, инвалидам и другим категориям из числа социально-незащищенных слоев населения, как в салоне, так и с выездом на дом и социальные учреждения республики к не мобильным гражданам. Проект очень важен для населения Республики Тыва, так как на сегодняшний день, в нашем районе с численностью населения 321,7 тыс. человек, нет ни одной социальной мобильной парикмахерской. Сама парикмахерская будет организована на базе Тувинского политехнического техникума на первом этаже, что полностью соответствует всем требованиям доступной среды для инвалидов и других маломобильных групп населения, учреждение имеет автотранспорт для не мобильных граждан, что позволяет выезжать в другие районы республики. Проект "Социальная мобильная парикмахерская" - это нововведение, которое положительно отразится на доступность и качество обслуживания пожилых граждан, инвалидов и других категорий граждан из числа социально-незащищенных слоев населения.</a:t>
            </a:r>
          </a:p>
        </p:txBody>
      </p:sp>
    </p:spTree>
    <p:extLst>
      <p:ext uri="{BB962C8B-B14F-4D97-AF65-F5344CB8AC3E}">
        <p14:creationId xmlns:p14="http://schemas.microsoft.com/office/powerpoint/2010/main" val="2231975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251520" y="260648"/>
            <a:ext cx="8568952" cy="6038131"/>
          </a:xfrm>
        </p:spPr>
        <p:txBody>
          <a:bodyPr>
            <a:normAutofit/>
          </a:bodyPr>
          <a:lstStyle/>
          <a:p>
            <a:pPr marL="0" indent="0" algn="ctr">
              <a:buNone/>
            </a:pPr>
            <a:r>
              <a:rPr lang="ru-RU" b="1" dirty="0">
                <a:solidFill>
                  <a:srgbClr val="002060"/>
                </a:solidFill>
                <a:latin typeface="Times New Roman" panose="02020603050405020304" pitchFamily="18" charset="0"/>
                <a:cs typeface="Times New Roman" panose="02020603050405020304" pitchFamily="18" charset="0"/>
              </a:rPr>
              <a:t>Цель проекта: </a:t>
            </a:r>
          </a:p>
          <a:p>
            <a:pPr marL="0" indent="0" algn="just">
              <a:buNone/>
            </a:pPr>
            <a:r>
              <a:rPr lang="ru-RU" dirty="0" smtClean="0">
                <a:solidFill>
                  <a:srgbClr val="002060"/>
                </a:solidFill>
                <a:latin typeface="Times New Roman" panose="02020603050405020304" pitchFamily="18" charset="0"/>
                <a:cs typeface="Times New Roman" panose="02020603050405020304" pitchFamily="18" charset="0"/>
              </a:rPr>
              <a:t>	Повышение </a:t>
            </a:r>
            <a:r>
              <a:rPr lang="ru-RU" dirty="0">
                <a:solidFill>
                  <a:srgbClr val="002060"/>
                </a:solidFill>
                <a:latin typeface="Times New Roman" panose="02020603050405020304" pitchFamily="18" charset="0"/>
                <a:cs typeface="Times New Roman" panose="02020603050405020304" pitchFamily="18" charset="0"/>
              </a:rPr>
              <a:t>качества жизни пожилых граждан, инвалидов, детей-сирот и детей, оставшихся без попечения родителей и других категорий граждан из числа социально – незащищенных слоев населения Республики Тыва посредством организации предоставления бесплатных парикмахерских услуг, как в салоне, так и с выездом на дом и социальные учреждения республики.</a:t>
            </a:r>
          </a:p>
        </p:txBody>
      </p:sp>
    </p:spTree>
    <p:extLst>
      <p:ext uri="{BB962C8B-B14F-4D97-AF65-F5344CB8AC3E}">
        <p14:creationId xmlns:p14="http://schemas.microsoft.com/office/powerpoint/2010/main" val="4053442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251520" y="260648"/>
            <a:ext cx="8568952" cy="6038131"/>
          </a:xfrm>
        </p:spPr>
        <p:txBody>
          <a:bodyPr>
            <a:normAutofit fontScale="92500" lnSpcReduction="20000"/>
          </a:bodyPr>
          <a:lstStyle/>
          <a:p>
            <a:pPr marL="0" indent="0" algn="ctr">
              <a:buNone/>
            </a:pPr>
            <a:r>
              <a:rPr lang="ru-RU" b="1" dirty="0">
                <a:solidFill>
                  <a:srgbClr val="002060"/>
                </a:solidFill>
                <a:latin typeface="Times New Roman" panose="02020603050405020304" pitchFamily="18" charset="0"/>
                <a:cs typeface="Times New Roman" panose="02020603050405020304" pitchFamily="18" charset="0"/>
              </a:rPr>
              <a:t>Задачи:</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открытие социальной мобильной парикмахерской на базе учебной мастерской Тувинского политехнического техникума:</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предоставление пожилым гражданам, инвалидам и другим категориям из числа социально-незащищенных слоев населения бесплатных парикмахерских услуг.</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привлечь как можно больше получателей социальных услуг за счет активной рекламы в СМИ, интернете, телевидении и на выступлениях в сходах граждан в отдаленных деревнях района.</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организовать систему мониторинга качества обслуживания получателей социальных услуг.</a:t>
            </a:r>
          </a:p>
        </p:txBody>
      </p:sp>
    </p:spTree>
    <p:extLst>
      <p:ext uri="{BB962C8B-B14F-4D97-AF65-F5344CB8AC3E}">
        <p14:creationId xmlns:p14="http://schemas.microsoft.com/office/powerpoint/2010/main" val="1264317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251520" y="260648"/>
            <a:ext cx="8568952" cy="6408712"/>
          </a:xfrm>
        </p:spPr>
        <p:txBody>
          <a:bodyPr>
            <a:normAutofit fontScale="70000" lnSpcReduction="20000"/>
          </a:bodyPr>
          <a:lstStyle/>
          <a:p>
            <a:pPr marL="0" indent="0" algn="ctr">
              <a:buNone/>
            </a:pPr>
            <a:r>
              <a:rPr lang="ru-RU" b="1" dirty="0" smtClean="0">
                <a:solidFill>
                  <a:srgbClr val="002060"/>
                </a:solidFill>
                <a:latin typeface="Times New Roman" panose="02020603050405020304" pitchFamily="18" charset="0"/>
                <a:cs typeface="Times New Roman" panose="02020603050405020304" pitchFamily="18" charset="0"/>
              </a:rPr>
              <a:t>Социальная значимость проекта:</a:t>
            </a:r>
            <a:endParaRPr lang="ru-RU"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smtClean="0">
                <a:solidFill>
                  <a:srgbClr val="002060"/>
                </a:solidFill>
                <a:latin typeface="Times New Roman" panose="02020603050405020304" pitchFamily="18" charset="0"/>
                <a:cs typeface="Times New Roman" panose="02020603050405020304" pitchFamily="18" charset="0"/>
              </a:rPr>
              <a:t>	В </a:t>
            </a:r>
            <a:r>
              <a:rPr lang="ru-RU" dirty="0">
                <a:solidFill>
                  <a:srgbClr val="002060"/>
                </a:solidFill>
                <a:latin typeface="Times New Roman" panose="02020603050405020304" pitchFamily="18" charset="0"/>
                <a:cs typeface="Times New Roman" panose="02020603050405020304" pitchFamily="18" charset="0"/>
              </a:rPr>
              <a:t>настоящее время пожилые граждане и люди с ограниченными возможностями здоровья - наименее социально защищенные слои населения. Уровень </a:t>
            </a:r>
            <a:r>
              <a:rPr lang="ru-RU" dirty="0" err="1">
                <a:solidFill>
                  <a:srgbClr val="002060"/>
                </a:solidFill>
                <a:latin typeface="Times New Roman" panose="02020603050405020304" pitchFamily="18" charset="0"/>
                <a:cs typeface="Times New Roman" panose="02020603050405020304" pitchFamily="18" charset="0"/>
              </a:rPr>
              <a:t>малообеспеченности</a:t>
            </a:r>
            <a:r>
              <a:rPr lang="ru-RU" dirty="0">
                <a:solidFill>
                  <a:srgbClr val="002060"/>
                </a:solidFill>
                <a:latin typeface="Times New Roman" panose="02020603050405020304" pitchFamily="18" charset="0"/>
                <a:cs typeface="Times New Roman" panose="02020603050405020304" pitchFamily="18" charset="0"/>
              </a:rPr>
              <a:t> растет, а доходы граждан остаются практически одни и те же. Сегодня пожилые люди нуждаются в нашей заботе, любви и внимании. Реализация проекта особенно актуальна в кризисное время, когда каждая добровольная, тем более бесплатная, помощь расценивается пожилыми гражданами, инвалидами, детьми-сиротами и людьми, попавших в трудную жизненную ситуацию, как нечто необычное, вызывая позитивные чувства. Ухоженный внешний вид в любой ситуации и в любом возрасте способствует активизации внутреннего потенциала гражданина и улучшению его психосоматического состояния, что, несомненно, положительно влияет на качество его жизни. А для того чтобы быть привлекательным нужны немалые деньги и доступность парикмахерских услуг для людей с ограниченными возможностями здоровья. На сегодняшний день в нашей республике, с численностью населения 321,7 тыс. человек, нет ни одной социальной парикмахерской – это и есть основная проблема.</a:t>
            </a:r>
          </a:p>
        </p:txBody>
      </p:sp>
    </p:spTree>
    <p:extLst>
      <p:ext uri="{BB962C8B-B14F-4D97-AF65-F5344CB8AC3E}">
        <p14:creationId xmlns:p14="http://schemas.microsoft.com/office/powerpoint/2010/main" val="1360425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251520" y="260648"/>
            <a:ext cx="8568952" cy="6408712"/>
          </a:xfrm>
        </p:spPr>
        <p:txBody>
          <a:bodyPr>
            <a:normAutofit fontScale="92500"/>
          </a:bodyPr>
          <a:lstStyle/>
          <a:p>
            <a:pPr marL="0" indent="0" algn="ctr">
              <a:buNone/>
            </a:pPr>
            <a:r>
              <a:rPr lang="ru-RU" dirty="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География проекта:</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Республика Тыва и все 19 муниципальных образований республики где имеются социальные учреждения</a:t>
            </a:r>
            <a:r>
              <a:rPr lang="ru-RU" dirty="0" smtClean="0">
                <a:solidFill>
                  <a:srgbClr val="002060"/>
                </a:solidFill>
                <a:latin typeface="Times New Roman" panose="02020603050405020304" pitchFamily="18" charset="0"/>
                <a:cs typeface="Times New Roman" panose="02020603050405020304" pitchFamily="18" charset="0"/>
              </a:rPr>
              <a:t>.</a:t>
            </a:r>
            <a:endParaRPr lang="ru-RU" dirty="0">
              <a:solidFill>
                <a:srgbClr val="002060"/>
              </a:solidFill>
              <a:latin typeface="Times New Roman" panose="02020603050405020304" pitchFamily="18" charset="0"/>
              <a:cs typeface="Times New Roman" panose="02020603050405020304" pitchFamily="18" charset="0"/>
            </a:endParaRPr>
          </a:p>
          <a:p>
            <a:pPr marL="0" indent="0" algn="ctr">
              <a:buNone/>
            </a:pPr>
            <a:r>
              <a:rPr lang="ru-RU" b="1" dirty="0">
                <a:solidFill>
                  <a:srgbClr val="002060"/>
                </a:solidFill>
                <a:latin typeface="Times New Roman" panose="02020603050405020304" pitchFamily="18" charset="0"/>
                <a:cs typeface="Times New Roman" panose="02020603050405020304" pitchFamily="18" charset="0"/>
              </a:rPr>
              <a:t>Целевые группы:</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Ветераны проживающие в домах для ветеранов;</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Одинокие пенсионеры, ветераны ВОВ, труженики тыла;</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Люди с ограниченными возможностями здоровья;</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Лица, попавшие в трудную жизненную ситуацию;</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Воспитанники детских домов, школ-интернатов.</a:t>
            </a:r>
          </a:p>
        </p:txBody>
      </p:sp>
    </p:spTree>
    <p:extLst>
      <p:ext uri="{BB962C8B-B14F-4D97-AF65-F5344CB8AC3E}">
        <p14:creationId xmlns:p14="http://schemas.microsoft.com/office/powerpoint/2010/main" val="2695319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251520" y="260648"/>
            <a:ext cx="8568952" cy="6408712"/>
          </a:xfrm>
        </p:spPr>
        <p:txBody>
          <a:bodyPr>
            <a:normAutofit/>
          </a:bodyPr>
          <a:lstStyle/>
          <a:p>
            <a:pPr marL="0" indent="0" algn="ctr">
              <a:buNone/>
            </a:pPr>
            <a:r>
              <a:rPr lang="ru-RU" b="1" dirty="0" smtClean="0">
                <a:solidFill>
                  <a:srgbClr val="002060"/>
                </a:solidFill>
                <a:latin typeface="Times New Roman" panose="02020603050405020304" pitchFamily="18" charset="0"/>
                <a:cs typeface="Times New Roman" panose="02020603050405020304" pitchFamily="18" charset="0"/>
              </a:rPr>
              <a:t>Авторы </a:t>
            </a:r>
            <a:r>
              <a:rPr lang="ru-RU" b="1" dirty="0">
                <a:solidFill>
                  <a:srgbClr val="002060"/>
                </a:solidFill>
                <a:latin typeface="Times New Roman" panose="02020603050405020304" pitchFamily="18" charset="0"/>
                <a:cs typeface="Times New Roman" panose="02020603050405020304" pitchFamily="18" charset="0"/>
              </a:rPr>
              <a:t>проекта: </a:t>
            </a:r>
            <a:endParaRPr lang="ru-RU" b="1"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smtClean="0">
                <a:solidFill>
                  <a:srgbClr val="002060"/>
                </a:solidFill>
                <a:latin typeface="Times New Roman" panose="02020603050405020304" pitchFamily="18" charset="0"/>
                <a:cs typeface="Times New Roman" panose="02020603050405020304" pitchFamily="18" charset="0"/>
              </a:rPr>
              <a:t>Центр </a:t>
            </a:r>
            <a:r>
              <a:rPr lang="ru-RU" dirty="0">
                <a:solidFill>
                  <a:srgbClr val="002060"/>
                </a:solidFill>
                <a:latin typeface="Times New Roman" panose="02020603050405020304" pitchFamily="18" charset="0"/>
                <a:cs typeface="Times New Roman" panose="02020603050405020304" pitchFamily="18" charset="0"/>
              </a:rPr>
              <a:t>студенческой помощи «</a:t>
            </a:r>
            <a:r>
              <a:rPr lang="ru-RU" dirty="0" err="1">
                <a:solidFill>
                  <a:srgbClr val="002060"/>
                </a:solidFill>
                <a:latin typeface="Times New Roman" panose="02020603050405020304" pitchFamily="18" charset="0"/>
                <a:cs typeface="Times New Roman" panose="02020603050405020304" pitchFamily="18" charset="0"/>
              </a:rPr>
              <a:t>Energy</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Smart</a:t>
            </a:r>
            <a:r>
              <a:rPr lang="ru-RU" dirty="0">
                <a:solidFill>
                  <a:srgbClr val="002060"/>
                </a:solidFill>
                <a:latin typeface="Times New Roman" panose="02020603050405020304" pitchFamily="18" charset="0"/>
                <a:cs typeface="Times New Roman" panose="02020603050405020304" pitchFamily="18" charset="0"/>
              </a:rPr>
              <a:t>» при Тувинском политехническом техникуме.</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В течение года Центром планируется открытие Центра студенческих социальных мобильных услуг для маломобильных граждан, организация конференций, семинаров, рабочих встреч по обмену опытом, формирование базы данных пользователей Центра студенческой помощи, проведение регулярных обучающих мероприятий с целью освоения возможностей оборудований Центров их участниками.</a:t>
            </a:r>
          </a:p>
        </p:txBody>
      </p:sp>
    </p:spTree>
    <p:extLst>
      <p:ext uri="{BB962C8B-B14F-4D97-AF65-F5344CB8AC3E}">
        <p14:creationId xmlns:p14="http://schemas.microsoft.com/office/powerpoint/2010/main" val="3056847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179512" y="5301208"/>
            <a:ext cx="8712968" cy="1556792"/>
          </a:xfrm>
        </p:spPr>
        <p:txBody>
          <a:bodyPr>
            <a:noAutofit/>
          </a:bodyPr>
          <a:lstStyle/>
          <a:p>
            <a:pPr marL="0" indent="0" algn="just">
              <a:buNone/>
            </a:pPr>
            <a:r>
              <a:rPr lang="ru-RU" sz="2400" dirty="0">
                <a:solidFill>
                  <a:srgbClr val="002060"/>
                </a:solidFill>
                <a:latin typeface="Times New Roman" panose="02020603050405020304" pitchFamily="18" charset="0"/>
                <a:cs typeface="Times New Roman" panose="02020603050405020304" pitchFamily="18" charset="0"/>
              </a:rPr>
              <a:t>27 января 2017 года на базе Тувинского политехнического техникума состоялось официальное открытие Центра студенческой помощи «</a:t>
            </a:r>
            <a:r>
              <a:rPr lang="en-US" sz="2400" dirty="0">
                <a:solidFill>
                  <a:srgbClr val="002060"/>
                </a:solidFill>
                <a:latin typeface="Times New Roman" panose="02020603050405020304" pitchFamily="18" charset="0"/>
                <a:cs typeface="Times New Roman" panose="02020603050405020304" pitchFamily="18" charset="0"/>
              </a:rPr>
              <a:t>HELP CENTER</a:t>
            </a:r>
            <a:r>
              <a:rPr lang="ru-RU" sz="2400" dirty="0">
                <a:solidFill>
                  <a:srgbClr val="002060"/>
                </a:solidFill>
                <a:latin typeface="Times New Roman" panose="02020603050405020304" pitchFamily="18" charset="0"/>
                <a:cs typeface="Times New Roman" panose="02020603050405020304" pitchFamily="18" charset="0"/>
              </a:rPr>
              <a:t>» приуроченного Году молодежных инициатив в Туве.</a:t>
            </a:r>
          </a:p>
          <a:p>
            <a:pPr marL="0" indent="0" algn="just">
              <a:buNone/>
            </a:pPr>
            <a:endParaRPr lang="ru-RU" sz="2000"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C:\Users\User\Desktop\Центр студ помощи\Открытие Центра\IMG_20170127_1352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76199"/>
            <a:ext cx="8856984" cy="4982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661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200</Words>
  <Application>Microsoft Office PowerPoint</Application>
  <PresentationFormat>Экран (4:3)</PresentationFormat>
  <Paragraphs>43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и науки Республики Тыва ГБУ ДО РТ «Республиканский центр развития профессионального образования»</dc:title>
  <dc:creator>User</dc:creator>
  <cp:lastModifiedBy>User</cp:lastModifiedBy>
  <cp:revision>27</cp:revision>
  <cp:lastPrinted>2017-03-30T03:57:13Z</cp:lastPrinted>
  <dcterms:created xsi:type="dcterms:W3CDTF">2017-03-27T10:31:08Z</dcterms:created>
  <dcterms:modified xsi:type="dcterms:W3CDTF">2018-08-10T08:53:47Z</dcterms:modified>
</cp:coreProperties>
</file>