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37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660"/>
  </p:normalViewPr>
  <p:slideViewPr>
    <p:cSldViewPr snapToGrid="0">
      <p:cViewPr varScale="1">
        <p:scale>
          <a:sx n="80" d="100"/>
          <a:sy n="80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1E5DCDA-A6AF-4487-8020-102C077334E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369B0E-1275-4B24-AB32-C1C0222DC782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49ED2D-73B9-4BFA-A31B-950DA2818F47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8F51DF-C5AA-494E-B474-F43AA3BDEE9D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74EDDED-8480-47E5-89EE-936B7C19CE3B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70576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E8DA548-9634-42D8-886B-750EF30209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73FCDE-2DB1-4C99-9CEF-2A2AEC4D6D9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id="{CC03719E-BB32-4E22-8DA4-46611A171D4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AB111D-22C6-43C4-912A-1FDC0F5AB62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78C1CD-82F5-4159-B47D-1EBEEDF3FD7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14ADC6-F1A2-46A0-986D-1781707E7E3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B83913C-1DA5-499E-8470-025E6716102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1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25B890-4AAA-4A31-9736-A785909240F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77E71AB-06CD-46BB-B79F-F15911432BD8}" type="slidenum">
              <a:t>1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52D8851-DD2D-42C3-8C84-8094033C53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AF4FD13-E536-4832-AB0B-34955B2806C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34C8CD-3D9C-4866-9129-D0C87CB43D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2E3AD40-0DFD-4470-ABF4-43FDE811D6CA}" type="slidenum">
              <a:t>10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1561988-2205-4C22-B96F-6091CE1A87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A2BB097-104E-4526-9551-23973928E6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D49D25-9071-4447-BEFC-6C4A50917C4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A77438A-21AF-4F88-B5B0-C2B400EB3EAA}" type="slidenum">
              <a:t>2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D6FFE50-429E-4200-B68D-1445ED5F78F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1937307-F9D1-4ECE-964C-B2875602C4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2D255C-3B83-40E7-A4DF-10BCC4BE482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46E28C0-FFE6-44C4-96BB-153A568FC35A}" type="slidenum">
              <a:t>3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0722455-8EEB-4842-BEE0-6AA63B9D86B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697853B-A7C7-4CCF-B4BB-DFBA5D49A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91353-78D9-4B15-8370-960D3B03C4E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77ABCCD-3341-43FD-86AB-FD5598DBBA8F}" type="slidenum">
              <a:t>4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29B3D8F-38B6-445E-9DF9-F656465C88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1DC03FF-A0EB-4820-A9F4-C79E18070B8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B8583D-A6CD-4600-BCF0-2AA6504B513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D3262ED-6E9B-45CD-8A03-48F334F17156}" type="slidenum">
              <a:t>5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3DCF32C-2ED9-4A87-9C2A-45F32597ADD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CA46AE2-91E4-4AC1-82D4-F4628DB564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974F78-E8E5-4A99-B4B6-25728F7C52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1E8A47A-A9D5-4D16-851D-0895517FE8A7}" type="slidenum">
              <a:t>6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2B1BA6D-8869-4FB6-BFC2-D387A139B1B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C2E5797-F8EC-4A12-8FC0-1223EBC74F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9A96F0-FA9C-4336-890F-BBD16600C21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72C074C-1D82-440A-BA8F-137455A830D2}" type="slidenum">
              <a:t>7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9923698-5FB5-47FF-B8ED-6A7FC8F44F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7996867-9603-453D-A718-85E32B2CB7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A76CFA-5BFB-424D-B8F5-241DCCEC67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7FE37D9-A2A2-4440-A0BE-7E4C4788EFC3}" type="slidenum">
              <a:t>8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A588881-6683-4C04-8711-9669148724D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5B0C9F1-D714-4E98-ADEF-6BB96E52077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7EF888-F420-4A07-940B-08694488519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C90862A-FB38-4BB6-94A4-441A8B4DD864}" type="slidenum">
              <a:t>9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93E99C4-45E0-4FA5-8B27-C773DB12972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66C398B-3E57-4397-AD65-5EC4C46372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149D2-F91C-4F9E-A37E-5AB3CC4146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805F2F-0BC9-4B56-9F1A-3D923F822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F25EA-627D-4AA6-AD28-5B2152FC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93593F-3FEB-49AC-97C4-1212B710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4F901F-41CE-4729-92F3-7E375D15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DB7626-E826-4A1C-8145-649CAA111F0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137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1F694-1347-4CCD-B123-DEEEB1792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FFE6AE-7BC6-4883-ACF8-346BFC388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01F88B-3568-4EB9-87BC-BADC12CD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750EF-DA5A-4C8A-9702-F804DA98D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4A522E-C3B4-4D37-A18E-405E4B76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94B7587-8913-4040-9EC1-68D75C86D77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3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2D2DA3-B46B-4539-B0C4-64072E45B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3200" cy="5008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B25A2B-5250-4B3B-876C-5F354A68D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5008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813503-4F25-4258-B320-2671A431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5DBC2-26E0-4C74-A653-BE5B5819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A65CD-C955-4B53-9843-8FC60560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ABE579-D44D-439D-BF27-CC840D8424F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000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ADFBC-824E-41AB-A538-D050452C9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5721D6-3F17-493A-9851-0D720D248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FD6514-2EDF-4EF0-88DB-67B0C579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2270AC-AEEC-45ED-ABF7-03F386414245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A7A26A-586A-47A6-8919-6789823B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2EEFD2-731C-4B41-B25F-E6C6ACC31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BA7BA6-FA76-4B8F-9C86-EADDA39483E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454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CBF04-FF65-4CA3-B365-FCB40AF6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37EAD-0CB3-427A-8291-40EE22138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E66D7C-D489-4A14-9FE4-BBEF50725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2270AC-AEEC-45ED-ABF7-03F386414245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85CEEC-7382-40AF-A04E-0DF232B7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77CBD-976E-4DA4-8C0E-240445C4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3006AB-905D-49DE-AD0C-96BD4995ABE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40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BBC5E-4C19-422D-BB6B-23CDF00D7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ADDBBF-925F-4408-B3D8-2C96BB736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E1332-2B7B-401E-A742-2CB86FC2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2270AC-AEEC-45ED-ABF7-03F386414245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EE999F-21D3-4C34-B2FC-8F2DE738C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472824-6644-43AA-AF0C-6634EA61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67E79A-BD32-485E-9065-07F445EB2F7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574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36CE8-F555-4A3D-967D-EB2709A3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5F0916-D639-4D64-B9E8-289C76EA5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1850" y="4589463"/>
            <a:ext cx="5181600" cy="150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699417-1D0E-46B9-AD64-EB7B9BCDB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850" y="4589463"/>
            <a:ext cx="5181600" cy="150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5FA3FA-4CDD-409E-B993-450A2EB5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2270AC-AEEC-45ED-ABF7-03F386414245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4F0D52-6C81-4450-9490-E90A2076F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4AD9CA-A499-4FE7-90F4-5E24354E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A6B2AE-877E-4D25-A270-57BD6057412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90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9FFF3-6009-4E01-AF44-1282034AE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709ABF-691B-4FE6-BD86-AEF93AA11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C7D2A9-76FB-4DAE-B0E8-452D92938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795ADE-26F0-4CD2-83F4-785FBF1EF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A0C5AB-A5A4-44D8-BE82-77D18DEE36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923EA6-993C-4299-AD73-14DFEDFFD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2270AC-AEEC-45ED-ABF7-03F386414245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0506694-5BDD-44FF-BA9A-DE50C62D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7EEB1B-2116-4842-B002-79E806BD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5AE10E-D15A-4927-B6C3-D602F3859B9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446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6B3B5-A517-4F01-8C0C-14290623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D4BCD8-4DFE-40D9-A7D8-1DC0C49E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2270AC-AEEC-45ED-ABF7-03F386414245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96C8B2-FC31-4DE5-B87A-EDE6308B4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078D3A-F72C-4A0E-AB09-8177C1B6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04DEC3-D8D3-406F-B9E3-4F543C8F87C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189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762018-1781-4793-B26B-E488BB82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2270AC-AEEC-45ED-ABF7-03F386414245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C21C2-9A8D-4DFA-9961-EB39747BB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E33C8F-B15B-4B34-87C9-2AAD522D6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A93D5A-3429-48B5-9C3E-05AEBD93D69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845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329CA-96A9-4F3F-AAF5-629DBEB9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699495-7268-4A16-82A7-FDB6E16D0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135EFF-6DF6-4369-BE7C-2239054EF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DAF8F5-0480-4568-B0B9-B8891311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2270AC-AEEC-45ED-ABF7-03F386414245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4107A7-DCCE-4FDA-9558-B1A240D9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18323C-BA18-4597-A3CB-13FA3409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7C792E-F1DE-4FB4-B6E7-37495002AE6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04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9CA54-AFB5-497A-9123-BDD31E42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8CCB91-B9C7-4AAA-AF0A-6DA68B289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6224DE-2F1F-4AE6-BE29-4BA436279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EF14E-F49C-438C-91AC-950A54E73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70138B-5507-4BBA-B25E-9C9BDEAF1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527DC9-6B22-43F4-9B65-57FC6747CDA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320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DA048-308D-4628-828C-37E43512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CB3D6A-8510-4092-90E5-648AB54A84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A3A078-4019-47CE-B8E5-AD3DF362F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355600-A3A8-44C7-868D-7048C7F48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2270AC-AEEC-45ED-ABF7-03F386414245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6C14E9-4C6E-42E9-BCF8-0A1177F7E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9EAB8A-4F58-4221-A405-0CB59836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30D9BB-54A9-42F4-BB53-C9CD48976C1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39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587A1-A041-4CAC-AB2C-B1B10B09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41F5FF-2CBB-458B-B961-F4757BB77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3ED5A-CD0F-4DC8-8189-BA34D6D3F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2270AC-AEEC-45ED-ABF7-03F386414245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A5B64-2EF2-4EB0-85FB-D6208ABB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C03EE-F110-413E-BFDA-D4D6CE7F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392A6C-FF95-4BEE-8D67-8246C9A0272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43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9708B5-F838-47F8-87DE-5A069CDCC9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18550" y="1709738"/>
            <a:ext cx="2628900" cy="43799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295639-5E34-471F-A4C2-6119DC6BD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1850" y="1709738"/>
            <a:ext cx="7734300" cy="43799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69B40-3AD8-4AE2-8A10-811B99207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2270AC-AEEC-45ED-ABF7-03F386414245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33984-2058-416C-890F-E8CE99251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3C0677-426A-4C9B-8AC6-22E0BF2BA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E4D91A-F3D4-48AF-8E46-922D4A7AD7F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26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8988DC1-15E2-4F08-AED7-68B94A1BC082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lvl="0"/>
            <a:fld id="{2C0FFEEE-CEAB-4795-86A9-A8118935E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340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8988DC1-15E2-4F08-AED7-68B94A1BC082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530370-D51E-4D68-BAFF-1A67FE275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240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8988DC1-15E2-4F08-AED7-68B94A1BC082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lvl="0"/>
            <a:fld id="{87C6ECEE-10D6-4358-818A-9A63FE034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512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8988DC1-15E2-4F08-AED7-68B94A1BC082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lvl="0"/>
            <a:fld id="{150CABD6-E881-4430-B937-94BE355974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056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8988DC1-15E2-4F08-AED7-68B94A1BC082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lvl="0"/>
            <a:fld id="{68826882-D1B3-4C81-9563-A688FEE9A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456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8988DC1-15E2-4F08-AED7-68B94A1BC082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2D48C46-4D57-440F-A1D4-A5DE8B8DD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24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8988DC1-15E2-4F08-AED7-68B94A1BC082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5F36F9-EED2-44D4-B600-824D40B79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1263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F9A4E-DCFD-4DE2-8757-2431602E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8D8E33-3D20-4EEB-B8E6-6F24966E5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D0CB34-1B44-47AE-AD51-4A3A90AF0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3B2466-DBE2-43CA-A9FB-D0AC65BEA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C684A8-076F-4BD7-A4F1-B1670204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55E397-68BD-4243-A91B-71A4517A27A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229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8988DC1-15E2-4F08-AED7-68B94A1BC082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0FA6C6-842D-425D-94F7-014002C89C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26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8988DC1-15E2-4F08-AED7-68B94A1BC082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lvl="0"/>
            <a:fld id="{F80A2005-0F50-494F-A94B-74E4866E2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572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2019/6/16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lvl="0"/>
            <a:fld id="{560916F1-85E3-4BAC-8CD0-379A1883A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9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2019/6/16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lvl="0"/>
            <a:fld id="{560916F1-85E3-4BAC-8CD0-379A1883AD5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47020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2019/6/16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lvl="0"/>
            <a:fld id="{560916F1-85E3-4BAC-8CD0-379A1883A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2019/6/16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lvl="0"/>
            <a:fld id="{560916F1-85E3-4BAC-8CD0-379A1883AD5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5169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2019/6/16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lvl="0"/>
            <a:fld id="{560916F1-85E3-4BAC-8CD0-379A1883A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212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8988DC1-15E2-4F08-AED7-68B94A1BC082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0D33AC-BBCF-4154-989A-C8C449CC3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4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8988DC1-15E2-4F08-AED7-68B94A1BC082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EE219CA-6E0D-4D67-9559-9206030622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26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185F6-60F0-4D47-BD50-133C617AE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3A235-4E0C-42D8-BA60-21EC58B68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102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4BB3F1-9EBC-4D2E-B8C7-6EF9EF6E7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4963"/>
            <a:ext cx="54102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8F8A20-E04F-4A3E-9429-81EDD72D0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F59787-16D4-461F-B25D-9CF5FAC4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021E4A-CBAC-4D54-A5A0-59E21DC4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9EC93C-2D9D-4F2A-8CFB-0E58D487154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5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72D25-BF45-4B08-98F1-3E830B8A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01A7C4-7263-4830-A98E-3F63D0840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9BA7D5-DD0A-432A-B353-C4DB21495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46BF8A-CEBF-47F0-AEC1-FC2403CF22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15663C-0373-4FB3-8546-E7E32ACD9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6C2A45-4786-425A-BD00-9F4C6D650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320703-8EF1-4657-8463-2BE24950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5D21FF-8A55-463E-A655-312F6F10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301C9EE-91C5-447D-9067-A104DA2EC4B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803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7747A-9576-49DB-A409-3E2F7F7D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C12C71-8CEB-4812-BB69-AF7EA2BDE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21FB28-CA83-4FE0-A620-155BE733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CCE8AA-4125-47F5-99E4-4C528D28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EFD6494-BD73-4181-A1E0-CA8AE93D46C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52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B43789-1DC2-4A7E-BF07-24869FF0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B9D67F-41AD-41D0-8C28-74B9183B7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4D70CA-D3C8-45F6-8264-6B6F5CE6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E235EE-DBA5-48F1-957A-8498EC54E9F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14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F2149-196C-4482-8C96-DF2B7D61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7CF447-6C74-4C5C-BAB4-C5911D980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5325C1-2AB4-4BCC-9B4C-86471D8E0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AC6DBF-98BB-48B2-B6F2-EA150833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999C91-9BF4-4F75-AC7F-9A2B2410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A8861-3A62-4E99-9686-F03F4C5F3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45A5287-8135-4D29-B3B2-42CED2724C0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59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0482B-5396-407E-B575-8E23D4F0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EB6CEE-9899-452F-80DA-A8B26E7F1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06FC39-505F-44A0-A4EE-087E753B5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BCA118-D03E-4F35-AB42-B2C857D54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6E8E1A-9962-4C22-8B64-066E92F4F8C8}" type="datetime1">
              <a:rPr lang="ru-RU" smtClean="0"/>
              <a:pPr lvl="0"/>
              <a:t>16.06.2019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D80497-7900-4306-A6CE-8DE7AE59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02653C-87EA-4BD7-9C24-3C0C7354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A12F11E-BC7B-4074-9E06-E3C61098B28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56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C6244-3DBE-415E-B6D6-CF2CEB6356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/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18960BC3-28FB-42BE-9E1D-D01369E6A05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16E8E1A-9962-4C22-8B64-066E92F4F8C8}" type="datetime1">
              <a:rPr lang="ru-RU"/>
              <a:pPr lvl="0"/>
              <a:t>2019/6/16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7BE5DA37-BB67-4B0B-8B6A-AB25ADBC562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4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208D5BB6-5DC9-49DC-B943-95F1FF355AD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560916F1-85E3-4BAC-8CD0-379A1883AD54}" type="slidenum"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EDDEA91-F2FF-4125-B19B-C272B8D9B9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Microsoft YaHei" pitchFamily="2"/>
          <a:cs typeface="Arial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ru-RU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E70BA-9DF5-4FA8-B20E-1339B2AAD8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959" y="1709640"/>
            <a:ext cx="10515240" cy="285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/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15ACD0-72A3-4806-807C-3CA5D8B7F4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959" y="4589640"/>
            <a:ext cx="10515240" cy="149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0098D-5C0F-40AB-9071-0CF32AE1529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E32270AC-AEEC-45ED-ABF7-03F386414245}" type="datetime1">
              <a:rPr lang="ru-RU"/>
              <a:pPr lvl="0"/>
              <a:t>2019/6/16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CED32C-1968-42D3-890C-8231F5459C8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4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791E0A-483E-47FF-A1CF-6C5826F192B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5F8EF805-D0F9-4254-BD4E-477BE8070B79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Microsoft YaHei" pitchFamily="2"/>
          <a:cs typeface="Arial" pitchFamily="2"/>
        </a:defRPr>
      </a:lvl1pPr>
    </p:titleStyle>
    <p:bodyStyle>
      <a:lvl1pPr lvl="0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ru-RU" sz="2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1pPr>
      <a:lvl2pPr lvl="1" algn="l" rtl="0" hangingPunct="1">
        <a:lnSpc>
          <a:spcPct val="90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ru-RU" sz="2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2pPr>
      <a:lvl3pPr lvl="2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ru-RU" sz="2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3pPr>
      <a:lvl4pPr lvl="3" algn="l" rtl="0" hangingPunct="1">
        <a:lnSpc>
          <a:spcPct val="90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ru-RU" sz="2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4pPr>
      <a:lvl5pPr lvl="4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ru-RU" sz="2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5pPr>
      <a:lvl6pPr lvl="5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ru-RU" sz="2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6pPr>
      <a:lvl7pPr lvl="6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ru-RU" sz="2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7pPr>
      <a:lvl8pPr lvl="7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ru-RU" sz="2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8pPr>
      <a:lvl9pPr marL="0" marR="0" lvl="0" indent="0" algn="l" rtl="0" hangingPunct="1">
        <a:lnSpc>
          <a:spcPct val="90000"/>
        </a:lnSpc>
        <a:spcBef>
          <a:spcPts val="1001"/>
        </a:spcBef>
        <a:spcAft>
          <a:spcPts val="1417"/>
        </a:spcAft>
        <a:buNone/>
        <a:tabLst/>
        <a:defRPr lang="ru-RU" sz="2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916E8E1A-9962-4C22-8B64-066E92F4F8C8}" type="datetime1">
              <a:rPr lang="ru-RU" smtClean="0"/>
              <a:pPr lvl="0"/>
              <a:t>2019/6/16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lvl="0"/>
            <a:fld id="{560916F1-85E3-4BAC-8CD0-379A1883A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30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891993-EE33-4618-8186-20B8846B78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00013"/>
            <a:ext cx="11655425" cy="2320925"/>
          </a:xfrm>
        </p:spPr>
        <p:txBody>
          <a:bodyPr/>
          <a:lstStyle/>
          <a:p>
            <a:pPr lvl="0" algn="ctr"/>
            <a:r>
              <a:rPr lang="ru-RU" sz="3200" b="1">
                <a:latin typeface="Calibri" pitchFamily="18"/>
              </a:rPr>
              <a:t>Средиземноморская черепаха </a:t>
            </a:r>
            <a:br>
              <a:rPr lang="ru-RU" sz="2400">
                <a:latin typeface="Calibri" pitchFamily="18"/>
              </a:rPr>
            </a:br>
            <a:r>
              <a:rPr lang="ru-RU" sz="2400">
                <a:latin typeface="Calibri" pitchFamily="18"/>
                <a:ea typeface="SimSun" pitchFamily="2"/>
              </a:rPr>
              <a:t>подвида </a:t>
            </a:r>
            <a:r>
              <a:rPr lang="ru-RU" sz="2400">
                <a:latin typeface="Calibri" pitchFamily="18"/>
              </a:rPr>
              <a:t>Testudo graeca nikolskii (Чхиквадзе, Туниев 1986)</a:t>
            </a:r>
            <a:br>
              <a:rPr lang="ru-RU" sz="2400">
                <a:latin typeface="Calibri" pitchFamily="18"/>
              </a:rPr>
            </a:br>
            <a:r>
              <a:rPr lang="ru-RU" sz="2400">
                <a:latin typeface="Calibri" pitchFamily="18"/>
              </a:rPr>
              <a:t>включена в международный список охраняемых видов, в список Конвенции о международной торговле видами дикой флоры и фауны, Красную книгу РФ (2001) </a:t>
            </a:r>
            <a:br>
              <a:rPr lang="ru-RU" sz="2400">
                <a:latin typeface="Calibri" pitchFamily="18"/>
              </a:rPr>
            </a:br>
            <a:r>
              <a:rPr lang="ru-RU" sz="2400">
                <a:latin typeface="Calibri" pitchFamily="18"/>
              </a:rPr>
              <a:t>в категории </a:t>
            </a:r>
            <a:r>
              <a:rPr lang="ru-RU" sz="2400">
                <a:latin typeface="Calibri" pitchFamily="18"/>
                <a:cs typeface="Times New Roman" pitchFamily="18"/>
              </a:rPr>
              <a:t>«1», в Красную книгу Краснодарского края (2007).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41C24-4D11-441D-8EF2-E04FA37CDD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308850" y="2341563"/>
            <a:ext cx="4883150" cy="4129087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1001"/>
              </a:spcBef>
              <a:buNone/>
            </a:pPr>
            <a:r>
              <a:rPr lang="ru-RU" sz="2400"/>
              <a:t>Сохранившаяся в неизменном виде миллионы лет, черепаха оказалась беззащитной перед человеком:</a:t>
            </a:r>
          </a:p>
          <a:p>
            <a:pPr lvl="0">
              <a:spcBef>
                <a:spcPts val="1001"/>
              </a:spcBef>
              <a:buNone/>
            </a:pPr>
            <a:r>
              <a:rPr lang="ru-RU" sz="2400"/>
              <a:t>- черепахи вытесняются со своих мест обитания,</a:t>
            </a:r>
          </a:p>
          <a:p>
            <a:pPr lvl="0">
              <a:spcBef>
                <a:spcPts val="1001"/>
              </a:spcBef>
              <a:buNone/>
            </a:pPr>
            <a:r>
              <a:rPr lang="ru-RU" sz="2400"/>
              <a:t>- они гибнут под колесами автотранспорта,</a:t>
            </a:r>
          </a:p>
          <a:p>
            <a:pPr lvl="0">
              <a:spcBef>
                <a:spcPts val="1001"/>
              </a:spcBef>
              <a:buNone/>
            </a:pPr>
            <a:r>
              <a:rPr lang="ru-RU" sz="2400"/>
              <a:t>- они страдают от «хорошего» к ним отношения: содержания в качестве домашних животных или живых игрушек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1D06998-0A96-4B62-8EA7-BA930551C89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5651" t="135" r="11833" b="21654"/>
          <a:stretch>
            <a:fillRect/>
          </a:stretch>
        </p:blipFill>
        <p:spPr>
          <a:xfrm>
            <a:off x="274680" y="2421720"/>
            <a:ext cx="6636600" cy="389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58C660-7E8E-4B74-B4D4-F53F0E2E6DF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18519" y="525960"/>
            <a:ext cx="8154720" cy="45867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4151A6-6DBA-4AAD-94C5-35C885F11952}"/>
              </a:ext>
            </a:extLst>
          </p:cNvPr>
          <p:cNvSpPr/>
          <p:nvPr/>
        </p:nvSpPr>
        <p:spPr>
          <a:xfrm>
            <a:off x="2811960" y="5501520"/>
            <a:ext cx="7303320" cy="516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Фото. Поступление годовалых черепашат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595895-D5D8-4F68-A83C-B9A4E534DF21}"/>
              </a:ext>
            </a:extLst>
          </p:cNvPr>
          <p:cNvSpPr/>
          <p:nvPr/>
        </p:nvSpPr>
        <p:spPr>
          <a:xfrm>
            <a:off x="200880" y="4491720"/>
            <a:ext cx="11605320" cy="2101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448199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ndale Sans UI" pitchFamily="2"/>
                <a:cs typeface="Tahoma" pitchFamily="34"/>
              </a:rPr>
              <a:t>Домашний центр временного содержания и реабилитации</a:t>
            </a:r>
          </a:p>
          <a:p>
            <a:pPr marL="0" marR="0" lvl="0" indent="448199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ndale Sans UI" pitchFamily="2"/>
                <a:cs typeface="Tahoma" pitchFamily="34"/>
              </a:rPr>
              <a:t>средиземноморской черепахи</a:t>
            </a:r>
          </a:p>
          <a:p>
            <a:pPr marL="0" marR="0" lvl="0" indent="448199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ndale Sans UI" pitchFamily="2"/>
                <a:cs typeface="Tahoma" pitchFamily="34"/>
              </a:rPr>
              <a:t>создавался спонтанно на протяжении ряда лет в условиях:</a:t>
            </a:r>
          </a:p>
          <a:p>
            <a:pPr marL="0" marR="0" lvl="0" indent="448199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ndale Sans UI" pitchFamily="2"/>
                <a:cs typeface="Tahoma" pitchFamily="34"/>
              </a:rPr>
              <a:t>сложившихся обстоятельств, когда к нам попадали незаконно изъятые из природы и ослабленные черепахи, и наших возможностей по их восстановлению.       </a:t>
            </a:r>
            <a:r>
              <a: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E00A9F-50ED-404F-9B06-2DD51A33852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88760" y="328320"/>
            <a:ext cx="7209360" cy="4075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5C39180F-AD12-4907-A9D8-854B1A34994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25560" y="1657799"/>
            <a:ext cx="6451560" cy="4385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3">
            <a:extLst>
              <a:ext uri="{FF2B5EF4-FFF2-40B4-BE49-F238E27FC236}">
                <a16:creationId xmlns:a16="http://schemas.microsoft.com/office/drawing/2014/main" id="{3196FE84-388F-483A-A21D-712442379466}"/>
              </a:ext>
            </a:extLst>
          </p:cNvPr>
          <p:cNvSpPr/>
          <p:nvPr/>
        </p:nvSpPr>
        <p:spPr>
          <a:xfrm>
            <a:off x="7435800" y="6036479"/>
            <a:ext cx="272484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Фото. Большой участок.</a:t>
            </a:r>
          </a:p>
        </p:txBody>
      </p:sp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294C3520-0732-4B08-947D-E4E8BD3A3D8F}"/>
              </a:ext>
            </a:extLst>
          </p:cNvPr>
          <p:cNvSpPr/>
          <p:nvPr/>
        </p:nvSpPr>
        <p:spPr>
          <a:xfrm>
            <a:off x="440640" y="3670919"/>
            <a:ext cx="4914000" cy="760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Центр состоит из основного большого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участка площадью около 15 соток</a:t>
            </a:r>
          </a:p>
        </p:txBody>
      </p: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762018E2-DCC1-43CE-84C8-1099417CDF45}"/>
              </a:ext>
            </a:extLst>
          </p:cNvPr>
          <p:cNvSpPr/>
          <p:nvPr/>
        </p:nvSpPr>
        <p:spPr>
          <a:xfrm>
            <a:off x="414000" y="4714560"/>
            <a:ext cx="4914000" cy="1430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448199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Большой участок по периметру</a:t>
            </a:r>
          </a:p>
          <a:p>
            <a:pPr marL="0" marR="0" lvl="0" indent="448199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обнесен сплошным забором.</a:t>
            </a:r>
          </a:p>
          <a:p>
            <a:pPr marL="0" marR="0" lvl="0" indent="448199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Растительность дикая, много</a:t>
            </a:r>
          </a:p>
          <a:p>
            <a:pPr marL="0" marR="0" lvl="0" indent="448199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сложноцветных, есть бобовые.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ECDFB0C6-69ED-4660-9006-34367F7A649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9027"/>
          <a:stretch>
            <a:fillRect/>
          </a:stretch>
        </p:blipFill>
        <p:spPr>
          <a:xfrm>
            <a:off x="1641599" y="502920"/>
            <a:ext cx="8706600" cy="89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FE199383-083A-4BFB-9A6C-4C49B8C70CE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40640" y="1420200"/>
            <a:ext cx="4984200" cy="218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9">
            <a:extLst>
              <a:ext uri="{FF2B5EF4-FFF2-40B4-BE49-F238E27FC236}">
                <a16:creationId xmlns:a16="http://schemas.microsoft.com/office/drawing/2014/main" id="{DC0BD46C-49C9-421C-8901-91AD6D2B105C}"/>
              </a:ext>
            </a:extLst>
          </p:cNvPr>
          <p:cNvSpPr/>
          <p:nvPr/>
        </p:nvSpPr>
        <p:spPr>
          <a:xfrm>
            <a:off x="7106399" y="4534560"/>
            <a:ext cx="3786840" cy="15724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2CC"/>
          </a:solidFill>
          <a:ln w="12600">
            <a:solidFill>
              <a:srgbClr val="325490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381CB1D3-27E3-40AD-8ECC-84163942E29A}"/>
              </a:ext>
            </a:extLst>
          </p:cNvPr>
          <p:cNvSpPr/>
          <p:nvPr/>
        </p:nvSpPr>
        <p:spPr>
          <a:xfrm>
            <a:off x="726839" y="4462920"/>
            <a:ext cx="3343679" cy="15724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B4C7E7"/>
          </a:solidFill>
          <a:ln w="12600">
            <a:solidFill>
              <a:srgbClr val="325490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Овал 12">
            <a:extLst>
              <a:ext uri="{FF2B5EF4-FFF2-40B4-BE49-F238E27FC236}">
                <a16:creationId xmlns:a16="http://schemas.microsoft.com/office/drawing/2014/main" id="{5F1DE2AC-A8AD-4451-BA58-58E64F1E03E9}"/>
              </a:ext>
            </a:extLst>
          </p:cNvPr>
          <p:cNvSpPr/>
          <p:nvPr/>
        </p:nvSpPr>
        <p:spPr>
          <a:xfrm>
            <a:off x="7697519" y="2004119"/>
            <a:ext cx="2941560" cy="14381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4B183"/>
          </a:solidFill>
          <a:ln w="12600">
            <a:solidFill>
              <a:srgbClr val="325490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Овал 9">
            <a:extLst>
              <a:ext uri="{FF2B5EF4-FFF2-40B4-BE49-F238E27FC236}">
                <a16:creationId xmlns:a16="http://schemas.microsoft.com/office/drawing/2014/main" id="{2FE90AEA-8BDB-4C87-855F-3C60CB79AB32}"/>
              </a:ext>
            </a:extLst>
          </p:cNvPr>
          <p:cNvSpPr/>
          <p:nvPr/>
        </p:nvSpPr>
        <p:spPr>
          <a:xfrm>
            <a:off x="1007280" y="1989719"/>
            <a:ext cx="2936160" cy="14381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5E0B4"/>
          </a:solidFill>
          <a:ln w="12600">
            <a:solidFill>
              <a:srgbClr val="325490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3A7C2229-A313-473A-9F99-6C998A137414}"/>
              </a:ext>
            </a:extLst>
          </p:cNvPr>
          <p:cNvSpPr/>
          <p:nvPr/>
        </p:nvSpPr>
        <p:spPr>
          <a:xfrm>
            <a:off x="1391400" y="375120"/>
            <a:ext cx="9278640" cy="866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448199" algn="just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ndale Sans UI" pitchFamily="2"/>
                <a:cs typeface="Times New Roman" pitchFamily="18"/>
              </a:rPr>
              <a:t>Источники  поступления  черепах  в  центр</a:t>
            </a: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71B3D83C-9121-4239-B4A1-B2A2607C298E}"/>
              </a:ext>
            </a:extLst>
          </p:cNvPr>
          <p:cNvSpPr/>
          <p:nvPr/>
        </p:nvSpPr>
        <p:spPr>
          <a:xfrm>
            <a:off x="792360" y="1078920"/>
            <a:ext cx="10571760" cy="118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448199" algn="just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ndale Sans UI" pitchFamily="2"/>
                <a:cs typeface="Tahoma" pitchFamily="34"/>
              </a:rPr>
              <a:t>Всех черепах, которые к нам попадают, мы условно делим на 4 категории</a:t>
            </a:r>
            <a:r>
              <a: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:             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2C6F1872-B39D-4DAF-A555-948180ACBBDC}"/>
              </a:ext>
            </a:extLst>
          </p:cNvPr>
          <p:cNvSpPr/>
          <p:nvPr/>
        </p:nvSpPr>
        <p:spPr>
          <a:xfrm>
            <a:off x="1425239" y="2178720"/>
            <a:ext cx="2099520" cy="943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1. Черепахи-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природники</a:t>
            </a:r>
          </a:p>
        </p:txBody>
      </p:sp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DF3D0A01-39E2-4642-B9C0-68E843ABDD22}"/>
              </a:ext>
            </a:extLst>
          </p:cNvPr>
          <p:cNvSpPr/>
          <p:nvPr/>
        </p:nvSpPr>
        <p:spPr>
          <a:xfrm>
            <a:off x="8168040" y="2263320"/>
            <a:ext cx="2093399" cy="943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2. Черепахи-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невольники</a:t>
            </a:r>
          </a:p>
        </p:txBody>
      </p:sp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id="{7469FACA-B0C5-45DA-9AE0-BB3E5672042D}"/>
              </a:ext>
            </a:extLst>
          </p:cNvPr>
          <p:cNvSpPr/>
          <p:nvPr/>
        </p:nvSpPr>
        <p:spPr>
          <a:xfrm>
            <a:off x="854999" y="4987440"/>
            <a:ext cx="3152520" cy="516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3. Ручные черепахи</a:t>
            </a:r>
          </a:p>
        </p:txBody>
      </p:sp>
      <p:sp>
        <p:nvSpPr>
          <p:cNvPr id="11" name="Прямоугольник 7">
            <a:extLst>
              <a:ext uri="{FF2B5EF4-FFF2-40B4-BE49-F238E27FC236}">
                <a16:creationId xmlns:a16="http://schemas.microsoft.com/office/drawing/2014/main" id="{537CEC20-FEFF-4177-91BC-D8F428351569}"/>
              </a:ext>
            </a:extLst>
          </p:cNvPr>
          <p:cNvSpPr/>
          <p:nvPr/>
        </p:nvSpPr>
        <p:spPr>
          <a:xfrm>
            <a:off x="7568280" y="4816440"/>
            <a:ext cx="3200040" cy="943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4. Невозвратные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в природу черепахи</a:t>
            </a:r>
          </a:p>
        </p:txBody>
      </p:sp>
      <p:sp>
        <p:nvSpPr>
          <p:cNvPr id="12" name="Прямоугольник 13">
            <a:extLst>
              <a:ext uri="{FF2B5EF4-FFF2-40B4-BE49-F238E27FC236}">
                <a16:creationId xmlns:a16="http://schemas.microsoft.com/office/drawing/2014/main" id="{125EADB1-97B5-4006-9BD9-4817EA7D09C5}"/>
              </a:ext>
            </a:extLst>
          </p:cNvPr>
          <p:cNvSpPr/>
          <p:nvPr/>
        </p:nvSpPr>
        <p:spPr>
          <a:xfrm>
            <a:off x="4563360" y="3338280"/>
            <a:ext cx="2583720" cy="1124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325490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Центр временного содержания и реабилитации</a:t>
            </a:r>
          </a:p>
        </p:txBody>
      </p:sp>
      <p:cxnSp>
        <p:nvCxnSpPr>
          <p:cNvPr id="13" name="Прямая со стрелкой 15">
            <a:extLst>
              <a:ext uri="{FF2B5EF4-FFF2-40B4-BE49-F238E27FC236}">
                <a16:creationId xmlns:a16="http://schemas.microsoft.com/office/drawing/2014/main" id="{07594160-C80D-4899-A0A9-5CA71382619D}"/>
              </a:ext>
            </a:extLst>
          </p:cNvPr>
          <p:cNvCxnSpPr/>
          <p:nvPr/>
        </p:nvCxnSpPr>
        <p:spPr>
          <a:xfrm>
            <a:off x="3513600" y="3217320"/>
            <a:ext cx="888479" cy="363599"/>
          </a:xfrm>
          <a:prstGeom prst="bentConnector3">
            <a:avLst/>
          </a:prstGeom>
          <a:noFill/>
          <a:ln w="6480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14" name="Прямая со стрелкой 17">
            <a:extLst>
              <a:ext uri="{FF2B5EF4-FFF2-40B4-BE49-F238E27FC236}">
                <a16:creationId xmlns:a16="http://schemas.microsoft.com/office/drawing/2014/main" id="{C7A4396F-9A3E-45A9-8175-1D972A9C69EC}"/>
              </a:ext>
            </a:extLst>
          </p:cNvPr>
          <p:cNvCxnSpPr/>
          <p:nvPr/>
        </p:nvCxnSpPr>
        <p:spPr>
          <a:xfrm flipH="1">
            <a:off x="7225560" y="3231720"/>
            <a:ext cx="902880" cy="363600"/>
          </a:xfrm>
          <a:prstGeom prst="bentConnector3">
            <a:avLst/>
          </a:prstGeom>
          <a:noFill/>
          <a:ln w="6480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DE0749C-D5FD-4C04-9CC4-67FF1DC1E94F}"/>
              </a:ext>
            </a:extLst>
          </p:cNvPr>
          <p:cNvCxnSpPr/>
          <p:nvPr/>
        </p:nvCxnSpPr>
        <p:spPr>
          <a:xfrm flipV="1">
            <a:off x="3762000" y="4351680"/>
            <a:ext cx="722520" cy="389520"/>
          </a:xfrm>
          <a:prstGeom prst="bentConnector3">
            <a:avLst/>
          </a:prstGeom>
          <a:noFill/>
          <a:ln w="6480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16" name="Прямая со стрелкой 21">
            <a:extLst>
              <a:ext uri="{FF2B5EF4-FFF2-40B4-BE49-F238E27FC236}">
                <a16:creationId xmlns:a16="http://schemas.microsoft.com/office/drawing/2014/main" id="{01C9AA5C-0FB9-475F-B7A5-0F3395304BF3}"/>
              </a:ext>
            </a:extLst>
          </p:cNvPr>
          <p:cNvCxnSpPr/>
          <p:nvPr/>
        </p:nvCxnSpPr>
        <p:spPr>
          <a:xfrm flipH="1" flipV="1">
            <a:off x="7169400" y="4419360"/>
            <a:ext cx="507600" cy="267840"/>
          </a:xfrm>
          <a:prstGeom prst="bentConnector3">
            <a:avLst/>
          </a:prstGeom>
          <a:noFill/>
          <a:ln w="6480">
            <a:solidFill>
              <a:srgbClr val="4472C4"/>
            </a:solidFill>
            <a:prstDash val="solid"/>
            <a:miter/>
            <a:tailEnd type="arrow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38C354-5F34-4E78-8574-8FB5EBE2FB85}"/>
              </a:ext>
            </a:extLst>
          </p:cNvPr>
          <p:cNvSpPr/>
          <p:nvPr/>
        </p:nvSpPr>
        <p:spPr>
          <a:xfrm>
            <a:off x="996480" y="227880"/>
            <a:ext cx="10198800" cy="60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Кормление черепах в центре</a:t>
            </a:r>
          </a:p>
        </p:txBody>
      </p:sp>
      <p:pic>
        <p:nvPicPr>
          <p:cNvPr id="3" name="Графический объект3">
            <a:extLst>
              <a:ext uri="{FF2B5EF4-FFF2-40B4-BE49-F238E27FC236}">
                <a16:creationId xmlns:a16="http://schemas.microsoft.com/office/drawing/2014/main" id="{8667B694-CEB8-4FC5-B71D-933688AF9F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605" r="11236"/>
          <a:stretch>
            <a:fillRect/>
          </a:stretch>
        </p:blipFill>
        <p:spPr>
          <a:xfrm>
            <a:off x="474120" y="936360"/>
            <a:ext cx="5803920" cy="4573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371762-CD8B-4A0D-8629-AA9964190585}"/>
              </a:ext>
            </a:extLst>
          </p:cNvPr>
          <p:cNvSpPr/>
          <p:nvPr/>
        </p:nvSpPr>
        <p:spPr>
          <a:xfrm>
            <a:off x="655200" y="5681160"/>
            <a:ext cx="5093279" cy="821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Фото.  Сбор дикорастущих растений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на большом участке</a:t>
            </a:r>
          </a:p>
        </p:txBody>
      </p: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94C3ED1E-D321-4B66-B6AE-EE3D6041552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2535" r="6152"/>
          <a:stretch>
            <a:fillRect/>
          </a:stretch>
        </p:blipFill>
        <p:spPr>
          <a:xfrm>
            <a:off x="6470640" y="1711439"/>
            <a:ext cx="5207760" cy="3798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2FE9B9B6-E42F-4D8C-BCDA-30C184F8D446}"/>
              </a:ext>
            </a:extLst>
          </p:cNvPr>
          <p:cNvSpPr/>
          <p:nvPr/>
        </p:nvSpPr>
        <p:spPr>
          <a:xfrm>
            <a:off x="6940079" y="5681160"/>
            <a:ext cx="4582079" cy="821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Фото.  Набор кормовых растений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для черепах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E23803-2AD1-40C3-9316-D961CCC72248}"/>
              </a:ext>
            </a:extLst>
          </p:cNvPr>
          <p:cNvSpPr/>
          <p:nvPr/>
        </p:nvSpPr>
        <p:spPr>
          <a:xfrm>
            <a:off x="766440" y="509760"/>
            <a:ext cx="5329080" cy="1125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 </a:t>
            </a:r>
            <a:r>
              <a:rPr lang="ru-RU" sz="3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Организация зимовки черепах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698D375-7587-4FB9-88D1-39D0B8CA1BA4}"/>
              </a:ext>
            </a:extLst>
          </p:cNvPr>
          <p:cNvSpPr/>
          <p:nvPr/>
        </p:nvSpPr>
        <p:spPr>
          <a:xfrm>
            <a:off x="470880" y="2053080"/>
            <a:ext cx="5782319" cy="3654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-   Зимовка для черепах очень важна.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-"/>
              <a:tabLst/>
              <a:defRPr sz="1800"/>
            </a:pPr>
            <a:r>
              <a:rPr lang="ru-RU" sz="2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Зимовка - это серьезное испытание для  черепах.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-   К зимовке, в обычных условиях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    допускаются только здоровые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    черепахи.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-"/>
              <a:tabLst/>
              <a:defRPr sz="1800"/>
            </a:pPr>
            <a:r>
              <a:rPr lang="ru-RU" sz="2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Готовим к спячке всех черепах, которые были не готовы к выпуску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    и остались  на зиму в центре.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8AF5322-BECC-4E0D-9CB4-8EADB59A449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2185" b="4477"/>
          <a:stretch>
            <a:fillRect/>
          </a:stretch>
        </p:blipFill>
        <p:spPr>
          <a:xfrm>
            <a:off x="6526800" y="594360"/>
            <a:ext cx="5193720" cy="58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33FBF9BE-007A-48A1-82B8-7B4C0FB82246}"/>
              </a:ext>
            </a:extLst>
          </p:cNvPr>
          <p:cNvSpPr/>
          <p:nvPr/>
        </p:nvSpPr>
        <p:spPr>
          <a:xfrm flipV="1">
            <a:off x="7666920" y="5049720"/>
            <a:ext cx="1456560" cy="501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-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22CC8C-0488-4D51-B31E-A81FC7C5625E}"/>
              </a:ext>
            </a:extLst>
          </p:cNvPr>
          <p:cNvSpPr/>
          <p:nvPr/>
        </p:nvSpPr>
        <p:spPr>
          <a:xfrm>
            <a:off x="660960" y="119160"/>
            <a:ext cx="10622880" cy="866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Просветительская деятельность центра</a:t>
            </a:r>
          </a:p>
        </p:txBody>
      </p:sp>
      <p:pic>
        <p:nvPicPr>
          <p:cNvPr id="3" name="Графический объект10">
            <a:extLst>
              <a:ext uri="{FF2B5EF4-FFF2-40B4-BE49-F238E27FC236}">
                <a16:creationId xmlns:a16="http://schemas.microsoft.com/office/drawing/2014/main" id="{2B0F8C11-5E43-4E25-8896-2DD2F16BB5C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63440" y="1033919"/>
            <a:ext cx="8018280" cy="4870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8668E9-7F2C-4A1C-BC47-A52674531150}"/>
              </a:ext>
            </a:extLst>
          </p:cNvPr>
          <p:cNvSpPr/>
          <p:nvPr/>
        </p:nvSpPr>
        <p:spPr>
          <a:xfrm>
            <a:off x="660960" y="6036120"/>
            <a:ext cx="10751400" cy="4561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Фото. Занятие в детском саду: рассказываем о черепахе самым маленьким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ический объект14">
            <a:extLst>
              <a:ext uri="{FF2B5EF4-FFF2-40B4-BE49-F238E27FC236}">
                <a16:creationId xmlns:a16="http://schemas.microsoft.com/office/drawing/2014/main" id="{39DFBB45-C910-4802-BB7A-BF8C3237D0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52360" y="477000"/>
            <a:ext cx="8087039" cy="4804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F7EE7A-5DFD-43EE-B326-B83578E0CCDE}"/>
              </a:ext>
            </a:extLst>
          </p:cNvPr>
          <p:cNvSpPr/>
          <p:nvPr/>
        </p:nvSpPr>
        <p:spPr>
          <a:xfrm>
            <a:off x="562680" y="5365080"/>
            <a:ext cx="11143440" cy="1126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Фото.  Выпуск черепах в Саввиновой щели, сентябрь 2017г.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На фото автор работы с сестрой и сотрудники ГПЗ «Утриш» Письменная А.Е.,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ndale Sans UI" pitchFamily="2"/>
                <a:cs typeface="Tahoma" pitchFamily="34"/>
              </a:rPr>
              <a:t>Артеменко Т.А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227B8F-0DEC-47EA-9653-6489021E9C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6945" t="1034" r="11646" b="89"/>
          <a:stretch>
            <a:fillRect/>
          </a:stretch>
        </p:blipFill>
        <p:spPr>
          <a:xfrm>
            <a:off x="114480" y="937440"/>
            <a:ext cx="5806080" cy="41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B83C8C-EC36-4A6E-8C80-E83959DB0EC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9918" t="100" r="948" b="-100"/>
          <a:stretch>
            <a:fillRect/>
          </a:stretch>
        </p:blipFill>
        <p:spPr>
          <a:xfrm>
            <a:off x="6095880" y="937440"/>
            <a:ext cx="5806080" cy="41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C2EFD0F-F45B-4CA7-B5A2-559DE519BDC0}"/>
              </a:ext>
            </a:extLst>
          </p:cNvPr>
          <p:cNvSpPr/>
          <p:nvPr/>
        </p:nvSpPr>
        <p:spPr>
          <a:xfrm>
            <a:off x="2232000" y="5407200"/>
            <a:ext cx="7387560" cy="70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" pitchFamily="2"/>
              </a:rPr>
              <a:t>Фото. Выпуск в мае 2019 года. На границе заповедника было выпущено 12 реабилитированных, оплодотворенных самок.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бычный 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313</Words>
  <Application>Microsoft Office PowerPoint</Application>
  <PresentationFormat>Широкоэкранный</PresentationFormat>
  <Paragraphs>57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StarSymbol</vt:lpstr>
      <vt:lpstr>Times New Roman</vt:lpstr>
      <vt:lpstr>Wingdings 3</vt:lpstr>
      <vt:lpstr>Обычный</vt:lpstr>
      <vt:lpstr>Обычный 3</vt:lpstr>
      <vt:lpstr>Легкий дым</vt:lpstr>
      <vt:lpstr>Средиземноморская черепаха  подвида Testudo graeca nikolskii (Чхиквадзе, Туниев 1986) включена в международный список охраняемых видов, в список Конвенции о международной торговле видами дикой флоры и фауны, Красную книгу РФ (2001)  в категории «1», в Красную книгу Краснодарского края (2007).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Средиземноморская черепаха  подвида Testudo graeca nikolskii (Чхиквадзе, Туниев 1986) включена в международный список охраняемых видов, в список Конвенции о международной торговле видами дикой флоры и фауны, Красную книгу РФ (2001)  в категории «1», в Красную книгу Краснодарского края (2007).</dc:title>
  <dc:creator>Evelina</dc:creator>
  <cp:lastModifiedBy>Evelina</cp:lastModifiedBy>
  <cp:revision>3</cp:revision>
  <dcterms:modified xsi:type="dcterms:W3CDTF">2019-06-16T09:21:32Z</dcterms:modified>
</cp:coreProperties>
</file>