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88" r:id="rId9"/>
    <p:sldId id="286" r:id="rId10"/>
    <p:sldId id="289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00"/>
    <a:srgbClr val="CC3300"/>
    <a:srgbClr val="A50021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Муниципальное автономное общеобразовательное учреждение"Средняя общеобразовательная школа №20"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497C5-9AB8-4162-8C37-D293BFB7D2C7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FAD53-20F6-4F26-8C5F-C610F712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Муниципальное автономное общеобразовательное учреждение"Средняя общеобразовательная школа №20"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473B-7BDA-431A-B8CB-F1E750A40DDC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3BFA4-C84F-4FE9-B056-83BE2E96E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Муниципальное автономное общеобразовательное учреждение"Средняя общеобразовательная школа №20"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76672"/>
            <a:ext cx="7920880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Социально-экологический проект </a:t>
            </a:r>
            <a:endParaRPr lang="ru-RU" sz="3600" b="1" dirty="0" smtClean="0">
              <a:solidFill>
                <a:srgbClr val="CC0000"/>
              </a:solidFill>
              <a:latin typeface="+mj-lt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33CC"/>
                </a:solidFill>
                <a:latin typeface="+mj-lt"/>
                <a:ea typeface="+mj-ea"/>
                <a:cs typeface="Times New Roman" pitchFamily="18" charset="0"/>
              </a:rPr>
              <a:t>«Чистая школа, чистый поселок»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волонтерского </a:t>
            </a: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отряда «Лига добра» </a:t>
            </a:r>
            <a:endParaRPr lang="ru-RU" sz="3600" b="1" dirty="0" smtClean="0">
              <a:solidFill>
                <a:srgbClr val="CC0000"/>
              </a:solidFill>
              <a:latin typeface="+mj-lt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МАОУ </a:t>
            </a: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«СОШ №20» </a:t>
            </a:r>
            <a:endParaRPr lang="ru-RU" sz="3600" b="1" dirty="0" smtClean="0">
              <a:solidFill>
                <a:srgbClr val="CC0000"/>
              </a:solidFill>
              <a:latin typeface="+mj-lt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п.Красноярский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err="1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Кваркенского</a:t>
            </a: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района </a:t>
            </a:r>
            <a:endParaRPr lang="ru-RU" sz="3600" b="1" dirty="0" smtClean="0">
              <a:solidFill>
                <a:srgbClr val="CC0000"/>
              </a:solidFill>
              <a:latin typeface="+mj-lt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Оренбургской </a:t>
            </a:r>
            <a:r>
              <a:rPr lang="ru-RU" sz="3600" b="1" dirty="0" smtClean="0">
                <a:solidFill>
                  <a:srgbClr val="CC0000"/>
                </a:solidFill>
                <a:latin typeface="+mj-lt"/>
                <a:ea typeface="+mj-ea"/>
                <a:cs typeface="Times New Roman" pitchFamily="18" charset="0"/>
              </a:rPr>
              <a:t>области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6093296"/>
            <a:ext cx="91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cs typeface="Times New Roman" pitchFamily="18" charset="0"/>
              </a:rPr>
              <a:t>2018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260648"/>
            <a:ext cx="503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ОЖИДАЕМЫЕ РЕЗУЛЬТАТЫ ПРОЕКТА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64704"/>
            <a:ext cx="85689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Чистый поселок и прилегающая к нему территория.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cs typeface="Times New Roman" pitchFamily="18" charset="0"/>
              </a:rPr>
              <a:t>Размещенные на убранной территории плакаты с призывами к чистоте.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cs typeface="Times New Roman" pitchFamily="18" charset="0"/>
              </a:rPr>
              <a:t>Улучшение эколого-эстетических характеристик поселка.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cs typeface="Times New Roman" pitchFamily="18" charset="0"/>
              </a:rPr>
              <a:t>Изменившееся сознание  участников проекта и их отношение к проблемам окружающей среды.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cs typeface="Times New Roman" pitchFamily="18" charset="0"/>
              </a:rPr>
              <a:t>Приобретение участниками проекта навыков природоохранной деятельности.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cs typeface="Times New Roman" pitchFamily="18" charset="0"/>
              </a:rPr>
              <a:t>Повышение уровня заинтересованности учащихся школы и жителей поселка в защите и сохранении чистоты поселка.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cs typeface="Times New Roman" pitchFamily="18" charset="0"/>
              </a:rPr>
              <a:t>Желание участников проекта продолжать работу в данном направлении.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C3300"/>
              </a:solidFill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b="1" dirty="0" smtClean="0">
              <a:solidFill>
                <a:srgbClr val="CC3300"/>
              </a:solidFill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/>
          </a:p>
        </p:txBody>
      </p:sp>
      <p:pic>
        <p:nvPicPr>
          <p:cNvPr id="2052" name="Picture 4" descr="http://www.edu21.cap.ru/home/4577/2017/janvar/3560a19b37-shutterstock_159411446.jpg"/>
          <p:cNvPicPr>
            <a:picLocks noChangeAspect="1" noChangeArrowheads="1"/>
          </p:cNvPicPr>
          <p:nvPr/>
        </p:nvPicPr>
        <p:blipFill>
          <a:blip r:embed="rId3" cstate="print"/>
          <a:srcRect l="13915" r="13033" b="12844"/>
          <a:stretch>
            <a:fillRect/>
          </a:stretch>
        </p:blipFill>
        <p:spPr bwMode="auto">
          <a:xfrm>
            <a:off x="5724128" y="3916029"/>
            <a:ext cx="3240360" cy="2941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764704"/>
            <a:ext cx="45365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С чего начинается Родина?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С красивых цветов во дворе,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А может и сада, в котором,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Когда-то гулял в сентябре.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А может с той улицы чистой,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Где утром босой ты бежал.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И может, с годами взрослея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Бумажку не бросишь в траву.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И может быть сам на рассвете –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Ты выйдешь и скажешь: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В поселке своем я родился,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В поселке своем я живу.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ПОСЕЛОК Я СВОЙ УВАЖАЮ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Times New Roman" pitchFamily="18" charset="0"/>
              </a:rPr>
              <a:t>И В НЕМ НИКОГДА НЕ СОРЮ!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http://u08.komandirovka.bz/upload/iblock/bc9/bc9efa9344c560f38753cabca5aa4d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38437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mw2.google.com/mw-panoramio/photos/medium/309561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331236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8052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бескрайних золотых полей, вдоль голубой речки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Айдырля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рядом с березовыми лесочками  раскинулся поселок Красноярский. Красота неописуемая.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ФОТО\ФОТО для школы\ocQXnJFil08.jpg"/>
          <p:cNvPicPr/>
          <p:nvPr/>
        </p:nvPicPr>
        <p:blipFill>
          <a:blip r:embed="rId3" cstate="print"/>
          <a:srcRect b="12826"/>
          <a:stretch>
            <a:fillRect/>
          </a:stretch>
        </p:blipFill>
        <p:spPr bwMode="auto">
          <a:xfrm>
            <a:off x="971600" y="908720"/>
            <a:ext cx="7200800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2683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lang="ru-RU" b="1" dirty="0" smtClean="0">
                <a:solidFill>
                  <a:srgbClr val="CC33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qna.center/storage/photos/robergo/12899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244827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http://orsk-26.cerkov.ru/wp-content/blogs.dir/13150/files/i-300x3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230425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ФОТО\ФОТО для школы\Назаров колодец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764155" cy="3678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ФОТО\фото памятник ВОВ апрель 2015\DSCF14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88640"/>
            <a:ext cx="2736304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ФОТО\ФОТО для школы\степь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77072"/>
            <a:ext cx="2232248" cy="1705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9492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Поселок Красноярский – наш общий дом, каждый человек, живущий в нём, должен заботливо и бережно относиться к нему, сохраняя все его ценности и богатства.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https://qna.center/storage/photos/lampochka/15437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077072"/>
            <a:ext cx="223224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78493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В центре поселка стоит школа №20, а в ней учимся мы – веселые и озорные, неравнодушные к судьбе родного края, ребята.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ФОТО\ФОТО для школы\Шк 20 п Красноярск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704856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2292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Calibri" pitchFamily="34" charset="0"/>
                <a:cs typeface="Times New Roman" pitchFamily="18" charset="0"/>
              </a:rPr>
              <a:t>Очень часто, когда мы идем в школу, на речку или просто гуляем, видим разноцветье мусора! Он располагается где угодно, только не там, где надо.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Calibri" pitchFamily="34" charset="0"/>
                <a:cs typeface="Times New Roman" pitchFamily="18" charset="0"/>
              </a:rPr>
              <a:t>Интересно: неужели людям приятно смотреть, как посёлок превращается в свалку? Ведь мусор на улицах – это наше отношение к малой родине, к людям, к самому себе. Почему люди так себя ведут? Что можно сделать, что бы мусора стало меньше?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http://www.doodoo.ru/uploads/posts/2011-09/musor-na-doroge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446449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m.prokazan.ru/userfiles/picoriginal/img-20150710090427-2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675781" cy="311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0141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Calibri" pitchFamily="34" charset="0"/>
                <a:cs typeface="Times New Roman" pitchFamily="18" charset="0"/>
              </a:rPr>
              <a:t>Поэтому, в реальной сложившейся обстановке есть только один разумный выход: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Calibri" pitchFamily="34" charset="0"/>
                <a:cs typeface="Times New Roman" pitchFamily="18" charset="0"/>
              </a:rPr>
              <a:t>«Хочешь изменить мир - начни с себя!»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Calibri" pitchFamily="34" charset="0"/>
                <a:cs typeface="Times New Roman" pitchFamily="18" charset="0"/>
              </a:rPr>
              <a:t>Если мы хотим чтобы все окружающие люди стали лучше и окружающий нас мир стал чище, для этого необходимо начать с себя и сделать мир лучше и чище своими усилиями, т.е. личным примером показать красноярцам, как улучшить чистоту нашего поселка.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Calibri" pitchFamily="34" charset="0"/>
                <a:cs typeface="Times New Roman" pitchFamily="18" charset="0"/>
              </a:rPr>
              <a:t>Для изменения сложившейся ситуации мы </a:t>
            </a:r>
            <a:r>
              <a:rPr lang="ru-RU" dirty="0" smtClean="0">
                <a:solidFill>
                  <a:srgbClr val="CC3300"/>
                </a:solidFill>
                <a:ea typeface="Calibri" pitchFamily="34" charset="0"/>
                <a:cs typeface="Times New Roman" pitchFamily="18" charset="0"/>
              </a:rPr>
              <a:t>в 2018 году начали интересную и важную работу по реализации социально-экологического проекта 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rgbClr val="CC33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Calibri" pitchFamily="34" charset="0"/>
                <a:cs typeface="Times New Roman" pitchFamily="18" charset="0"/>
              </a:rPr>
              <a:t>«Чистая школа, чистый поселок». </a:t>
            </a:r>
            <a:r>
              <a:rPr lang="ru-RU" dirty="0" smtClean="0">
                <a:solidFill>
                  <a:srgbClr val="CC3300"/>
                </a:solidFill>
              </a:rPr>
              <a:t>Красивая школа должна находиться в красивом посёлке.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Calibri" pitchFamily="34" charset="0"/>
                <a:cs typeface="Times New Roman" pitchFamily="18" charset="0"/>
              </a:rPr>
              <a:t>Ведь общеизвестен тот факт, что если вложить собственные силы в любое дело, то ценить результат и дорожить тем, что сам сделал – ты будешь намного сильнее.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996952"/>
            <a:ext cx="7416824" cy="27363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активно работаем в целях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выполнения поставленных задач.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Что-то уже сделано.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Многое ещё предстоит сделать.</a:t>
            </a:r>
            <a:endParaRPr lang="ru-RU" sz="28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47864" y="76944"/>
            <a:ext cx="57961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«Если бы каждый человек на клочке земли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своей сделал все, что он может, как прекрасна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была бы Земля наша».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А.П. Чехов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1589312"/>
            <a:ext cx="87129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условий для развития у детей чувства причастности к решению экологических проблем через включение их через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Times New Roman" pitchFamily="18" charset="0"/>
              </a:rPr>
              <a:t> различные виды деятельности по изучению и улучшению экологической обстановки </a:t>
            </a:r>
            <a:r>
              <a:rPr lang="ru-RU" sz="2000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в родном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Times New Roman" pitchFamily="18" charset="0"/>
              </a:rPr>
              <a:t> поселке, по привлечению внимания общественности к местным экологическим проблемам.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из выявленных социально-экологических проблем поселка выделить те, которые можно решить силами волонтеров МАОУ «СОШ №20»;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внести личный вклад в развитие природоохранного движения поселка  через благоустройство и озеленение территории школы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ормировать экологическую культуру через практические знания, умения, навыки правильного поведения в природе, бережного отношения к ней;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CC3300"/>
                </a:solidFill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рганизовать практическую </a:t>
            </a:r>
            <a:r>
              <a:rPr lang="ru-RU" sz="2000" dirty="0" smtClean="0">
                <a:solidFill>
                  <a:srgbClr val="CC3300"/>
                </a:solidFill>
                <a:ea typeface="Times New Roman" pitchFamily="18" charset="0"/>
                <a:cs typeface="Arial" pitchFamily="34" charset="0"/>
              </a:rPr>
              <a:t>деятельность по улучшению экологического и эстетического пространства, как в поселке, так и за его пределами;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dirty="0" smtClean="0">
                <a:solidFill>
                  <a:srgbClr val="CC3300"/>
                </a:solidFill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оспитывать у детей внимательное, разумное, бережное отношение к окружающей природе своего края.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2448272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1700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обучающиеся МАОУ «СОШ №20», волонтеры отряда «Лига добра», педагоги школы, жители поселка.</a:t>
            </a:r>
            <a:endParaRPr lang="ru-RU" sz="1700" dirty="0" smtClean="0">
              <a:solidFill>
                <a:srgbClr val="CC33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CC3300"/>
                </a:solidFill>
                <a:ea typeface="Times New Roman" pitchFamily="18" charset="0"/>
                <a:cs typeface="Arial" pitchFamily="34" charset="0"/>
              </a:rPr>
              <a:t>Срок реализации проекта: </a:t>
            </a:r>
            <a:r>
              <a:rPr lang="ru-RU" sz="1700" dirty="0" smtClean="0">
                <a:solidFill>
                  <a:srgbClr val="CC3300"/>
                </a:solidFill>
                <a:ea typeface="Times New Roman" pitchFamily="18" charset="0"/>
                <a:cs typeface="Arial" pitchFamily="34" charset="0"/>
              </a:rPr>
              <a:t>проект долгосрочный – 1 год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CC3300"/>
                </a:solidFill>
                <a:ea typeface="Times New Roman" pitchFamily="18" charset="0"/>
                <a:cs typeface="Arial" pitchFamily="34" charset="0"/>
              </a:rPr>
              <a:t>В соответствии с поставленными задачами, содержание проекта включает несколько </a:t>
            </a:r>
            <a:r>
              <a:rPr lang="ru-RU" sz="1700" b="1" dirty="0" smtClean="0">
                <a:solidFill>
                  <a:srgbClr val="CC3300"/>
                </a:solidFill>
                <a:ea typeface="Times New Roman" pitchFamily="18" charset="0"/>
                <a:cs typeface="Arial" pitchFamily="34" charset="0"/>
              </a:rPr>
              <a:t>направлений деятельности: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</a:rPr>
              <a:t>экологическое просвещение детей и взрослых;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</a:rPr>
              <a:t>  сотрудничество с жителями поселка;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</a:rPr>
              <a:t>  практическая работа по наведению порядка в поселке и за его пределами;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</a:rPr>
              <a:t>  творческое направление – подготовка и проведение мероприятия, конкурсы творческих работ.</a:t>
            </a:r>
            <a:endParaRPr lang="ru-RU" sz="1700" b="1" dirty="0" smtClean="0">
              <a:solidFill>
                <a:srgbClr val="CC33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636912"/>
            <a:ext cx="325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ЭТАПЫ РЕАЛИЗАЦИИ ПРОЕКТА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68960"/>
            <a:ext cx="864096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700" b="1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Подготовительный этап </a:t>
            </a:r>
            <a:r>
              <a:rPr lang="ru-RU" sz="1700" i="1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(январь – февраль 2018г.)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  <a:ea typeface="Times New Roman" pitchFamily="18" charset="0"/>
                <a:cs typeface="Times New Roman" pitchFamily="18" charset="0"/>
              </a:rPr>
              <a:t>Определение темы и актуальность проекта, постановка цели и задач проекта.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1700" b="1" dirty="0" smtClean="0">
                <a:solidFill>
                  <a:srgbClr val="CC3300"/>
                </a:solidFill>
                <a:cs typeface="Times New Roman" pitchFamily="18" charset="0"/>
              </a:rPr>
              <a:t>Информационный этап </a:t>
            </a:r>
            <a:r>
              <a:rPr lang="ru-RU" sz="1700" i="1" dirty="0" smtClean="0">
                <a:solidFill>
                  <a:srgbClr val="CC3300"/>
                </a:solidFill>
                <a:cs typeface="Times New Roman" pitchFamily="18" charset="0"/>
              </a:rPr>
              <a:t>(март 2018г.)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  <a:cs typeface="Times New Roman" pitchFamily="18" charset="0"/>
              </a:rPr>
              <a:t>Сбор информации по теме проекта, анализ литературы.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  <a:cs typeface="Times New Roman" pitchFamily="18" charset="0"/>
              </a:rPr>
              <a:t>Экскурсии по поселку. Изучение экологического состояния поселка.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  <a:cs typeface="Times New Roman" pitchFamily="18" charset="0"/>
              </a:rPr>
              <a:t>Выявление экологических проблем.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  <a:cs typeface="Times New Roman" pitchFamily="18" charset="0"/>
              </a:rPr>
              <a:t>Создание плакатов, рисунков по экологии.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3300"/>
                </a:solidFill>
                <a:cs typeface="Times New Roman" pitchFamily="18" charset="0"/>
              </a:rPr>
              <a:t>Проведение мероприятий экологической направленности.</a:t>
            </a:r>
            <a:endParaRPr lang="ru-RU" sz="1700" i="1" dirty="0" smtClean="0">
              <a:solidFill>
                <a:srgbClr val="CC3300"/>
              </a:solidFill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ru-RU" sz="1700" b="1" dirty="0" smtClean="0">
                <a:solidFill>
                  <a:srgbClr val="CC3300"/>
                </a:solidFill>
                <a:cs typeface="Times New Roman" pitchFamily="18" charset="0"/>
              </a:rPr>
              <a:t>Практический этап </a:t>
            </a:r>
            <a:r>
              <a:rPr lang="ru-RU" sz="1700" i="1" dirty="0" smtClean="0">
                <a:solidFill>
                  <a:srgbClr val="CC3300"/>
                </a:solidFill>
                <a:cs typeface="Times New Roman" pitchFamily="18" charset="0"/>
              </a:rPr>
              <a:t>(апрель-ноябрь 2018г.)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i="1" dirty="0" smtClean="0">
                <a:solidFill>
                  <a:srgbClr val="CC3300"/>
                </a:solidFill>
                <a:cs typeface="Times New Roman" pitchFamily="18" charset="0"/>
              </a:rPr>
              <a:t>Организация экологических десантов.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i="1" dirty="0" smtClean="0">
                <a:solidFill>
                  <a:srgbClr val="CC3300"/>
                </a:solidFill>
                <a:cs typeface="Times New Roman" pitchFamily="18" charset="0"/>
              </a:rPr>
              <a:t>Уборка территорий школы, храма, памятников.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CC3300"/>
                </a:solidFill>
                <a:cs typeface="Times New Roman" pitchFamily="18" charset="0"/>
              </a:rPr>
              <a:t>4.  Заключительный этап </a:t>
            </a:r>
            <a:r>
              <a:rPr lang="ru-RU" sz="1700" i="1" dirty="0" smtClean="0">
                <a:solidFill>
                  <a:srgbClr val="CC3300"/>
                </a:solidFill>
                <a:cs typeface="Times New Roman" pitchFamily="18" charset="0"/>
              </a:rPr>
              <a:t>(декабрь 2018г.)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CC0000"/>
                </a:solidFill>
              </a:rPr>
              <a:t>Подведение итогов работы над проектом, награждение лучших.</a:t>
            </a:r>
            <a:endParaRPr lang="ru-RU" sz="1700" dirty="0">
              <a:solidFill>
                <a:srgbClr val="CC0000"/>
              </a:solidFill>
            </a:endParaRPr>
          </a:p>
        </p:txBody>
      </p:sp>
      <p:pic>
        <p:nvPicPr>
          <p:cNvPr id="11" name="Рисунок 10" descr="http://xn-----6kcjgcjb7botfdf0a2anh4cym.xn--p1ai/public/uploads/ecogod-header.jpg"/>
          <p:cNvPicPr/>
          <p:nvPr/>
        </p:nvPicPr>
        <p:blipFill>
          <a:blip r:embed="rId3" cstate="print"/>
          <a:srcRect l="21646" t="2564" r="21112"/>
          <a:stretch>
            <a:fillRect/>
          </a:stretch>
        </p:blipFill>
        <p:spPr bwMode="auto">
          <a:xfrm>
            <a:off x="6084169" y="4077072"/>
            <a:ext cx="3059832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404664"/>
            <a:ext cx="87849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Наши выводы: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Затронутая проблема оказалась актуальной для всей школы.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Дворники не приедут в лес или на луг, чтобы убрать за нами пустые пластиковые бутылки, пакеты, остатки еды, не будут ходить за нами постоянно, чтобы убрать  упаковку от жевательной резинки или шоколадного батончика.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Мы, молодое поколение, должны изменить свое отношение к затронутой проблеме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Arial" pitchFamily="34" charset="0"/>
              </a:rPr>
              <a:t>понять, что будет «за нашим окном» зависит от нас самих!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Times New Roman" pitchFamily="18" charset="0"/>
              </a:rPr>
              <a:t>Не зря народная пословица гласит: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ea typeface="Times New Roman" pitchFamily="18" charset="0"/>
                <a:cs typeface="Times New Roman" pitchFamily="18" charset="0"/>
              </a:rPr>
              <a:t>«Плоха та птица, которая не заботится о чистоте собственного гнезда».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cs typeface="Arial" pitchFamily="34" charset="0"/>
            </a:endParaRPr>
          </a:p>
        </p:txBody>
      </p:sp>
      <p:sp>
        <p:nvSpPr>
          <p:cNvPr id="3" name="Заголовок 5"/>
          <p:cNvSpPr txBox="1">
            <a:spLocks noGrp="1"/>
          </p:cNvSpPr>
          <p:nvPr>
            <p:ph type="title"/>
          </p:nvPr>
        </p:nvSpPr>
        <p:spPr>
          <a:xfrm>
            <a:off x="827584" y="4797152"/>
            <a:ext cx="7543800" cy="16764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мы победим мусор, или мусор победит нас!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822</Words>
  <Application>Microsoft Office PowerPoint</Application>
  <PresentationFormat>Экран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Или мы победим мусор, или мусор победит нас!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Ивановна</dc:creator>
  <cp:lastModifiedBy>Юлия Ивановна</cp:lastModifiedBy>
  <cp:revision>10</cp:revision>
  <dcterms:created xsi:type="dcterms:W3CDTF">2018-02-18T08:01:53Z</dcterms:created>
  <dcterms:modified xsi:type="dcterms:W3CDTF">2018-07-06T07:15:35Z</dcterms:modified>
</cp:coreProperties>
</file>