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8" r:id="rId4"/>
    <p:sldId id="257" r:id="rId5"/>
    <p:sldId id="270" r:id="rId6"/>
    <p:sldId id="266" r:id="rId7"/>
    <p:sldId id="267" r:id="rId8"/>
    <p:sldId id="269" r:id="rId9"/>
    <p:sldId id="259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E7A15F-C435-4AC9-B1FB-86FEA12CF3DF}">
          <p14:sldIdLst>
            <p14:sldId id="256"/>
            <p14:sldId id="264"/>
            <p14:sldId id="268"/>
            <p14:sldId id="257"/>
            <p14:sldId id="270"/>
            <p14:sldId id="266"/>
            <p14:sldId id="267"/>
            <p14:sldId id="269"/>
            <p14:sldId id="259"/>
            <p14:sldId id="263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04856" cy="10801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«Калейдоскоп РДШ»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3645024"/>
            <a:ext cx="2592288" cy="21602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 проекта: 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Шагиахметова</a:t>
            </a:r>
            <a:r>
              <a:rPr lang="ru-RU" sz="2400" dirty="0" smtClean="0">
                <a:solidFill>
                  <a:schemeClr val="tx1"/>
                </a:solidFill>
              </a:rPr>
              <a:t> Карина </a:t>
            </a:r>
            <a:r>
              <a:rPr lang="ru-RU" sz="2400" dirty="0" err="1" smtClean="0">
                <a:solidFill>
                  <a:schemeClr val="tx1"/>
                </a:solidFill>
              </a:rPr>
              <a:t>Раульевна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81797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20888"/>
            <a:ext cx="7848872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  1. </a:t>
            </a:r>
            <a:r>
              <a:rPr lang="ru-RU" sz="2600" dirty="0"/>
              <a:t>Включение в системную работу развития деятельности РДШ в </a:t>
            </a:r>
            <a:r>
              <a:rPr lang="ru-RU" sz="2600" dirty="0" smtClean="0"/>
              <a:t>регионе еще более 2000  школьников.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  2. Реализация </a:t>
            </a:r>
            <a:r>
              <a:rPr lang="ru-RU" sz="2600" dirty="0"/>
              <a:t>стратегии развития деятельности «РДШ» в муниципальном </a:t>
            </a:r>
            <a:r>
              <a:rPr lang="ru-RU" sz="2600" dirty="0" smtClean="0"/>
              <a:t>образовании;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  3.  Составление дорожной карты развития четырех направлений деятельности «РДШ» в регионе;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4. Положительные тенденции развития и самообразования личности школьника;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4037" r="17232" b="13291"/>
          <a:stretch/>
        </p:blipFill>
        <p:spPr>
          <a:xfrm>
            <a:off x="7509165" y="5126182"/>
            <a:ext cx="1233054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284983"/>
            <a:ext cx="7408333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4037" r="17232" b="13291"/>
          <a:stretch/>
        </p:blipFill>
        <p:spPr>
          <a:xfrm>
            <a:off x="7509165" y="5126182"/>
            <a:ext cx="1233054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37519"/>
            <a:ext cx="4320480" cy="432048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4980142"/>
            <a:ext cx="1877857" cy="18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6446346" cy="3821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61" y="4927903"/>
            <a:ext cx="1877857" cy="18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17838"/>
            <a:ext cx="8424936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/>
              <a:t>   </a:t>
            </a:r>
            <a:r>
              <a:rPr lang="ru-RU" sz="2800" dirty="0" smtClean="0"/>
              <a:t>Включение в системную работу  Челябинского регионального отделения «Российского движения школьников»  педагогов</a:t>
            </a:r>
            <a:r>
              <a:rPr lang="ru-RU" sz="2800" dirty="0"/>
              <a:t>, родителей, </a:t>
            </a:r>
            <a:r>
              <a:rPr lang="ru-RU" sz="2800" dirty="0" smtClean="0"/>
              <a:t>школьников, координаторов </a:t>
            </a:r>
            <a:r>
              <a:rPr lang="ru-RU" sz="2800" dirty="0"/>
              <a:t>и </a:t>
            </a:r>
            <a:r>
              <a:rPr lang="ru-RU" sz="2800" dirty="0" smtClean="0"/>
              <a:t>кураторов</a:t>
            </a:r>
            <a:r>
              <a:rPr lang="ru-RU" sz="2800" dirty="0"/>
              <a:t> </a:t>
            </a:r>
            <a:r>
              <a:rPr lang="ru-RU" sz="2800" dirty="0" smtClean="0"/>
              <a:t>в рамках  </a:t>
            </a:r>
            <a:r>
              <a:rPr lang="ru-RU" sz="2800" dirty="0"/>
              <a:t>информационно-образовательных блоков </a:t>
            </a:r>
            <a:r>
              <a:rPr lang="ru-RU" sz="2800" dirty="0" smtClean="0"/>
              <a:t>на протяжении 10 месяцев для реализации стратегии развития деятельности РДШ.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4980142"/>
            <a:ext cx="1877857" cy="18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2798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94" y="0"/>
            <a:ext cx="4898729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7776864" cy="4032448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Повышение </a:t>
            </a:r>
            <a:r>
              <a:rPr lang="ru-RU" sz="2600" dirty="0"/>
              <a:t>квалификации и обмен опытом между педагогами, курирующими РДШ в образовательных организациях в рамках  обучающих семинаров и </a:t>
            </a:r>
            <a:r>
              <a:rPr lang="ru-RU" sz="2600" dirty="0" smtClean="0"/>
              <a:t>мастер-классов</a:t>
            </a:r>
            <a:r>
              <a:rPr lang="ru-RU" sz="2600" dirty="0"/>
              <a:t>;</a:t>
            </a:r>
          </a:p>
          <a:p>
            <a:r>
              <a:rPr lang="ru-RU" sz="2600" dirty="0" smtClean="0"/>
              <a:t>Содействие </a:t>
            </a:r>
            <a:r>
              <a:rPr lang="ru-RU" sz="2600" dirty="0"/>
              <a:t>раскрытию потенциала школьников  Челябинской области, предоставление инструментов и возможностей для </a:t>
            </a:r>
            <a:r>
              <a:rPr lang="ru-RU" sz="2600" dirty="0" smtClean="0"/>
              <a:t>их самореализации через </a:t>
            </a:r>
            <a:r>
              <a:rPr lang="ru-RU" sz="2600" dirty="0"/>
              <a:t>проведение обучающих площадок, мастер-классов, </a:t>
            </a:r>
            <a:r>
              <a:rPr lang="ru-RU" sz="2600" dirty="0" smtClean="0"/>
              <a:t>интерактивных игр;</a:t>
            </a:r>
            <a:endParaRPr lang="ru-RU" sz="2600" dirty="0"/>
          </a:p>
          <a:p>
            <a:r>
              <a:rPr lang="ru-RU" sz="2600" dirty="0" smtClean="0"/>
              <a:t>Включение </a:t>
            </a:r>
            <a:r>
              <a:rPr lang="ru-RU" sz="2600" dirty="0"/>
              <a:t>представителей родительской общественности в Совет Челябинского  регионального отделения </a:t>
            </a:r>
            <a:r>
              <a:rPr lang="ru-RU" sz="2600" dirty="0" smtClean="0"/>
              <a:t>РДШ;</a:t>
            </a:r>
            <a:endParaRPr lang="ru-RU" sz="2600" dirty="0"/>
          </a:p>
          <a:p>
            <a:r>
              <a:rPr lang="ru-RU" sz="2600" dirty="0"/>
              <a:t>В</a:t>
            </a:r>
            <a:r>
              <a:rPr lang="ru-RU" sz="2600" dirty="0" smtClean="0"/>
              <a:t>ключение </a:t>
            </a:r>
            <a:r>
              <a:rPr lang="ru-RU" sz="2600" dirty="0"/>
              <a:t>в состав РДШ более 100 новых </a:t>
            </a:r>
            <a:r>
              <a:rPr lang="ru-RU" sz="2600" dirty="0" smtClean="0"/>
              <a:t>школ;</a:t>
            </a:r>
            <a:endParaRPr lang="ru-RU" sz="2600" dirty="0"/>
          </a:p>
          <a:p>
            <a:r>
              <a:rPr lang="ru-RU" sz="2600" dirty="0" smtClean="0"/>
              <a:t>Передача </a:t>
            </a:r>
            <a:r>
              <a:rPr lang="ru-RU" sz="2600" dirty="0"/>
              <a:t>технологии развития, воспитания и обучения </a:t>
            </a:r>
            <a:r>
              <a:rPr lang="ru-RU" sz="2600" dirty="0" smtClean="0"/>
              <a:t>школьников.</a:t>
            </a:r>
            <a:endParaRPr lang="ru-RU" sz="2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t="11931" r="12673" b="10625"/>
          <a:stretch/>
        </p:blipFill>
        <p:spPr>
          <a:xfrm>
            <a:off x="7509164" y="5056907"/>
            <a:ext cx="1385454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337" y="188640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 flipH="1">
            <a:off x="5076056" y="2708920"/>
            <a:ext cx="3672408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 flipH="1">
            <a:off x="272092" y="1178830"/>
            <a:ext cx="8640960" cy="4176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3200" b="1" dirty="0" smtClean="0"/>
              <a:t>Партнеры и спонсоры</a:t>
            </a:r>
            <a:endParaRPr lang="en-US" sz="3200" b="1" dirty="0" smtClean="0"/>
          </a:p>
          <a:p>
            <a:pPr marL="0" indent="0" algn="ctr">
              <a:buFont typeface="Symbol" pitchFamily="18" charset="2"/>
              <a:buNone/>
            </a:pPr>
            <a:endParaRPr lang="ru-RU" sz="3200" b="1" dirty="0" smtClean="0"/>
          </a:p>
          <a:p>
            <a:pPr marL="0" indent="0">
              <a:buFont typeface="Symbol" pitchFamily="18" charset="2"/>
              <a:buNone/>
            </a:pP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3" y="1815182"/>
            <a:ext cx="3010021" cy="1128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81495"/>
            <a:ext cx="1988840" cy="19888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01632"/>
            <a:ext cx="1564209" cy="1620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36" y="5022450"/>
            <a:ext cx="1171552" cy="16026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14" y="5446255"/>
            <a:ext cx="1924050" cy="133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80" y="1923639"/>
            <a:ext cx="2140491" cy="10203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49" y="3290487"/>
            <a:ext cx="1836204" cy="18431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51452"/>
            <a:ext cx="1570512" cy="15686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133" b="-12083"/>
          <a:stretch/>
        </p:blipFill>
        <p:spPr>
          <a:xfrm>
            <a:off x="3452537" y="1925273"/>
            <a:ext cx="3178976" cy="10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7894"/>
            <a:ext cx="4248471" cy="42484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4037" r="17232" b="13291"/>
          <a:stretch/>
        </p:blipFill>
        <p:spPr>
          <a:xfrm>
            <a:off x="7509165" y="5126182"/>
            <a:ext cx="1233054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8"/>
            <a:ext cx="1703462" cy="17034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25144"/>
            <a:ext cx="1967880" cy="19678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703388"/>
            <a:ext cx="740727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548413"/>
              </p:ext>
            </p:extLst>
          </p:nvPr>
        </p:nvGraphicFramePr>
        <p:xfrm>
          <a:off x="266810" y="1556792"/>
          <a:ext cx="8721342" cy="5136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art" r:id="rId5" imgW="6095951" imgH="4067327" progId="MSGraph.Chart.8">
                  <p:embed followColorScheme="full"/>
                </p:oleObj>
              </mc:Choice>
              <mc:Fallback>
                <p:oleObj name="Chart" r:id="rId5" imgW="6095951" imgH="406732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0" y="1556792"/>
                        <a:ext cx="8721342" cy="5136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8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195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Волна</vt:lpstr>
      <vt:lpstr>Chart</vt:lpstr>
      <vt:lpstr>«Калейдоскоп РДШ»</vt:lpstr>
      <vt:lpstr>Проблема</vt:lpstr>
      <vt:lpstr>Цель проекта </vt:lpstr>
      <vt:lpstr>Цель проекта </vt:lpstr>
      <vt:lpstr>Презентация PowerPoint</vt:lpstr>
      <vt:lpstr>Задачи</vt:lpstr>
      <vt:lpstr>Поддержка</vt:lpstr>
      <vt:lpstr>Презентация PowerPoint</vt:lpstr>
      <vt:lpstr>Статистика</vt:lpstr>
      <vt:lpstr>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слет - форум Российского движения школьников для активистов РДШ, педагогов, муниципальных кураторов и координаторов РДШ с участием представителей родительской общественности «Кругозор»</dc:title>
  <dc:creator>Полина Тереня</dc:creator>
  <cp:lastModifiedBy>Полина Тереня</cp:lastModifiedBy>
  <cp:revision>29</cp:revision>
  <dcterms:created xsi:type="dcterms:W3CDTF">2018-06-25T13:39:04Z</dcterms:created>
  <dcterms:modified xsi:type="dcterms:W3CDTF">2018-06-28T04:26:02Z</dcterms:modified>
</cp:coreProperties>
</file>