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7" r:id="rId2"/>
    <p:sldId id="265" r:id="rId3"/>
    <p:sldId id="268" r:id="rId4"/>
    <p:sldId id="269" r:id="rId5"/>
    <p:sldId id="270" r:id="rId6"/>
    <p:sldId id="272" r:id="rId7"/>
    <p:sldId id="273" r:id="rId8"/>
    <p:sldId id="274" r:id="rId9"/>
    <p:sldId id="275" r:id="rId10"/>
    <p:sldId id="276" r:id="rId11"/>
    <p:sldId id="277" r:id="rId12"/>
    <p:sldId id="278" r:id="rId13"/>
  </p:sldIdLst>
  <p:sldSz cx="9144000" cy="6858000" type="screen4x3"/>
  <p:notesSz cx="6858000" cy="9144000"/>
  <p:embeddedFontLst>
    <p:embeddedFont>
      <p:font typeface="Comic Sans MS" pitchFamily="66" charset="0"/>
      <p:regular r:id="rId14"/>
      <p:bold r:id="rId15"/>
    </p:embeddedFont>
    <p:embeddedFont>
      <p:font typeface="Garamond" pitchFamily="18" charset="0"/>
      <p:regular r:id="rId16"/>
      <p:bold r:id="rId17"/>
      <p: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54" autoAdjust="0"/>
    <p:restoredTop sz="94660"/>
  </p:normalViewPr>
  <p:slideViewPr>
    <p:cSldViewPr>
      <p:cViewPr>
        <p:scale>
          <a:sx n="90" d="100"/>
          <a:sy n="90" d="100"/>
        </p:scale>
        <p:origin x="-1086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17.05.2019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17.05.2019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17.05.2019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17.05.2019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17.05.2019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17.05.2019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17.05.2019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17.05.2019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17.05.2019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17.05.2019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17.05.2019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268761"/>
            <a:ext cx="6480720" cy="2331690"/>
          </a:xfrm>
        </p:spPr>
        <p:txBody>
          <a:bodyPr anchor="ctr"/>
          <a:lstStyle/>
          <a:p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Ш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А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Г</a:t>
            </a:r>
            <a:b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Arial" charset="0"/>
              </a:rPr>
            </a:b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В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П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Е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Р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Е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Д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5733256"/>
            <a:ext cx="5040560" cy="504056"/>
          </a:xfrm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2019</a:t>
            </a:r>
            <a:endParaRPr lang="ru-RU" sz="1400" dirty="0">
              <a:latin typeface="Comic Sans MS" pitchFamily="66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1600" y="3508745"/>
            <a:ext cx="6482864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2D2D8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Экологический проект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srgbClr val="2D2D8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srgbClr val="2D2D8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География проекта: Гурьевск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 smtClean="0">
              <a:solidFill>
                <a:srgbClr val="2D2D8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2D2D8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Автор </a:t>
            </a:r>
            <a:r>
              <a:rPr lang="ru-RU" sz="1400" dirty="0">
                <a:solidFill>
                  <a:srgbClr val="2D2D8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проекта</a:t>
            </a:r>
            <a:r>
              <a:rPr lang="ru-RU" sz="1400" dirty="0" smtClean="0">
                <a:solidFill>
                  <a:srgbClr val="2D2D8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2D2D8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Аверченко </a:t>
            </a:r>
            <a:r>
              <a:rPr lang="ru-RU" sz="1400" dirty="0">
                <a:solidFill>
                  <a:srgbClr val="2D2D8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Данил, активист детско-юношеского объединения «МОНИГ»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srgbClr val="2D2D8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35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352928" cy="360040"/>
          </a:xfrm>
        </p:spPr>
        <p:txBody>
          <a:bodyPr/>
          <a:lstStyle/>
          <a:p>
            <a:r>
              <a:rPr lang="ru-RU" sz="1800" dirty="0">
                <a:solidFill>
                  <a:srgbClr val="FF0000"/>
                </a:solidFill>
              </a:rPr>
              <a:t>Команда проекта:</a:t>
            </a:r>
            <a:br>
              <a:rPr lang="ru-RU" sz="1800" dirty="0">
                <a:solidFill>
                  <a:srgbClr val="FF0000"/>
                </a:solidFill>
              </a:rPr>
            </a:b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340767"/>
            <a:ext cx="72728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</a:t>
            </a:r>
            <a:r>
              <a:rPr lang="ru-RU" dirty="0"/>
              <a:t>.	Руководитель проекта – Аверченко Данил, ученик 5 класса МБОУ «ООШ № 16», активист общественного детско-юношеского объединения «МОНИГ»;</a:t>
            </a:r>
          </a:p>
          <a:p>
            <a:r>
              <a:rPr lang="ru-RU" dirty="0"/>
              <a:t>2.	Ответственная за техническое оснащение  проекта – Антонова Ксения, ученица 6 класса МАУ СОШ №11, активист «МОНИГ»;</a:t>
            </a:r>
          </a:p>
          <a:p>
            <a:r>
              <a:rPr lang="ru-RU" dirty="0"/>
              <a:t>3.	Дизайнер – Иванова Юлия, ученица 9 класса МБОУ ООШ №15, Президент «МОНИГ»;</a:t>
            </a:r>
          </a:p>
          <a:p>
            <a:r>
              <a:rPr lang="ru-RU" dirty="0"/>
              <a:t>4.	Фотограф – Рогожкина Екатерина, ученица 9 класса МБОУ ООШ №15, Президент «МОНИГ»;</a:t>
            </a:r>
          </a:p>
          <a:p>
            <a:r>
              <a:rPr lang="ru-RU" dirty="0"/>
              <a:t>5.	Другие члены команды – 12 человек активистов общественного детско-юношеского объединения «МОНИГ».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964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352928" cy="360040"/>
          </a:xfrm>
        </p:spPr>
        <p:txBody>
          <a:bodyPr/>
          <a:lstStyle/>
          <a:p>
            <a:r>
              <a:rPr lang="ru-RU" sz="1800" dirty="0">
                <a:solidFill>
                  <a:srgbClr val="FF0000"/>
                </a:solidFill>
              </a:rPr>
              <a:t>Команда проекта:</a:t>
            </a:r>
            <a:br>
              <a:rPr lang="ru-RU" sz="1800" dirty="0">
                <a:solidFill>
                  <a:srgbClr val="FF0000"/>
                </a:solidFill>
              </a:rPr>
            </a:b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340767"/>
            <a:ext cx="72728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</a:t>
            </a:r>
            <a:r>
              <a:rPr lang="ru-RU" dirty="0"/>
              <a:t>.	Руководитель проекта – Аверченко Данил, ученик 5 класса МБОУ «ООШ № 16», активист общественного детско-юношеского объединения «МОНИГ»;</a:t>
            </a:r>
          </a:p>
          <a:p>
            <a:r>
              <a:rPr lang="ru-RU" dirty="0"/>
              <a:t>2.	Ответственная за техническое оснащение  проекта – Антонова Ксения, ученица 6 класса МАУ СОШ №11, активист «МОНИГ»;</a:t>
            </a:r>
          </a:p>
          <a:p>
            <a:r>
              <a:rPr lang="ru-RU" dirty="0"/>
              <a:t>3.	Дизайнер – Иванова Юлия, ученица 9 класса МБОУ ООШ №15, Президент «МОНИГ»;</a:t>
            </a:r>
          </a:p>
          <a:p>
            <a:r>
              <a:rPr lang="ru-RU" dirty="0"/>
              <a:t>4.	Фотограф – Рогожкина Екатерина, ученица 9 класса МБОУ ООШ №15, Президент «МОНИГ»;</a:t>
            </a:r>
          </a:p>
          <a:p>
            <a:r>
              <a:rPr lang="ru-RU" dirty="0"/>
              <a:t>5.	Другие члены команды – 12 человек активистов общественного детско-юношеского объединения «МОНИГ».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10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ru-RU" dirty="0" smtClean="0"/>
              <a:t>Ш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г вп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р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>
                <a:solidFill>
                  <a:srgbClr val="FF0000"/>
                </a:solidFill>
              </a:rPr>
              <a:t>Жизнеспособность проекта</a:t>
            </a:r>
            <a:r>
              <a:rPr lang="ru-RU" sz="1600" dirty="0"/>
              <a:t>:</a:t>
            </a:r>
          </a:p>
          <a:p>
            <a:r>
              <a:rPr lang="ru-RU" sz="1600" dirty="0"/>
              <a:t>Результативность проекта нельзя измерить равносильно признанию, но уже его участники научились не выбрасывать мусор в неотведенное место. Делают замечание младшим. Беседуют с родителями. Привлекают их к совместной деятельности. Они нашли способы продления жизни различным упаковкам, вторичному её использованию, тем самым делают окружающую среду нашего города более чистой.</a:t>
            </a:r>
          </a:p>
          <a:p>
            <a:r>
              <a:rPr lang="ru-RU" sz="1600" dirty="0"/>
              <a:t>На сегодняшний день мы сделали три кубика, представили их на областной выставке поделок из природных материалов и </a:t>
            </a:r>
            <a:r>
              <a:rPr lang="ru-RU" sz="1600" dirty="0" smtClean="0"/>
              <a:t>вторичного </a:t>
            </a:r>
            <a:r>
              <a:rPr lang="ru-RU" sz="1600" dirty="0"/>
              <a:t>сырья  «Семья. Экология. Культура».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>
                <a:solidFill>
                  <a:srgbClr val="FF0000"/>
                </a:solidFill>
              </a:rPr>
              <a:t>Результат  </a:t>
            </a:r>
            <a:r>
              <a:rPr lang="ru-RU" sz="1600" dirty="0" smtClean="0">
                <a:solidFill>
                  <a:srgbClr val="FF0000"/>
                </a:solidFill>
              </a:rPr>
              <a:t>проекта</a:t>
            </a:r>
            <a:r>
              <a:rPr lang="ru-RU" sz="1600" dirty="0" smtClean="0"/>
              <a:t>: Кубики </a:t>
            </a:r>
            <a:r>
              <a:rPr lang="ru-RU" sz="1600" dirty="0"/>
              <a:t>- экологически чистый, оригинальный, интересный, познавательный, яркий подарок в игровую комнату МБУ «Городской Клуб горняков», для детей дошкольного возраста.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Косвенный </a:t>
            </a:r>
            <a:r>
              <a:rPr lang="ru-RU" sz="1600" dirty="0">
                <a:solidFill>
                  <a:srgbClr val="FF0000"/>
                </a:solidFill>
              </a:rPr>
              <a:t>результат:</a:t>
            </a:r>
            <a:r>
              <a:rPr lang="ru-RU" sz="1600" dirty="0"/>
              <a:t> Окружающая среда нашего города станет более чистой.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0912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6480720" cy="868958"/>
          </a:xfrm>
        </p:spPr>
        <p:txBody>
          <a:bodyPr/>
          <a:lstStyle/>
          <a:p>
            <a:r>
              <a:rPr lang="ru-RU" dirty="0" smtClean="0"/>
              <a:t>Ш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г вп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р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196752"/>
            <a:ext cx="7344816" cy="4857403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/>
              <a:t>Вынося из квартиры мусор, мало кто задумывается, что происходит с ним дальше. Ежедневно, мы выбрасываем всевозможные коробки, пластиковые бутылки.</a:t>
            </a:r>
          </a:p>
          <a:p>
            <a:pPr marL="0" indent="0" algn="just">
              <a:buNone/>
            </a:pPr>
            <a:r>
              <a:rPr lang="ru-RU" sz="1600" dirty="0" smtClean="0"/>
              <a:t>А </a:t>
            </a:r>
            <a:r>
              <a:rPr lang="ru-RU" sz="1600" dirty="0"/>
              <a:t>если меньше выбрасывать мусора, значит и окружающая среда будет более экологически чистой, ведь вторсырье, или, попросту, мусор, который в больших количествах образуется в нашей повседневной жизни – это не только источник проблем, связанных с его утилизацией, но и хороший материал для творчества.</a:t>
            </a:r>
          </a:p>
          <a:p>
            <a:pPr marL="0" indent="0" algn="just">
              <a:buNone/>
            </a:pPr>
            <a:r>
              <a:rPr lang="ru-RU" sz="1600" dirty="0"/>
              <a:t>У меня есть две племянницы дошкольного возраста. И  я заметил, что они очень любят играть в кубики, в игре запоминают буквы и пробуют составить слова.</a:t>
            </a:r>
          </a:p>
          <a:p>
            <a:pPr marL="0" indent="0" algn="just">
              <a:buNone/>
            </a:pPr>
            <a:r>
              <a:rPr lang="ru-RU" sz="1600" dirty="0"/>
              <a:t>В Клубе горняков, куда я хожу заниматься, есть игровая комната для малышей 4 – 5 лет. Вот я и решил сделать  из пластиковых бутылок и подарить им яркие, большие, легкие и прочные одновременно, а самое главное экологически чистые кубики, из которых можно не только составлять слова, но и строить пирамиды, домики, и даже сидеть на них.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83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BQ2UYeKhAe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924" y="1340768"/>
            <a:ext cx="731713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dirty="0" smtClean="0"/>
              <a:t>Ш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г вп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р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196753"/>
            <a:ext cx="7453390" cy="1728192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    </a:t>
            </a:r>
            <a:r>
              <a:rPr lang="ru-RU" sz="2000" dirty="0" smtClean="0">
                <a:solidFill>
                  <a:srgbClr val="FF0000"/>
                </a:solidFill>
              </a:rPr>
              <a:t>Проблема</a:t>
            </a:r>
            <a:r>
              <a:rPr lang="ru-RU" sz="2000" dirty="0">
                <a:solidFill>
                  <a:srgbClr val="FF0000"/>
                </a:solidFill>
              </a:rPr>
              <a:t>:</a:t>
            </a:r>
            <a:r>
              <a:rPr lang="ru-RU" sz="20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endParaRPr lang="ru-RU" sz="2000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1">
                    <a:lumMod val="10000"/>
                  </a:schemeClr>
                </a:solidFill>
              </a:rPr>
              <a:t>Бытовые </a:t>
            </a:r>
            <a:r>
              <a:rPr lang="ru-RU" sz="2000" dirty="0">
                <a:solidFill>
                  <a:schemeClr val="accent1">
                    <a:lumMod val="10000"/>
                  </a:schemeClr>
                </a:solidFill>
              </a:rPr>
              <a:t>отходы, которые мы используем от продуктов питания, загрязняют окружающую среду. Большая их часть имеет очень длительный срок разложения или совсем не разлагается в естественных условиях. </a:t>
            </a:r>
            <a:endParaRPr lang="ru-RU" sz="2000" dirty="0" smtClean="0">
              <a:solidFill>
                <a:schemeClr val="accent1">
                  <a:lumMod val="10000"/>
                </a:schemeClr>
              </a:solidFill>
            </a:endParaRPr>
          </a:p>
          <a:p>
            <a:endParaRPr lang="ru-RU" sz="2000" dirty="0">
              <a:solidFill>
                <a:schemeClr val="accent1">
                  <a:lumMod val="10000"/>
                </a:schemeClr>
              </a:solidFill>
            </a:endParaRPr>
          </a:p>
          <a:p>
            <a:endParaRPr lang="ru-RU" sz="2000" dirty="0">
              <a:solidFill>
                <a:schemeClr val="accent1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1">
                    <a:lumMod val="10000"/>
                  </a:schemeClr>
                </a:solidFill>
              </a:rPr>
              <a:t>   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1">
                    <a:lumMod val="10000"/>
                  </a:schemeClr>
                </a:solidFill>
              </a:rPr>
              <a:t>	</a:t>
            </a:r>
            <a:endParaRPr lang="ru-RU" sz="2000" dirty="0" smtClean="0">
              <a:solidFill>
                <a:schemeClr val="accent1">
                  <a:lumMod val="1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47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ru-RU" dirty="0" smtClean="0"/>
              <a:t>Ш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г вп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р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484784"/>
            <a:ext cx="7139136" cy="4425355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rgbClr val="FF0000"/>
                </a:solidFill>
              </a:rPr>
              <a:t>Цель</a:t>
            </a:r>
            <a:r>
              <a:rPr lang="ru-RU" sz="1800" dirty="0"/>
              <a:t>: Изготовить экологически чистый, оригинальный, интересный, познавательный, яркий подарок из вторсырья, для детей дошкольного возраста в игровую комнату МБУ «Городской Клуб горняков».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Задачи </a:t>
            </a:r>
            <a:r>
              <a:rPr lang="ru-RU" sz="1800" dirty="0">
                <a:solidFill>
                  <a:srgbClr val="FF0000"/>
                </a:solidFill>
              </a:rPr>
              <a:t>проекта</a:t>
            </a:r>
            <a:r>
              <a:rPr lang="ru-RU" sz="1800" dirty="0"/>
              <a:t>:</a:t>
            </a:r>
          </a:p>
          <a:p>
            <a:pPr marL="0" indent="0">
              <a:buNone/>
            </a:pPr>
            <a:r>
              <a:rPr lang="ru-RU" sz="1800" dirty="0" smtClean="0"/>
              <a:t>       1</a:t>
            </a:r>
            <a:r>
              <a:rPr lang="ru-RU" sz="1800" dirty="0"/>
              <a:t>.	Провести экологическую акцию по сбору пластиковых бутылок.</a:t>
            </a:r>
          </a:p>
          <a:p>
            <a:pPr marL="0" indent="0">
              <a:buNone/>
            </a:pPr>
            <a:r>
              <a:rPr lang="ru-RU" sz="1800" dirty="0" smtClean="0"/>
              <a:t>       2</a:t>
            </a:r>
            <a:r>
              <a:rPr lang="ru-RU" sz="1800" dirty="0"/>
              <a:t>.	Разработать свой вариант кубиков.</a:t>
            </a:r>
          </a:p>
          <a:p>
            <a:pPr marL="0" indent="0">
              <a:buNone/>
            </a:pPr>
            <a:r>
              <a:rPr lang="ru-RU" sz="1800" dirty="0" smtClean="0"/>
              <a:t>       3</a:t>
            </a:r>
            <a:r>
              <a:rPr lang="ru-RU" sz="1800" dirty="0"/>
              <a:t>.	Показать на примере своих работ, как можно использовать ненужные </a:t>
            </a:r>
            <a:r>
              <a:rPr lang="ru-RU" sz="1800" dirty="0" smtClean="0"/>
              <a:t>вещи бросовый </a:t>
            </a:r>
            <a:r>
              <a:rPr lang="ru-RU" sz="1800" dirty="0"/>
              <a:t>материал – вторсырье) в целях сохранения окружающей среды.</a:t>
            </a:r>
          </a:p>
          <a:p>
            <a:pPr marL="0" indent="0">
              <a:buNone/>
            </a:pPr>
            <a:endParaRPr lang="ru-RU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Решение </a:t>
            </a:r>
            <a:r>
              <a:rPr lang="ru-RU" sz="1800" dirty="0">
                <a:solidFill>
                  <a:srgbClr val="FF0000"/>
                </a:solidFill>
              </a:rPr>
              <a:t>проблемы</a:t>
            </a:r>
            <a:r>
              <a:rPr lang="ru-RU" sz="1800" dirty="0"/>
              <a:t>:</a:t>
            </a:r>
          </a:p>
          <a:p>
            <a:pPr marL="0" indent="0">
              <a:buNone/>
            </a:pPr>
            <a:r>
              <a:rPr lang="ru-RU" sz="1800" dirty="0"/>
              <a:t>Чтобы сделать окружающую среду более чистой, нужно уменьшить количество выбрасываемого мусора, а для этого им надо дать новую жизнь.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10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52128"/>
          </a:xfrm>
        </p:spPr>
        <p:txBody>
          <a:bodyPr/>
          <a:lstStyle/>
          <a:p>
            <a:r>
              <a:rPr lang="ru-RU" sz="1800" dirty="0">
                <a:solidFill>
                  <a:srgbClr val="FF0000"/>
                </a:solidFill>
              </a:rPr>
              <a:t>На подготовительном этапе </a:t>
            </a:r>
            <a:r>
              <a:rPr lang="ru-RU" sz="1800" dirty="0"/>
              <a:t>осуществления проекта мы решили провести акцию по сбору пластиковых бутылок, тем самым сделать окружающую среду нашего города более чистой.</a:t>
            </a:r>
          </a:p>
        </p:txBody>
      </p:sp>
      <p:pic>
        <p:nvPicPr>
          <p:cNvPr id="4" name="Объект 3" descr="C:\Users\user\Desktop\N3EkDuNTsPU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0" r="32603"/>
          <a:stretch/>
        </p:blipFill>
        <p:spPr bwMode="auto">
          <a:xfrm>
            <a:off x="1331640" y="2132856"/>
            <a:ext cx="1975236" cy="2875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user\Desktop\dM_arcnxZ2M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855" y="2132856"/>
            <a:ext cx="5128895" cy="2875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1460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352928" cy="360040"/>
          </a:xfrm>
        </p:spPr>
        <p:txBody>
          <a:bodyPr/>
          <a:lstStyle/>
          <a:p>
            <a:r>
              <a:rPr lang="ru-RU" sz="1800" dirty="0">
                <a:solidFill>
                  <a:srgbClr val="FF0000"/>
                </a:solidFill>
              </a:rPr>
              <a:t>2 этап. Основной (практический</a:t>
            </a:r>
            <a:r>
              <a:rPr lang="ru-RU" sz="1800" dirty="0" smtClean="0">
                <a:solidFill>
                  <a:srgbClr val="FF0000"/>
                </a:solidFill>
              </a:rPr>
              <a:t>)</a:t>
            </a:r>
            <a:br>
              <a:rPr lang="ru-RU" sz="1800" dirty="0" smtClean="0">
                <a:solidFill>
                  <a:srgbClr val="FF0000"/>
                </a:solidFill>
              </a:rPr>
            </a:br>
            <a:endParaRPr lang="ru-RU" sz="1800" dirty="0"/>
          </a:p>
        </p:txBody>
      </p:sp>
      <p:pic>
        <p:nvPicPr>
          <p:cNvPr id="4098" name="Picture 2" descr="C:\Users\user\Desktop\wJK4sR3Hts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736" y="2809490"/>
            <a:ext cx="3514311" cy="3414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Users\user\Desktop\u7LmYyyR0b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36912"/>
            <a:ext cx="1529702" cy="3587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1259632" y="980728"/>
            <a:ext cx="73448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Исходя из имеющихся у нас бутылок, мы приступили к изготовлению кубиков. Предварительно помыв их и высушив, мы соединили их по шестнадцать штук и крепко закрепили скотчем. Для создания прямых углов,  мы поставили бутылки с коробку, обернули её поролоном,   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закрепили 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клеем. Всю эту конструкцию мы поставили, заранее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подготовленные, сшитые нами  чехлы и стали украшать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яркими аппликациями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br>
              <a:rPr lang="ru-RU" sz="1600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352928" cy="360040"/>
          </a:xfrm>
        </p:spPr>
        <p:txBody>
          <a:bodyPr/>
          <a:lstStyle/>
          <a:p>
            <a:r>
              <a:rPr lang="ru-RU" sz="1800" dirty="0">
                <a:solidFill>
                  <a:srgbClr val="FF0000"/>
                </a:solidFill>
              </a:rPr>
              <a:t>2 этап. Основной (практический</a:t>
            </a:r>
            <a:r>
              <a:rPr lang="ru-RU" sz="1800" dirty="0" smtClean="0">
                <a:solidFill>
                  <a:srgbClr val="FF0000"/>
                </a:solidFill>
              </a:rPr>
              <a:t>)</a:t>
            </a:r>
            <a:br>
              <a:rPr lang="ru-RU" sz="1800" dirty="0" smtClean="0">
                <a:solidFill>
                  <a:srgbClr val="FF0000"/>
                </a:solidFill>
              </a:rPr>
            </a:b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980728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15 мая я со своей мамой  принял участие в областной выставке поделок из природных материалов и вторичного сырья  «Семья. Экология. Культура» и был награжден Благодарственным письмом Департамента природных ресурсов и экологии Кемеровской области за </a:t>
            </a:r>
            <a:r>
              <a:rPr lang="ru-RU" sz="1600" dirty="0">
                <a:solidFill>
                  <a:srgbClr val="FF0000"/>
                </a:solidFill>
              </a:rPr>
              <a:t>2 место.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600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 descr="C:\Users\Пользователь\Desktop\Psx2PNSMBz0.jpg"/>
          <p:cNvPicPr/>
          <p:nvPr/>
        </p:nvPicPr>
        <p:blipFill rotWithShape="1">
          <a:blip r:embed="rId2"/>
          <a:srcRect t="25489"/>
          <a:stretch/>
        </p:blipFill>
        <p:spPr bwMode="auto">
          <a:xfrm>
            <a:off x="2771800" y="2348880"/>
            <a:ext cx="3895725" cy="3870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8298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352928" cy="360040"/>
          </a:xfrm>
        </p:spPr>
        <p:txBody>
          <a:bodyPr/>
          <a:lstStyle/>
          <a:p>
            <a:r>
              <a:rPr lang="ru-RU" sz="1800" dirty="0">
                <a:solidFill>
                  <a:srgbClr val="FF0000"/>
                </a:solidFill>
              </a:rPr>
              <a:t>3 этап. Заключительный (обобщающий)</a:t>
            </a:r>
            <a:br>
              <a:rPr lang="ru-RU" sz="1800" dirty="0">
                <a:solidFill>
                  <a:srgbClr val="FF0000"/>
                </a:solidFill>
              </a:rPr>
            </a:b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980728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На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обобщающем этапе работы над нашим экологическим проектом мы сфотографируем наши кубики, подведем итоги и подарим их в игровую комнату Городского Клуба горняков, для детей дошкольного возраста. </a:t>
            </a:r>
          </a:p>
        </p:txBody>
      </p:sp>
      <p:pic>
        <p:nvPicPr>
          <p:cNvPr id="5122" name="Picture 2" descr="C:\Users\user\Desktop\2weym2B0y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019" y="2276872"/>
            <a:ext cx="6932041" cy="3336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6949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352928" cy="360040"/>
          </a:xfrm>
        </p:spPr>
        <p:txBody>
          <a:bodyPr/>
          <a:lstStyle/>
          <a:p>
            <a:r>
              <a:rPr lang="ru-RU" sz="1800" dirty="0">
                <a:solidFill>
                  <a:srgbClr val="FF0000"/>
                </a:solidFill>
              </a:rPr>
              <a:t>Календарный план проекта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399167"/>
              </p:ext>
            </p:extLst>
          </p:nvPr>
        </p:nvGraphicFramePr>
        <p:xfrm>
          <a:off x="1403648" y="1196752"/>
          <a:ext cx="6851104" cy="4712097"/>
        </p:xfrm>
        <a:graphic>
          <a:graphicData uri="http://schemas.openxmlformats.org/drawingml/2006/table">
            <a:tbl>
              <a:tblPr/>
              <a:tblGrid>
                <a:gridCol w="424768"/>
                <a:gridCol w="2392406"/>
                <a:gridCol w="1723738"/>
                <a:gridCol w="2310192"/>
              </a:tblGrid>
              <a:tr h="3753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Garamond"/>
                          <a:cs typeface="Times New Roman"/>
                        </a:rPr>
                        <a:t>№ п/п</a:t>
                      </a:r>
                      <a:endParaRPr lang="ru-RU" sz="1100" dirty="0">
                        <a:effectLst/>
                        <a:latin typeface="Garamond"/>
                        <a:ea typeface="Garamond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Garamond"/>
                          <a:cs typeface="Times New Roman"/>
                        </a:rPr>
                        <a:t>Мероприятие</a:t>
                      </a:r>
                      <a:endParaRPr lang="ru-RU" sz="1100" dirty="0">
                        <a:effectLst/>
                        <a:latin typeface="Garamond"/>
                        <a:ea typeface="Garamond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Garamond"/>
                          <a:cs typeface="Times New Roman"/>
                        </a:rPr>
                        <a:t>Сроки</a:t>
                      </a:r>
                      <a:endParaRPr lang="ru-RU" sz="1100">
                        <a:effectLst/>
                        <a:latin typeface="Garamond"/>
                        <a:ea typeface="Garamond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Garamond"/>
                          <a:cs typeface="Times New Roman"/>
                        </a:rPr>
                        <a:t>Ожидаемы результаты</a:t>
                      </a:r>
                      <a:endParaRPr lang="ru-RU" sz="1100">
                        <a:effectLst/>
                        <a:latin typeface="Garamond"/>
                        <a:ea typeface="Garamond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Garamond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Garamond"/>
                        <a:ea typeface="Garamond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Garamond"/>
                          <a:cs typeface="Times New Roman"/>
                        </a:rPr>
                        <a:t>Изучение литературы, интернет ресурсов по теме проекта </a:t>
                      </a:r>
                      <a:endParaRPr lang="ru-RU" sz="1100" dirty="0">
                        <a:effectLst/>
                        <a:latin typeface="Garamond"/>
                        <a:ea typeface="Garamond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Garamond"/>
                          <a:cs typeface="Times New Roman"/>
                        </a:rPr>
                        <a:t>Май 2019</a:t>
                      </a:r>
                      <a:endParaRPr lang="ru-RU" sz="1100">
                        <a:effectLst/>
                        <a:latin typeface="Garamond"/>
                        <a:ea typeface="Garamond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Garamond"/>
                          <a:cs typeface="Times New Roman"/>
                        </a:rPr>
                        <a:t>Знания </a:t>
                      </a:r>
                      <a:endParaRPr lang="ru-RU" sz="1100" dirty="0">
                        <a:effectLst/>
                        <a:latin typeface="Garamond"/>
                        <a:ea typeface="Garamond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9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Garamond"/>
                          <a:cs typeface="Times New Roman"/>
                        </a:rPr>
                        <a:t>2.</a:t>
                      </a:r>
                      <a:endParaRPr lang="ru-RU" sz="1100">
                        <a:effectLst/>
                        <a:latin typeface="Garamond"/>
                        <a:ea typeface="Garamond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Garamond"/>
                          <a:cs typeface="Times New Roman"/>
                        </a:rPr>
                        <a:t>Экологическая акция по сбору пластиковых бутылок</a:t>
                      </a:r>
                      <a:endParaRPr lang="ru-RU" sz="1100">
                        <a:effectLst/>
                        <a:latin typeface="Garamond"/>
                        <a:ea typeface="Garamond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Garamond"/>
                          <a:cs typeface="Times New Roman"/>
                        </a:rPr>
                        <a:t>Май 2019</a:t>
                      </a:r>
                      <a:endParaRPr lang="ru-RU" sz="1100" dirty="0">
                        <a:effectLst/>
                        <a:latin typeface="Garamond"/>
                        <a:ea typeface="Garamond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Garamond"/>
                          <a:cs typeface="Times New Roman"/>
                        </a:rPr>
                        <a:t>Чистый город. </a:t>
                      </a:r>
                      <a:endParaRPr lang="ru-RU" sz="1100">
                        <a:effectLst/>
                        <a:latin typeface="Garamond"/>
                        <a:ea typeface="Garamond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Garamond"/>
                          <a:cs typeface="Times New Roman"/>
                        </a:rPr>
                        <a:t>Материал для творчества</a:t>
                      </a:r>
                      <a:endParaRPr lang="ru-RU" sz="1100">
                        <a:effectLst/>
                        <a:latin typeface="Garamond"/>
                        <a:ea typeface="Garamond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9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Garamond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Garamond"/>
                        <a:ea typeface="Garamond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Garamond"/>
                          <a:cs typeface="Times New Roman"/>
                        </a:rPr>
                        <a:t>Подготовка к работе (промыть и высушить бутылки)</a:t>
                      </a:r>
                      <a:endParaRPr lang="ru-RU" sz="1100">
                        <a:effectLst/>
                        <a:latin typeface="Garamond"/>
                        <a:ea typeface="Garamond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Garamond"/>
                          <a:cs typeface="Times New Roman"/>
                        </a:rPr>
                        <a:t>Май 2019</a:t>
                      </a:r>
                      <a:endParaRPr lang="ru-RU" sz="1100">
                        <a:effectLst/>
                        <a:latin typeface="Garamond"/>
                        <a:ea typeface="Garamond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Garamond"/>
                          <a:cs typeface="Times New Roman"/>
                        </a:rPr>
                        <a:t>Чистый материал для творчества</a:t>
                      </a:r>
                      <a:endParaRPr lang="ru-RU" sz="1100">
                        <a:effectLst/>
                        <a:latin typeface="Garamond"/>
                        <a:ea typeface="Garamond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Garamond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Garamond"/>
                        <a:ea typeface="Garamond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Garamond"/>
                          <a:cs typeface="Times New Roman"/>
                        </a:rPr>
                        <a:t>Творческая мастерская по изготовлению кубиков (9 шт.)</a:t>
                      </a:r>
                      <a:endParaRPr lang="ru-RU" sz="1100">
                        <a:effectLst/>
                        <a:latin typeface="Garamond"/>
                        <a:ea typeface="Garamond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Garamond"/>
                          <a:cs typeface="Times New Roman"/>
                        </a:rPr>
                        <a:t>Май – июль  2019</a:t>
                      </a:r>
                      <a:endParaRPr lang="ru-RU" sz="1100">
                        <a:effectLst/>
                        <a:latin typeface="Garamond"/>
                        <a:ea typeface="Garamond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Garamond"/>
                          <a:cs typeface="Times New Roman"/>
                        </a:rPr>
                        <a:t>Яркие кубики</a:t>
                      </a:r>
                      <a:endParaRPr lang="ru-RU" sz="1100">
                        <a:effectLst/>
                        <a:latin typeface="Garamond"/>
                        <a:ea typeface="Garamond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6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Garamond"/>
                          <a:cs typeface="Times New Roman"/>
                        </a:rPr>
                        <a:t>5.</a:t>
                      </a:r>
                      <a:endParaRPr lang="ru-RU" sz="1100">
                        <a:effectLst/>
                        <a:latin typeface="Garamond"/>
                        <a:ea typeface="Garamond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Garamond"/>
                          <a:cs typeface="Times New Roman"/>
                        </a:rPr>
                        <a:t>Принять участие в областной выставке поделок из природных материалов и вторичного сырья  «Семья. Экология. Культура»</a:t>
                      </a:r>
                      <a:endParaRPr lang="ru-RU" sz="1100">
                        <a:effectLst/>
                        <a:latin typeface="Garamond"/>
                        <a:ea typeface="Garamond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Garamond"/>
                          <a:cs typeface="Times New Roman"/>
                        </a:rPr>
                        <a:t>Май 2019</a:t>
                      </a:r>
                      <a:endParaRPr lang="ru-RU" sz="1100">
                        <a:effectLst/>
                        <a:latin typeface="Garamond"/>
                        <a:ea typeface="Garamond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Garamond"/>
                          <a:cs typeface="Times New Roman"/>
                        </a:rPr>
                        <a:t>Оценку жюри</a:t>
                      </a:r>
                      <a:endParaRPr lang="ru-RU" sz="1100">
                        <a:effectLst/>
                        <a:latin typeface="Garamond"/>
                        <a:ea typeface="Garamond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Garamond"/>
                          <a:cs typeface="Times New Roman"/>
                        </a:rPr>
                        <a:t>6.</a:t>
                      </a:r>
                      <a:endParaRPr lang="ru-RU" sz="1100" dirty="0">
                        <a:effectLst/>
                        <a:latin typeface="Garamond"/>
                        <a:ea typeface="Garamond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Garamond"/>
                          <a:cs typeface="Times New Roman"/>
                        </a:rPr>
                        <a:t>Вручение подарка</a:t>
                      </a:r>
                      <a:endParaRPr lang="ru-RU" sz="1100">
                        <a:effectLst/>
                        <a:latin typeface="Garamond"/>
                        <a:ea typeface="Garamond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Garamond"/>
                          <a:cs typeface="Times New Roman"/>
                        </a:rPr>
                        <a:t>август</a:t>
                      </a:r>
                      <a:endParaRPr lang="ru-RU" sz="1100">
                        <a:effectLst/>
                        <a:latin typeface="Garamond"/>
                        <a:ea typeface="Garamond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Garamond"/>
                          <a:cs typeface="Times New Roman"/>
                        </a:rPr>
                        <a:t>Хорошее настроение</a:t>
                      </a:r>
                      <a:endParaRPr lang="ru-RU" sz="1100" dirty="0">
                        <a:effectLst/>
                        <a:latin typeface="Garamond"/>
                        <a:ea typeface="Garamond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Garamond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Garamond"/>
                        <a:ea typeface="Garamond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615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2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2060"/>
      </a:hlink>
      <a:folHlink>
        <a:srgbClr val="002060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691</Words>
  <Application>Microsoft Office PowerPoint</Application>
  <PresentationFormat>Экран (4:3)</PresentationFormat>
  <Paragraphs>85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Comic Sans MS</vt:lpstr>
      <vt:lpstr>Times New Roman</vt:lpstr>
      <vt:lpstr>Garamond</vt:lpstr>
      <vt:lpstr>Calibri</vt:lpstr>
      <vt:lpstr>1_Тема Office</vt:lpstr>
      <vt:lpstr>ШАГ ВПЕРЕД</vt:lpstr>
      <vt:lpstr>Шаг вперед</vt:lpstr>
      <vt:lpstr>Шаг вперед</vt:lpstr>
      <vt:lpstr>Шаг вперед</vt:lpstr>
      <vt:lpstr>На подготовительном этапе осуществления проекта мы решили провести акцию по сбору пластиковых бутылок, тем самым сделать окружающую среду нашего города более чистой.</vt:lpstr>
      <vt:lpstr>2 этап. Основной (практический) </vt:lpstr>
      <vt:lpstr>2 этап. Основной (практический) </vt:lpstr>
      <vt:lpstr>3 этап. Заключительный (обобщающий) </vt:lpstr>
      <vt:lpstr>Календарный план проекта</vt:lpstr>
      <vt:lpstr>Команда проекта: </vt:lpstr>
      <vt:lpstr>Команда проекта: </vt:lpstr>
      <vt:lpstr>Шаг вперед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Рамки</dc:title>
  <dc:creator>Фокина Лидия Петровна</dc:creator>
  <cp:keywords>Шаблон презентации</cp:keywords>
  <cp:lastModifiedBy>user</cp:lastModifiedBy>
  <cp:revision>66</cp:revision>
  <dcterms:created xsi:type="dcterms:W3CDTF">2014-07-06T18:18:01Z</dcterms:created>
  <dcterms:modified xsi:type="dcterms:W3CDTF">2019-05-17T08:05:15Z</dcterms:modified>
</cp:coreProperties>
</file>