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62" r:id="rId4"/>
    <p:sldId id="268" r:id="rId5"/>
    <p:sldId id="281" r:id="rId6"/>
    <p:sldId id="282" r:id="rId7"/>
    <p:sldId id="275" r:id="rId8"/>
    <p:sldId id="270" r:id="rId9"/>
    <p:sldId id="271" r:id="rId10"/>
    <p:sldId id="265" r:id="rId11"/>
    <p:sldId id="283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DFF"/>
    <a:srgbClr val="003455"/>
    <a:srgbClr val="80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21"/>
  </p:normalViewPr>
  <p:slideViewPr>
    <p:cSldViewPr>
      <p:cViewPr varScale="1">
        <p:scale>
          <a:sx n="76" d="100"/>
          <a:sy n="76" d="100"/>
        </p:scale>
        <p:origin x="114" y="8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789443897637796"/>
          <c:y val="9.7402182388356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525873523622046"/>
          <c:y val="6.3494420465536425E-2"/>
          <c:w val="0.5408342765748031"/>
          <c:h val="0.936505579534463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группа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Освобожденные или не подлежащие уголовной ответственности </c:v>
                </c:pt>
                <c:pt idx="1">
                  <c:v>Совершившие административные правонарушения</c:v>
                </c:pt>
                <c:pt idx="2">
                  <c:v>Употребляющие психоактивные и наркотические вещества</c:v>
                </c:pt>
                <c:pt idx="3">
                  <c:v>Безнадзорные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80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8904821961933896"/>
          <c:w val="0.44117039862204732"/>
          <c:h val="0.756791948767985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37321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ru-RU" dirty="0">
                <a:solidFill>
                  <a:srgbClr val="003455"/>
                </a:solidFill>
                <a:latin typeface="Arial Narrow" pitchFamily="34" charset="0"/>
              </a:rPr>
              <a:t>Плавск, 2016 год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1524000" y="32494"/>
            <a:ext cx="9144000" cy="1092250"/>
          </a:xfr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indent="-255588" algn="ctr">
              <a:buNone/>
            </a:pPr>
            <a:r>
              <a:rPr lang="ru-RU" sz="4000" b="1" dirty="0">
                <a:latin typeface="Arial Narrow" pitchFamily="34" charset="0"/>
              </a:rPr>
              <a:t>ПРОЕКТ:</a:t>
            </a:r>
          </a:p>
          <a:p>
            <a:pPr indent="-255588" algn="ctr">
              <a:buNone/>
            </a:pPr>
            <a:r>
              <a:rPr lang="ru-RU" sz="4600" b="1" dirty="0">
                <a:latin typeface="Arial Narrow" pitchFamily="34" charset="0"/>
              </a:rPr>
              <a:t>«Не оставайся с бедой наедине»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15374"/>
              </p:ext>
            </p:extLst>
          </p:nvPr>
        </p:nvGraphicFramePr>
        <p:xfrm>
          <a:off x="0" y="5212080"/>
          <a:ext cx="12192000" cy="1645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440150"/>
                <a:gridCol w="4751850"/>
              </a:tblGrid>
              <a:tr h="460880">
                <a:tc>
                  <a:txBody>
                    <a:bodyPr/>
                    <a:lstStyle/>
                    <a:p>
                      <a:pPr marL="920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Плавская районная Тульской области молодежная общественная организация волонтеров "Патриот"</a:t>
                      </a:r>
                      <a:endParaRPr lang="ru-RU" sz="1800" b="1" dirty="0" smtClean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r>
                        <a:rPr lang="ru-RU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Стоимость</a:t>
                      </a: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проекта:</a:t>
                      </a:r>
                    </a:p>
                    <a:p>
                      <a:pPr marL="92075" indent="0" algn="ctr">
                        <a:tabLst/>
                      </a:pPr>
                      <a:r>
                        <a:rPr lang="ru-RU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800 000 рублей</a:t>
                      </a:r>
                      <a:endParaRPr lang="ru-RU" b="0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616144">
                <a:tc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r>
                        <a:rPr lang="ru-RU" b="1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АВТОР ПРОЕКТА: </a:t>
                      </a:r>
                    </a:p>
                    <a:p>
                      <a:pPr marL="92075" indent="0" algn="ctr">
                        <a:tabLst/>
                      </a:pPr>
                      <a:r>
                        <a:rPr lang="ru-RU" b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Шевченко</a:t>
                      </a:r>
                      <a:r>
                        <a:rPr lang="ru-RU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Дмитрий Сергеевич</a:t>
                      </a:r>
                      <a:endParaRPr lang="ru-RU" b="0" dirty="0" smtClean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r>
                        <a:rPr lang="ru-RU" sz="1800" b="1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География</a:t>
                      </a:r>
                      <a:r>
                        <a:rPr lang="ru-RU" sz="1800" b="1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проекта:</a:t>
                      </a:r>
                    </a:p>
                    <a:p>
                      <a:pPr marL="92075" indent="0" algn="ctr">
                        <a:tabLst/>
                      </a:pPr>
                      <a:r>
                        <a:rPr lang="ru-RU" sz="1800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МО </a:t>
                      </a:r>
                      <a:r>
                        <a:rPr lang="ru-RU" sz="1800" b="0" baseline="0" dirty="0" err="1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Плавский</a:t>
                      </a:r>
                      <a:r>
                        <a:rPr lang="ru-RU" sz="1800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район</a:t>
                      </a:r>
                      <a:endParaRPr lang="ru-RU" sz="1800" b="0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336079">
                <a:tc gridSpan="2"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r>
                        <a:rPr lang="ru-RU" b="1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Срок реализации проекта:</a:t>
                      </a:r>
                      <a:r>
                        <a:rPr lang="ru-RU" b="1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01.01.2018-25.12.2018</a:t>
                      </a: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24" y="1052736"/>
            <a:ext cx="4968552" cy="372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6692"/>
            <a:ext cx="10960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4876" y="4815053"/>
            <a:ext cx="18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Плавск, </a:t>
            </a:r>
            <a:r>
              <a:rPr lang="ru-RU" dirty="0" smtClean="0">
                <a:solidFill>
                  <a:schemeClr val="bg1"/>
                </a:solidFill>
              </a:rPr>
              <a:t>2018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Ожидаемые результаты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836713"/>
            <a:ext cx="11881320" cy="51454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В процессе реализации Проекта будет практически апробирована система привлекательных для несовершеннолетних правонарушителей форм и технологий занятости через проведение туристско-экологических профильных смен </a:t>
            </a:r>
            <a:r>
              <a:rPr lang="ru-RU" sz="2000" dirty="0" smtClean="0">
                <a:latin typeface="Arial Narrow" panose="020B0606020202030204" pitchFamily="34" charset="0"/>
              </a:rPr>
              <a:t>лагеря</a:t>
            </a:r>
            <a:r>
              <a:rPr lang="ru-RU" sz="2000" dirty="0">
                <a:latin typeface="Arial Narrow" panose="020B0606020202030204" pitchFamily="34" charset="0"/>
              </a:rPr>
              <a:t>, в которых культивируется социально-приемлемый образ жизни, и создаются благоприятные психолого-педагогические условия, способные вывести несовершеннолетних правонарушителей из состояния социальной </a:t>
            </a:r>
            <a:r>
              <a:rPr lang="ru-RU" sz="2000" dirty="0" err="1" smtClean="0">
                <a:latin typeface="Arial Narrow" panose="020B0606020202030204" pitchFamily="34" charset="0"/>
              </a:rPr>
              <a:t>дезадаптации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 Указанная система благодаря комплексу мероприятий по тиражированию положительного опыта, полученного в результате реализации Проекта, а также механизмы преодоления рисков реализации подобных проектов значительно повысят его </a:t>
            </a:r>
            <a:r>
              <a:rPr lang="ru-RU" sz="2000" dirty="0" err="1">
                <a:latin typeface="Arial Narrow" panose="020B0606020202030204" pitchFamily="34" charset="0"/>
              </a:rPr>
              <a:t>мультипликативность</a:t>
            </a:r>
            <a:r>
              <a:rPr lang="ru-RU" sz="2000" dirty="0">
                <a:latin typeface="Arial Narrow" panose="020B0606020202030204" pitchFamily="34" charset="0"/>
              </a:rPr>
              <a:t>, в </a:t>
            </a:r>
            <a:r>
              <a:rPr lang="ru-RU" sz="2000" dirty="0" smtClean="0">
                <a:latin typeface="Arial Narrow" panose="020B0606020202030204" pitchFamily="34" charset="0"/>
              </a:rPr>
              <a:t>целом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24364" y="6356351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04" y="4585074"/>
            <a:ext cx="2136402" cy="2136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Освещение хода реализации Проекта 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34404" y="6381329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484784"/>
            <a:ext cx="50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https://vk.com/vplavsk71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2568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https://vk.com/plavskproekt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2064" y="1552923"/>
            <a:ext cx="501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https://www.facebook.com/volonterplavsk/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1876" y="3330894"/>
            <a:ext cx="50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https://plavskiy.tularegion.ru/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343" y="3538333"/>
            <a:ext cx="501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https://twitter.com/DSShevchenko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9892" y="3867616"/>
            <a:ext cx="501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http://upravlenie-plavsk.ru/</a:t>
            </a:r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главная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02" y="639792"/>
            <a:ext cx="1064763" cy="1064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34" y="2398288"/>
            <a:ext cx="1050211" cy="1050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7" y="669872"/>
            <a:ext cx="1087953" cy="1087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469305"/>
            <a:ext cx="908176" cy="9081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1344" y="5051048"/>
            <a:ext cx="114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Освещение хода реализации Проекта на страницах </a:t>
            </a: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районной газеты «Плавская новь» </a:t>
            </a:r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(рубрика «Не оставайся с бедой наедине»)</a:t>
            </a:r>
          </a:p>
        </p:txBody>
      </p:sp>
    </p:spTree>
    <p:extLst>
      <p:ext uri="{BB962C8B-B14F-4D97-AF65-F5344CB8AC3E}">
        <p14:creationId xmlns:p14="http://schemas.microsoft.com/office/powerpoint/2010/main" val="37586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34404" y="6381329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59" y="3236218"/>
            <a:ext cx="4193481" cy="314511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6" y="65795"/>
            <a:ext cx="1368152" cy="17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0042" y="65795"/>
            <a:ext cx="1749881" cy="17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Цель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836712"/>
            <a:ext cx="11737304" cy="2664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Arial Narrow" panose="020B0606020202030204" pitchFamily="34" charset="0"/>
              </a:rPr>
              <a:t>Создание привлекательных для несовершеннолетних правонарушителей форм и технологий занятости через проведение туристско-экологических профильных смен </a:t>
            </a:r>
            <a:r>
              <a:rPr lang="ru-RU" sz="2400" dirty="0" smtClean="0">
                <a:latin typeface="Arial Narrow" panose="020B0606020202030204" pitchFamily="34" charset="0"/>
              </a:rPr>
              <a:t>лагеря</a:t>
            </a:r>
            <a:r>
              <a:rPr lang="ru-RU" sz="2400" dirty="0">
                <a:latin typeface="Arial Narrow" panose="020B0606020202030204" pitchFamily="34" charset="0"/>
              </a:rPr>
              <a:t>, в которых культивируется социально-приемлемый образ жизни, и создаются благоприятные психолого-педагогические условия, способные вывести несовершеннолетних правонарушителей из состояния социальной </a:t>
            </a:r>
            <a:r>
              <a:rPr lang="ru-RU" sz="2400" dirty="0" err="1" smtClean="0">
                <a:latin typeface="Arial Narrow" panose="020B0606020202030204" pitchFamily="34" charset="0"/>
              </a:rPr>
              <a:t>дезадаптации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24364" y="6356351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356992"/>
            <a:ext cx="2742879" cy="2593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45024"/>
            <a:ext cx="3312368" cy="28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Задачи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28" y="836712"/>
            <a:ext cx="12025336" cy="54726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606020202030204" pitchFamily="34" charset="0"/>
              </a:rPr>
              <a:t>1. Проектирование привлекательных для подростков, находящихся в конфликте с законом, событий, форм, технологий, в которых культивируется социально-приемлемый образ жизни и создаются благоприятные условия для вхождения в </a:t>
            </a:r>
            <a:r>
              <a:rPr lang="ru-RU" sz="2000" dirty="0" smtClean="0">
                <a:latin typeface="Arial Narrow" panose="020B0606020202030204" pitchFamily="34" charset="0"/>
              </a:rPr>
              <a:t>будущее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606020202030204" pitchFamily="34" charset="0"/>
              </a:rPr>
              <a:t>2. Создание моделей деятельности и технологий, ориентированных на проблемный и проектный методы, содействующих формированию у подрастающего поколения собственной позиции, культуры самоопределения в деятельности, правовой </a:t>
            </a:r>
            <a:r>
              <a:rPr lang="ru-RU" sz="2000" dirty="0" smtClean="0">
                <a:latin typeface="Arial Narrow" panose="020B0606020202030204" pitchFamily="34" charset="0"/>
              </a:rPr>
              <a:t>культуры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606020202030204" pitchFamily="34" charset="0"/>
              </a:rPr>
              <a:t>3. Создание разнообразного профильного пространства, где подростку предоставлена возможность проб, преобразований, переорганизации мира, разработка моделей, помогающих войти в мир взрослых в области профессиональной </a:t>
            </a:r>
            <a:r>
              <a:rPr lang="ru-RU" sz="2000" dirty="0" smtClean="0">
                <a:latin typeface="Arial Narrow" panose="020B0606020202030204" pitchFamily="34" charset="0"/>
              </a:rPr>
              <a:t>сферы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24364" y="6356351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777053"/>
            <a:ext cx="1630878" cy="1622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Целевая группа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1"/>
            <a:ext cx="12192000" cy="18520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Целевой группой проекта являются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подростки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находящихся в социально опасном положении, в том числе находящиеся в конфликте с законом в возрасте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18 лет (совершившие административные правонарушения, уголовные преступления или другие противоправные деяния)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" y="2876012"/>
            <a:ext cx="1738442" cy="1303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" y="5364458"/>
            <a:ext cx="1738442" cy="1158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56" y="2781552"/>
            <a:ext cx="1734416" cy="13047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62" y="5374449"/>
            <a:ext cx="1732427" cy="1164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8" y="4184209"/>
            <a:ext cx="1753000" cy="1204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74" y="4086259"/>
            <a:ext cx="1734416" cy="1301951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65195105"/>
              </p:ext>
            </p:extLst>
          </p:nvPr>
        </p:nvGraphicFramePr>
        <p:xfrm>
          <a:off x="2058414" y="2132856"/>
          <a:ext cx="8128000" cy="469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13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34404" y="6381329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91344" y="1052735"/>
            <a:ext cx="11881320" cy="532859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Автор проекта – </a:t>
            </a:r>
            <a:r>
              <a:rPr lang="ru-RU" sz="2400" dirty="0" smtClean="0"/>
              <a:t>Шевченко Дмитрий Сергеевич. </a:t>
            </a:r>
          </a:p>
          <a:p>
            <a:r>
              <a:rPr lang="ru-RU" sz="2400" b="1" dirty="0" smtClean="0"/>
              <a:t>Аналитик проекта (осуществление проблемного анализа сложившейся ситуации в районе) – </a:t>
            </a:r>
            <a:r>
              <a:rPr lang="ru-RU" sz="2400" dirty="0" err="1" smtClean="0"/>
              <a:t>Веденина</a:t>
            </a:r>
            <a:r>
              <a:rPr lang="ru-RU" sz="2400" dirty="0" smtClean="0"/>
              <a:t> Ольга Александровна.</a:t>
            </a:r>
          </a:p>
          <a:p>
            <a:r>
              <a:rPr lang="ru-RU" sz="2400" b="1" dirty="0" smtClean="0"/>
              <a:t>Менеджер проекта (курирование кадровых вопросов и вопросов взаимодействия с организациями-партнёрами) – </a:t>
            </a:r>
            <a:r>
              <a:rPr lang="ru-RU" sz="2400" dirty="0" smtClean="0"/>
              <a:t>Щербакова Лариса Сергеевна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en-US" sz="2400" b="1" dirty="0" smtClean="0"/>
              <a:t>PR</a:t>
            </a:r>
            <a:r>
              <a:rPr lang="ru-RU" sz="2400" b="1" dirty="0" smtClean="0"/>
              <a:t>-менеджер проекта (тиражирование результатов реализации проекта, информационное сопровождение проекта) – </a:t>
            </a:r>
            <a:r>
              <a:rPr lang="ru-RU" sz="2400" dirty="0" smtClean="0"/>
              <a:t>Бурмистров Артем Геннадьевич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Экономист проект (ведение бухгалтерского учета средств, направленных на реализацию проекта) – </a:t>
            </a:r>
            <a:r>
              <a:rPr lang="ru-RU" sz="2400" dirty="0" err="1" smtClean="0"/>
              <a:t>Гарифзянов</a:t>
            </a:r>
            <a:r>
              <a:rPr lang="ru-RU" sz="2400" dirty="0" smtClean="0"/>
              <a:t> Андрей </a:t>
            </a:r>
            <a:r>
              <a:rPr lang="ru-RU" sz="2400" dirty="0" err="1" smtClean="0"/>
              <a:t>Рузильевич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Волонтеры ПР ТО МООВ «Патриот» обученные в рамках проекта в количестве 150 человек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2780928"/>
            <a:ext cx="1013177" cy="1008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584521"/>
            <a:ext cx="1656184" cy="11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Основные мероприятия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836713"/>
            <a:ext cx="11017224" cy="51454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1.Деятельность школы волонтеров «Я твой друг</a:t>
            </a:r>
            <a:r>
              <a:rPr lang="ru-RU" sz="2000" dirty="0" smtClean="0">
                <a:latin typeface="Arial Narrow" panose="020B0606020202030204" pitchFamily="34" charset="0"/>
              </a:rPr>
              <a:t>!» (занятия проводятся перед каждым этапом)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2.Проведение летней туристско-экологической профильной смены палаточного лагеря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3.Проведение летней туристско-экологической профильной смены детско-родительского палаточного лагеря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4.Проведение осеннего этапа проекта </a:t>
            </a:r>
            <a:r>
              <a:rPr lang="ru-RU" sz="2000" dirty="0" smtClean="0">
                <a:latin typeface="Arial Narrow" panose="020B0606020202030204" pitchFamily="34" charset="0"/>
              </a:rPr>
              <a:t>«Трехдневный поход»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5.Проведение зимней туристско-экологической школы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6. Проведение туристического </a:t>
            </a:r>
            <a:r>
              <a:rPr lang="ru-RU" sz="2000" dirty="0" err="1">
                <a:latin typeface="Arial Narrow" panose="020B0606020202030204" pitchFamily="34" charset="0"/>
              </a:rPr>
              <a:t>квеста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«Школа безопасности»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>
                <a:latin typeface="Arial Narrow" panose="020B0606020202030204" pitchFamily="34" charset="0"/>
              </a:rPr>
              <a:t>7. Проведение весеннего этапа проекта </a:t>
            </a:r>
            <a:r>
              <a:rPr lang="ru-RU" sz="2000" dirty="0" smtClean="0">
                <a:latin typeface="Arial Narrow" panose="020B0606020202030204" pitchFamily="34" charset="0"/>
              </a:rPr>
              <a:t>«Трехдневный поход»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24364" y="6356351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050747"/>
            <a:ext cx="2232248" cy="1488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714536"/>
            <a:ext cx="3456384" cy="32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отчет о проделанной работе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24364" y="6356351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584" y="147990"/>
            <a:ext cx="666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Деятельность  школы волонтеров «Я твой друг!»</a:t>
            </a:r>
          </a:p>
        </p:txBody>
      </p:sp>
      <p:pic>
        <p:nvPicPr>
          <p:cNvPr id="2050" name="Picture 2" descr="Y:\ВОЛОНТЕРЫ\2016 год\Волонтерский сбор 02.03.2016\2_новый разм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64352"/>
            <a:ext cx="4417666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9536" y="3253116"/>
            <a:ext cx="8347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Заседание рабочей группы проекта, выработка плана реализации проекта</a:t>
            </a:r>
          </a:p>
        </p:txBody>
      </p:sp>
      <p:pic>
        <p:nvPicPr>
          <p:cNvPr id="2051" name="Picture 3" descr="Y:\ВОЛОНТЕРЫ\2016 год\Волонтерский сбор 02.03.2016\IMG_2434_новы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5" y="566356"/>
            <a:ext cx="4013797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ЗАСЕДАНИЯ, КОМИССИИ И Т.П\КДНиЗП\КДН и ЗП 2016 год\КДН иЗП 20.04.2016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679405"/>
            <a:ext cx="4032235" cy="26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ЗАСЕДАНИЯ, КОМИССИИ И Т.П\КДНиЗП\КДН и ЗП 2016 год\КДН и ЗП 13.01.2016\IMG_3394_новый разм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657688"/>
            <a:ext cx="4417666" cy="26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отчет о проделанной работе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7"/>
          <a:stretch/>
        </p:blipFill>
        <p:spPr>
          <a:xfrm>
            <a:off x="8066586" y="3852174"/>
            <a:ext cx="3908399" cy="2640701"/>
          </a:xfrm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95800" y="6492875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86" y="1323281"/>
            <a:ext cx="3888591" cy="231149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6" y="1323280"/>
            <a:ext cx="3923431" cy="2311496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3852174"/>
            <a:ext cx="3923431" cy="262990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751777"/>
            <a:ext cx="12192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Проведение летней туристско-экологической профильной смены палаточного лагеря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2017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7" y="1323281"/>
            <a:ext cx="3707008" cy="2311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7" y="3852174"/>
            <a:ext cx="3707008" cy="26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отчет о проделанной работе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"/>
          <a:stretch/>
        </p:blipFill>
        <p:spPr>
          <a:xfrm>
            <a:off x="6312024" y="3284984"/>
            <a:ext cx="5184576" cy="3140818"/>
          </a:xfrm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51784" y="6398713"/>
            <a:ext cx="4163924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«Не оставайся с бедой наедине»  Шевченко Дмитрий Сергеевич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13186"/>
            <a:ext cx="5184576" cy="291632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12120"/>
            <a:ext cx="4896544" cy="291739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248384"/>
            <a:ext cx="4896544" cy="31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656</Words>
  <Application>Microsoft Office PowerPoint</Application>
  <PresentationFormat>Широкоэкранный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Bookman Old Style</vt:lpstr>
      <vt:lpstr>Calibri</vt:lpstr>
      <vt:lpstr>Times New Roman</vt:lpstr>
      <vt:lpstr>Тема Office</vt:lpstr>
      <vt:lpstr>Презентация PowerPoint</vt:lpstr>
      <vt:lpstr>Цель проекта</vt:lpstr>
      <vt:lpstr>Задачи проекта</vt:lpstr>
      <vt:lpstr>Целевая группа проекта</vt:lpstr>
      <vt:lpstr>Команда проекта</vt:lpstr>
      <vt:lpstr>Основные мероприятия</vt:lpstr>
      <vt:lpstr>Краткий отчет о проделанной работе</vt:lpstr>
      <vt:lpstr>Краткий отчет о проделанной работе</vt:lpstr>
      <vt:lpstr>Краткий отчет о проделанной работе</vt:lpstr>
      <vt:lpstr>Ожидаемые результаты</vt:lpstr>
      <vt:lpstr>Освещение хода реализации Проекта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Дмитрий</cp:lastModifiedBy>
  <cp:revision>103</cp:revision>
  <dcterms:created xsi:type="dcterms:W3CDTF">2016-02-17T15:46:27Z</dcterms:created>
  <dcterms:modified xsi:type="dcterms:W3CDTF">2018-03-19T07:28:33Z</dcterms:modified>
</cp:coreProperties>
</file>