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notesMasterIdLst>
    <p:notesMasterId r:id="rId41"/>
  </p:notesMasterIdLst>
  <p:sldIdLst>
    <p:sldId id="295" r:id="rId3"/>
    <p:sldId id="312" r:id="rId4"/>
    <p:sldId id="313" r:id="rId5"/>
    <p:sldId id="314" r:id="rId6"/>
    <p:sldId id="315" r:id="rId7"/>
    <p:sldId id="296" r:id="rId8"/>
    <p:sldId id="297" r:id="rId9"/>
    <p:sldId id="261" r:id="rId10"/>
    <p:sldId id="264" r:id="rId11"/>
    <p:sldId id="305" r:id="rId12"/>
    <p:sldId id="306" r:id="rId13"/>
    <p:sldId id="317" r:id="rId14"/>
    <p:sldId id="265" r:id="rId15"/>
    <p:sldId id="266" r:id="rId16"/>
    <p:sldId id="267" r:id="rId17"/>
    <p:sldId id="321" r:id="rId18"/>
    <p:sldId id="275" r:id="rId19"/>
    <p:sldId id="269" r:id="rId20"/>
    <p:sldId id="270" r:id="rId21"/>
    <p:sldId id="278" r:id="rId22"/>
    <p:sldId id="279" r:id="rId23"/>
    <p:sldId id="280" r:id="rId24"/>
    <p:sldId id="281" r:id="rId25"/>
    <p:sldId id="30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318" r:id="rId36"/>
    <p:sldId id="319" r:id="rId37"/>
    <p:sldId id="302" r:id="rId38"/>
    <p:sldId id="320" r:id="rId39"/>
    <p:sldId id="272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278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802385805160302E-2"/>
          <c:y val="0.36115794483748925"/>
          <c:w val="0.4095738702955069"/>
          <c:h val="0.619969396147090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3.7256934234916515E-2"/>
                  <c:y val="1.3594895508307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614774104972577E-2"/>
                  <c:y val="-9.538186670765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любоваться природой, её красотой</c:v>
                </c:pt>
                <c:pt idx="1">
                  <c:v>рисовать, фотографировать</c:v>
                </c:pt>
                <c:pt idx="2">
                  <c:v>работать в саду, огороде</c:v>
                </c:pt>
                <c:pt idx="3">
                  <c:v>слушать звуки, шумы, пение птиц</c:v>
                </c:pt>
                <c:pt idx="4">
                  <c:v>подкармливать зимующих птиц</c:v>
                </c:pt>
                <c:pt idx="5">
                  <c:v>расчищать от мусора родники, берега рек</c:v>
                </c:pt>
                <c:pt idx="6">
                  <c:v>озеленять территорию улицы</c:v>
                </c:pt>
                <c:pt idx="7">
                  <c:v>наблюдать за птицами, насекомыми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0.15</c:v>
                </c:pt>
                <c:pt idx="1">
                  <c:v>0.05</c:v>
                </c:pt>
                <c:pt idx="2">
                  <c:v>0.12</c:v>
                </c:pt>
                <c:pt idx="3">
                  <c:v>0.05</c:v>
                </c:pt>
                <c:pt idx="4">
                  <c:v>0.21</c:v>
                </c:pt>
                <c:pt idx="5">
                  <c:v>0.13</c:v>
                </c:pt>
                <c:pt idx="6">
                  <c:v>0.11</c:v>
                </c:pt>
                <c:pt idx="7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544396822440597"/>
          <c:y val="7.0372515294496271E-2"/>
          <c:w val="0.35455603177559403"/>
          <c:h val="0.85925496941100743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07184989841822"/>
          <c:y val="0.3800306038529096"/>
          <c:w val="0.4095738702955069"/>
          <c:h val="0.619969396147090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4732355703243519E-2"/>
          <c:w val="0.82424801424649352"/>
          <c:h val="0.899464952202075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3.2707372252625724E-2"/>
                  <c:y val="6.9377784198993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2587765266543049E-3"/>
                  <c:y val="-0.3297289347452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1">
                  <c:v>нет</c:v>
                </c:pt>
                <c:pt idx="3">
                  <c:v>да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1">
                  <c:v>0.09</c:v>
                </c:pt>
                <c:pt idx="3">
                  <c:v>0.91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73678289484932391"/>
          <c:y val="0.70819884899708641"/>
          <c:w val="0.12883035687954736"/>
          <c:h val="0.13711912157769271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0.01263</cdr:x>
      <cdr:y>0.01777</cdr:y>
    </cdr:from>
    <cdr:to>
      <cdr:x>0.35074</cdr:x>
      <cdr:y>0.34538</cdr:y>
    </cdr:to>
    <cdr:pic>
      <cdr:nvPicPr>
        <cdr:cNvPr id="3" name="Рисунок 2" descr="http://pryski.ucoz.com/2017/zima/pocherk-mlad-640x363.jpg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15495" y="91869"/>
          <a:ext cx="3091676" cy="16937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</cdr:pic>
  </cdr:relSizeAnchor>
  <cdr:relSizeAnchor xmlns:cdr="http://schemas.openxmlformats.org/drawingml/2006/chartDrawing">
    <cdr:from>
      <cdr:x>0.26715</cdr:x>
      <cdr:y>0.09299</cdr:y>
    </cdr:from>
    <cdr:to>
      <cdr:x>0.63898</cdr:x>
      <cdr:y>0.42854</cdr:y>
    </cdr:to>
    <cdr:pic>
      <cdr:nvPicPr>
        <cdr:cNvPr id="4" name="Рисунок 3" descr="http://pryski.ucoz.com/2017/zima/pocherk-star-640x340.jpg"/>
        <cdr:cNvPicPr/>
      </cdr:nvPicPr>
      <cdr:blipFill rotWithShape="1"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r="9580"/>
        <a:stretch xmlns:a="http://schemas.openxmlformats.org/drawingml/2006/main"/>
      </cdr:blipFill>
      <cdr:spPr bwMode="auto">
        <a:xfrm xmlns:a="http://schemas.openxmlformats.org/drawingml/2006/main">
          <a:off x="2442826" y="480733"/>
          <a:ext cx="3399962" cy="17347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0.43514</cdr:x>
      <cdr:y>0.08912</cdr:y>
    </cdr:from>
    <cdr:to>
      <cdr:x>0.85098</cdr:x>
      <cdr:y>0.48226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13110"/>
        <a:stretch xmlns:a="http://schemas.openxmlformats.org/drawingml/2006/main"/>
      </cdr:blipFill>
      <cdr:spPr>
        <a:xfrm xmlns:a="http://schemas.openxmlformats.org/drawingml/2006/main">
          <a:off x="3888432" y="419798"/>
          <a:ext cx="3715968" cy="185190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F056E-629C-4A87-9655-D7CA6D06A33A}" type="datetimeFigureOut">
              <a:rPr lang="ru-RU" smtClean="0"/>
              <a:t>09.07.2018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ED54D-0E25-465B-A60B-E09B8D52E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71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28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59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ED54D-0E25-465B-A60B-E09B8D52E26A}" type="slidenum">
              <a:rPr lang="ru-RU" smtClean="0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2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-76200" y="228600"/>
            <a:ext cx="2743200" cy="1981200"/>
            <a:chOff x="180" y="384"/>
            <a:chExt cx="1654" cy="1520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432" y="432"/>
              <a:ext cx="1392" cy="864"/>
            </a:xfrm>
            <a:custGeom>
              <a:avLst/>
              <a:gdLst>
                <a:gd name="T0" fmla="*/ 0 w 1392"/>
                <a:gd name="T1" fmla="*/ 0 h 864"/>
                <a:gd name="T2" fmla="*/ 288 w 1392"/>
                <a:gd name="T3" fmla="*/ 384 h 864"/>
                <a:gd name="T4" fmla="*/ 768 w 1392"/>
                <a:gd name="T5" fmla="*/ 720 h 864"/>
                <a:gd name="T6" fmla="*/ 1008 w 1392"/>
                <a:gd name="T7" fmla="*/ 864 h 864"/>
                <a:gd name="T8" fmla="*/ 1392 w 1392"/>
                <a:gd name="T9" fmla="*/ 816 h 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2" h="864">
                  <a:moveTo>
                    <a:pt x="0" y="0"/>
                  </a:moveTo>
                  <a:lnTo>
                    <a:pt x="288" y="384"/>
                  </a:lnTo>
                  <a:lnTo>
                    <a:pt x="768" y="720"/>
                  </a:lnTo>
                  <a:lnTo>
                    <a:pt x="1008" y="864"/>
                  </a:lnTo>
                  <a:lnTo>
                    <a:pt x="1392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423" y="406"/>
              <a:ext cx="517" cy="1498"/>
            </a:xfrm>
            <a:custGeom>
              <a:avLst/>
              <a:gdLst>
                <a:gd name="T0" fmla="*/ 482 w 517"/>
                <a:gd name="T1" fmla="*/ 0 h 1498"/>
                <a:gd name="T2" fmla="*/ 429 w 517"/>
                <a:gd name="T3" fmla="*/ 358 h 1498"/>
                <a:gd name="T4" fmla="*/ 488 w 517"/>
                <a:gd name="T5" fmla="*/ 546 h 1498"/>
                <a:gd name="T6" fmla="*/ 517 w 517"/>
                <a:gd name="T7" fmla="*/ 893 h 1498"/>
                <a:gd name="T8" fmla="*/ 488 w 517"/>
                <a:gd name="T9" fmla="*/ 1069 h 1498"/>
                <a:gd name="T10" fmla="*/ 194 w 517"/>
                <a:gd name="T11" fmla="*/ 1369 h 1498"/>
                <a:gd name="T12" fmla="*/ 0 w 517"/>
                <a:gd name="T13" fmla="*/ 1498 h 14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7" h="1498">
                  <a:moveTo>
                    <a:pt x="482" y="0"/>
                  </a:moveTo>
                  <a:lnTo>
                    <a:pt x="429" y="358"/>
                  </a:lnTo>
                  <a:lnTo>
                    <a:pt x="488" y="546"/>
                  </a:lnTo>
                  <a:lnTo>
                    <a:pt x="517" y="893"/>
                  </a:lnTo>
                  <a:lnTo>
                    <a:pt x="488" y="1069"/>
                  </a:lnTo>
                  <a:lnTo>
                    <a:pt x="194" y="1369"/>
                  </a:lnTo>
                  <a:lnTo>
                    <a:pt x="0" y="149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80" y="432"/>
              <a:ext cx="1184" cy="872"/>
            </a:xfrm>
            <a:custGeom>
              <a:avLst/>
              <a:gdLst>
                <a:gd name="T0" fmla="*/ 1184 w 1184"/>
                <a:gd name="T1" fmla="*/ 0 h 872"/>
                <a:gd name="T2" fmla="*/ 1034 w 1184"/>
                <a:gd name="T3" fmla="*/ 159 h 872"/>
                <a:gd name="T4" fmla="*/ 932 w 1184"/>
                <a:gd name="T5" fmla="*/ 328 h 872"/>
                <a:gd name="T6" fmla="*/ 731 w 1184"/>
                <a:gd name="T7" fmla="*/ 532 h 872"/>
                <a:gd name="T8" fmla="*/ 567 w 1184"/>
                <a:gd name="T9" fmla="*/ 723 h 872"/>
                <a:gd name="T10" fmla="*/ 402 w 1184"/>
                <a:gd name="T11" fmla="*/ 858 h 872"/>
                <a:gd name="T12" fmla="*/ 0 w 1184"/>
                <a:gd name="T13" fmla="*/ 872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4" h="872">
                  <a:moveTo>
                    <a:pt x="1184" y="0"/>
                  </a:moveTo>
                  <a:lnTo>
                    <a:pt x="1034" y="159"/>
                  </a:lnTo>
                  <a:lnTo>
                    <a:pt x="932" y="328"/>
                  </a:lnTo>
                  <a:lnTo>
                    <a:pt x="731" y="532"/>
                  </a:lnTo>
                  <a:lnTo>
                    <a:pt x="567" y="723"/>
                  </a:lnTo>
                  <a:lnTo>
                    <a:pt x="402" y="858"/>
                  </a:lnTo>
                  <a:lnTo>
                    <a:pt x="0" y="87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82" y="746"/>
              <a:ext cx="1552" cy="236"/>
            </a:xfrm>
            <a:custGeom>
              <a:avLst/>
              <a:gdLst>
                <a:gd name="T0" fmla="*/ 1552 w 1552"/>
                <a:gd name="T1" fmla="*/ 0 h 236"/>
                <a:gd name="T2" fmla="*/ 1193 w 1552"/>
                <a:gd name="T3" fmla="*/ 189 h 236"/>
                <a:gd name="T4" fmla="*/ 858 w 1552"/>
                <a:gd name="T5" fmla="*/ 218 h 236"/>
                <a:gd name="T6" fmla="*/ 629 w 1552"/>
                <a:gd name="T7" fmla="*/ 206 h 236"/>
                <a:gd name="T8" fmla="*/ 306 w 1552"/>
                <a:gd name="T9" fmla="*/ 236 h 236"/>
                <a:gd name="T10" fmla="*/ 124 w 1552"/>
                <a:gd name="T11" fmla="*/ 218 h 236"/>
                <a:gd name="T12" fmla="*/ 0 w 1552"/>
                <a:gd name="T13" fmla="*/ 206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2" h="236">
                  <a:moveTo>
                    <a:pt x="1552" y="0"/>
                  </a:moveTo>
                  <a:lnTo>
                    <a:pt x="1193" y="189"/>
                  </a:lnTo>
                  <a:lnTo>
                    <a:pt x="858" y="218"/>
                  </a:lnTo>
                  <a:lnTo>
                    <a:pt x="629" y="206"/>
                  </a:lnTo>
                  <a:lnTo>
                    <a:pt x="306" y="236"/>
                  </a:lnTo>
                  <a:lnTo>
                    <a:pt x="124" y="218"/>
                  </a:lnTo>
                  <a:lnTo>
                    <a:pt x="0" y="20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84" y="432"/>
              <a:ext cx="1296" cy="1056"/>
            </a:xfrm>
            <a:custGeom>
              <a:avLst/>
              <a:gdLst>
                <a:gd name="T0" fmla="*/ 1200 w 1296"/>
                <a:gd name="T1" fmla="*/ 864 h 1056"/>
                <a:gd name="T2" fmla="*/ 1248 w 1296"/>
                <a:gd name="T3" fmla="*/ 768 h 1056"/>
                <a:gd name="T4" fmla="*/ 1248 w 1296"/>
                <a:gd name="T5" fmla="*/ 720 h 1056"/>
                <a:gd name="T6" fmla="*/ 1296 w 1296"/>
                <a:gd name="T7" fmla="*/ 432 h 1056"/>
                <a:gd name="T8" fmla="*/ 864 w 1296"/>
                <a:gd name="T9" fmla="*/ 144 h 1056"/>
                <a:gd name="T10" fmla="*/ 480 w 1296"/>
                <a:gd name="T11" fmla="*/ 0 h 1056"/>
                <a:gd name="T12" fmla="*/ 144 w 1296"/>
                <a:gd name="T13" fmla="*/ 96 h 1056"/>
                <a:gd name="T14" fmla="*/ 96 w 1296"/>
                <a:gd name="T15" fmla="*/ 384 h 1056"/>
                <a:gd name="T16" fmla="*/ 0 w 1296"/>
                <a:gd name="T17" fmla="*/ 528 h 1056"/>
                <a:gd name="T18" fmla="*/ 48 w 1296"/>
                <a:gd name="T19" fmla="*/ 720 h 1056"/>
                <a:gd name="T20" fmla="*/ 144 w 1296"/>
                <a:gd name="T21" fmla="*/ 864 h 1056"/>
                <a:gd name="T22" fmla="*/ 288 w 1296"/>
                <a:gd name="T23" fmla="*/ 1056 h 1056"/>
                <a:gd name="T24" fmla="*/ 528 w 1296"/>
                <a:gd name="T25" fmla="*/ 1056 h 1056"/>
                <a:gd name="T26" fmla="*/ 768 w 1296"/>
                <a:gd name="T27" fmla="*/ 1008 h 1056"/>
                <a:gd name="T28" fmla="*/ 960 w 1296"/>
                <a:gd name="T29" fmla="*/ 864 h 1056"/>
                <a:gd name="T30" fmla="*/ 1104 w 1296"/>
                <a:gd name="T31" fmla="*/ 672 h 1056"/>
                <a:gd name="T32" fmla="*/ 1104 w 1296"/>
                <a:gd name="T33" fmla="*/ 528 h 1056"/>
                <a:gd name="T34" fmla="*/ 1008 w 1296"/>
                <a:gd name="T35" fmla="*/ 384 h 1056"/>
                <a:gd name="T36" fmla="*/ 816 w 1296"/>
                <a:gd name="T37" fmla="*/ 144 h 10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6" h="1056">
                  <a:moveTo>
                    <a:pt x="1200" y="864"/>
                  </a:moveTo>
                  <a:lnTo>
                    <a:pt x="1248" y="768"/>
                  </a:lnTo>
                  <a:lnTo>
                    <a:pt x="1248" y="720"/>
                  </a:lnTo>
                  <a:lnTo>
                    <a:pt x="1296" y="432"/>
                  </a:lnTo>
                  <a:lnTo>
                    <a:pt x="864" y="144"/>
                  </a:lnTo>
                  <a:lnTo>
                    <a:pt x="480" y="0"/>
                  </a:lnTo>
                  <a:lnTo>
                    <a:pt x="144" y="96"/>
                  </a:lnTo>
                  <a:lnTo>
                    <a:pt x="96" y="384"/>
                  </a:lnTo>
                  <a:lnTo>
                    <a:pt x="0" y="528"/>
                  </a:lnTo>
                  <a:lnTo>
                    <a:pt x="48" y="720"/>
                  </a:lnTo>
                  <a:lnTo>
                    <a:pt x="144" y="864"/>
                  </a:lnTo>
                  <a:lnTo>
                    <a:pt x="288" y="1056"/>
                  </a:lnTo>
                  <a:lnTo>
                    <a:pt x="528" y="1056"/>
                  </a:lnTo>
                  <a:lnTo>
                    <a:pt x="768" y="1008"/>
                  </a:lnTo>
                  <a:lnTo>
                    <a:pt x="960" y="864"/>
                  </a:lnTo>
                  <a:lnTo>
                    <a:pt x="1104" y="672"/>
                  </a:lnTo>
                  <a:lnTo>
                    <a:pt x="1104" y="528"/>
                  </a:lnTo>
                  <a:lnTo>
                    <a:pt x="1008" y="384"/>
                  </a:lnTo>
                  <a:lnTo>
                    <a:pt x="816" y="144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76" y="576"/>
              <a:ext cx="720" cy="768"/>
            </a:xfrm>
            <a:custGeom>
              <a:avLst/>
              <a:gdLst>
                <a:gd name="T0" fmla="*/ 624 w 720"/>
                <a:gd name="T1" fmla="*/ 96 h 768"/>
                <a:gd name="T2" fmla="*/ 432 w 720"/>
                <a:gd name="T3" fmla="*/ 96 h 768"/>
                <a:gd name="T4" fmla="*/ 288 w 720"/>
                <a:gd name="T5" fmla="*/ 0 h 768"/>
                <a:gd name="T6" fmla="*/ 192 w 720"/>
                <a:gd name="T7" fmla="*/ 96 h 768"/>
                <a:gd name="T8" fmla="*/ 48 w 720"/>
                <a:gd name="T9" fmla="*/ 96 h 768"/>
                <a:gd name="T10" fmla="*/ 48 w 720"/>
                <a:gd name="T11" fmla="*/ 240 h 768"/>
                <a:gd name="T12" fmla="*/ 0 w 720"/>
                <a:gd name="T13" fmla="*/ 384 h 768"/>
                <a:gd name="T14" fmla="*/ 0 w 720"/>
                <a:gd name="T15" fmla="*/ 480 h 768"/>
                <a:gd name="T16" fmla="*/ 48 w 720"/>
                <a:gd name="T17" fmla="*/ 624 h 768"/>
                <a:gd name="T18" fmla="*/ 192 w 720"/>
                <a:gd name="T19" fmla="*/ 768 h 768"/>
                <a:gd name="T20" fmla="*/ 336 w 720"/>
                <a:gd name="T21" fmla="*/ 720 h 768"/>
                <a:gd name="T22" fmla="*/ 576 w 720"/>
                <a:gd name="T23" fmla="*/ 720 h 768"/>
                <a:gd name="T24" fmla="*/ 624 w 720"/>
                <a:gd name="T25" fmla="*/ 576 h 768"/>
                <a:gd name="T26" fmla="*/ 720 w 720"/>
                <a:gd name="T27" fmla="*/ 384 h 768"/>
                <a:gd name="T28" fmla="*/ 672 w 720"/>
                <a:gd name="T29" fmla="*/ 240 h 768"/>
                <a:gd name="T30" fmla="*/ 624 w 720"/>
                <a:gd name="T31" fmla="*/ 192 h 768"/>
                <a:gd name="T32" fmla="*/ 624 w 720"/>
                <a:gd name="T33" fmla="*/ 9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72" y="720"/>
              <a:ext cx="480" cy="528"/>
            </a:xfrm>
            <a:custGeom>
              <a:avLst/>
              <a:gdLst>
                <a:gd name="T0" fmla="*/ 185 w 720"/>
                <a:gd name="T1" fmla="*/ 31 h 768"/>
                <a:gd name="T2" fmla="*/ 128 w 720"/>
                <a:gd name="T3" fmla="*/ 31 h 768"/>
                <a:gd name="T4" fmla="*/ 85 w 720"/>
                <a:gd name="T5" fmla="*/ 0 h 768"/>
                <a:gd name="T6" fmla="*/ 57 w 720"/>
                <a:gd name="T7" fmla="*/ 31 h 768"/>
                <a:gd name="T8" fmla="*/ 14 w 720"/>
                <a:gd name="T9" fmla="*/ 31 h 768"/>
                <a:gd name="T10" fmla="*/ 14 w 720"/>
                <a:gd name="T11" fmla="*/ 78 h 768"/>
                <a:gd name="T12" fmla="*/ 0 w 720"/>
                <a:gd name="T13" fmla="*/ 125 h 768"/>
                <a:gd name="T14" fmla="*/ 0 w 720"/>
                <a:gd name="T15" fmla="*/ 156 h 768"/>
                <a:gd name="T16" fmla="*/ 14 w 720"/>
                <a:gd name="T17" fmla="*/ 203 h 768"/>
                <a:gd name="T18" fmla="*/ 57 w 720"/>
                <a:gd name="T19" fmla="*/ 250 h 768"/>
                <a:gd name="T20" fmla="*/ 99 w 720"/>
                <a:gd name="T21" fmla="*/ 234 h 768"/>
                <a:gd name="T22" fmla="*/ 171 w 720"/>
                <a:gd name="T23" fmla="*/ 234 h 768"/>
                <a:gd name="T24" fmla="*/ 185 w 720"/>
                <a:gd name="T25" fmla="*/ 187 h 768"/>
                <a:gd name="T26" fmla="*/ 213 w 720"/>
                <a:gd name="T27" fmla="*/ 125 h 768"/>
                <a:gd name="T28" fmla="*/ 199 w 720"/>
                <a:gd name="T29" fmla="*/ 78 h 768"/>
                <a:gd name="T30" fmla="*/ 185 w 720"/>
                <a:gd name="T31" fmla="*/ 63 h 768"/>
                <a:gd name="T32" fmla="*/ 185 w 720"/>
                <a:gd name="T33" fmla="*/ 31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768" y="816"/>
              <a:ext cx="288" cy="288"/>
            </a:xfrm>
            <a:custGeom>
              <a:avLst/>
              <a:gdLst>
                <a:gd name="T0" fmla="*/ 40 w 720"/>
                <a:gd name="T1" fmla="*/ 5 h 768"/>
                <a:gd name="T2" fmla="*/ 28 w 720"/>
                <a:gd name="T3" fmla="*/ 5 h 768"/>
                <a:gd name="T4" fmla="*/ 18 w 720"/>
                <a:gd name="T5" fmla="*/ 0 h 768"/>
                <a:gd name="T6" fmla="*/ 12 w 720"/>
                <a:gd name="T7" fmla="*/ 5 h 768"/>
                <a:gd name="T8" fmla="*/ 3 w 720"/>
                <a:gd name="T9" fmla="*/ 5 h 768"/>
                <a:gd name="T10" fmla="*/ 3 w 720"/>
                <a:gd name="T11" fmla="*/ 13 h 768"/>
                <a:gd name="T12" fmla="*/ 0 w 720"/>
                <a:gd name="T13" fmla="*/ 20 h 768"/>
                <a:gd name="T14" fmla="*/ 0 w 720"/>
                <a:gd name="T15" fmla="*/ 26 h 768"/>
                <a:gd name="T16" fmla="*/ 3 w 720"/>
                <a:gd name="T17" fmla="*/ 33 h 768"/>
                <a:gd name="T18" fmla="*/ 12 w 720"/>
                <a:gd name="T19" fmla="*/ 41 h 768"/>
                <a:gd name="T20" fmla="*/ 22 w 720"/>
                <a:gd name="T21" fmla="*/ 38 h 768"/>
                <a:gd name="T22" fmla="*/ 37 w 720"/>
                <a:gd name="T23" fmla="*/ 38 h 768"/>
                <a:gd name="T24" fmla="*/ 40 w 720"/>
                <a:gd name="T25" fmla="*/ 30 h 768"/>
                <a:gd name="T26" fmla="*/ 46 w 720"/>
                <a:gd name="T27" fmla="*/ 20 h 768"/>
                <a:gd name="T28" fmla="*/ 43 w 720"/>
                <a:gd name="T29" fmla="*/ 13 h 768"/>
                <a:gd name="T30" fmla="*/ 40 w 720"/>
                <a:gd name="T31" fmla="*/ 10 h 768"/>
                <a:gd name="T32" fmla="*/ 40 w 720"/>
                <a:gd name="T33" fmla="*/ 5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64" y="1170"/>
              <a:ext cx="404" cy="462"/>
            </a:xfrm>
            <a:custGeom>
              <a:avLst/>
              <a:gdLst>
                <a:gd name="T0" fmla="*/ 0 w 404"/>
                <a:gd name="T1" fmla="*/ 0 h 462"/>
                <a:gd name="T2" fmla="*/ 116 w 404"/>
                <a:gd name="T3" fmla="*/ 318 h 462"/>
                <a:gd name="T4" fmla="*/ 212 w 404"/>
                <a:gd name="T5" fmla="*/ 414 h 462"/>
                <a:gd name="T6" fmla="*/ 404 w 404"/>
                <a:gd name="T7" fmla="*/ 462 h 4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4" h="462">
                  <a:moveTo>
                    <a:pt x="0" y="0"/>
                  </a:moveTo>
                  <a:lnTo>
                    <a:pt x="116" y="318"/>
                  </a:lnTo>
                  <a:lnTo>
                    <a:pt x="212" y="414"/>
                  </a:lnTo>
                  <a:lnTo>
                    <a:pt x="404" y="46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64" y="1140"/>
              <a:ext cx="212" cy="684"/>
            </a:xfrm>
            <a:custGeom>
              <a:avLst/>
              <a:gdLst>
                <a:gd name="T0" fmla="*/ 212 w 212"/>
                <a:gd name="T1" fmla="*/ 684 h 684"/>
                <a:gd name="T2" fmla="*/ 68 w 212"/>
                <a:gd name="T3" fmla="*/ 492 h 684"/>
                <a:gd name="T4" fmla="*/ 68 w 212"/>
                <a:gd name="T5" fmla="*/ 396 h 684"/>
                <a:gd name="T6" fmla="*/ 0 w 212"/>
                <a:gd name="T7" fmla="*/ 0 h 6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2" h="684">
                  <a:moveTo>
                    <a:pt x="212" y="684"/>
                  </a:moveTo>
                  <a:lnTo>
                    <a:pt x="68" y="492"/>
                  </a:lnTo>
                  <a:lnTo>
                    <a:pt x="68" y="396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1344" y="432"/>
              <a:ext cx="480" cy="816"/>
            </a:xfrm>
            <a:custGeom>
              <a:avLst/>
              <a:gdLst>
                <a:gd name="T0" fmla="*/ 0 w 480"/>
                <a:gd name="T1" fmla="*/ 0 h 816"/>
                <a:gd name="T2" fmla="*/ 192 w 480"/>
                <a:gd name="T3" fmla="*/ 192 h 816"/>
                <a:gd name="T4" fmla="*/ 480 w 480"/>
                <a:gd name="T5" fmla="*/ 336 h 816"/>
                <a:gd name="T6" fmla="*/ 336 w 480"/>
                <a:gd name="T7" fmla="*/ 528 h 816"/>
                <a:gd name="T8" fmla="*/ 336 w 480"/>
                <a:gd name="T9" fmla="*/ 816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816">
                  <a:moveTo>
                    <a:pt x="0" y="0"/>
                  </a:moveTo>
                  <a:lnTo>
                    <a:pt x="192" y="192"/>
                  </a:lnTo>
                  <a:lnTo>
                    <a:pt x="480" y="336"/>
                  </a:lnTo>
                  <a:lnTo>
                    <a:pt x="336" y="528"/>
                  </a:lnTo>
                  <a:lnTo>
                    <a:pt x="336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192" y="624"/>
              <a:ext cx="960" cy="816"/>
            </a:xfrm>
            <a:custGeom>
              <a:avLst/>
              <a:gdLst>
                <a:gd name="T0" fmla="*/ 0 w 960"/>
                <a:gd name="T1" fmla="*/ 0 h 816"/>
                <a:gd name="T2" fmla="*/ 288 w 960"/>
                <a:gd name="T3" fmla="*/ 192 h 816"/>
                <a:gd name="T4" fmla="*/ 480 w 960"/>
                <a:gd name="T5" fmla="*/ 288 h 816"/>
                <a:gd name="T6" fmla="*/ 720 w 960"/>
                <a:gd name="T7" fmla="*/ 336 h 816"/>
                <a:gd name="T8" fmla="*/ 816 w 960"/>
                <a:gd name="T9" fmla="*/ 528 h 816"/>
                <a:gd name="T10" fmla="*/ 960 w 960"/>
                <a:gd name="T11" fmla="*/ 816 h 8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60" h="816">
                  <a:moveTo>
                    <a:pt x="0" y="0"/>
                  </a:moveTo>
                  <a:lnTo>
                    <a:pt x="288" y="192"/>
                  </a:lnTo>
                  <a:lnTo>
                    <a:pt x="480" y="288"/>
                  </a:lnTo>
                  <a:lnTo>
                    <a:pt x="720" y="336"/>
                  </a:lnTo>
                  <a:lnTo>
                    <a:pt x="816" y="528"/>
                  </a:lnTo>
                  <a:lnTo>
                    <a:pt x="960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36" y="384"/>
              <a:ext cx="816" cy="768"/>
            </a:xfrm>
            <a:custGeom>
              <a:avLst/>
              <a:gdLst>
                <a:gd name="T0" fmla="*/ 816 w 816"/>
                <a:gd name="T1" fmla="*/ 0 h 768"/>
                <a:gd name="T2" fmla="*/ 624 w 816"/>
                <a:gd name="T3" fmla="*/ 480 h 768"/>
                <a:gd name="T4" fmla="*/ 576 w 816"/>
                <a:gd name="T5" fmla="*/ 576 h 768"/>
                <a:gd name="T6" fmla="*/ 288 w 816"/>
                <a:gd name="T7" fmla="*/ 768 h 768"/>
                <a:gd name="T8" fmla="*/ 0 w 816"/>
                <a:gd name="T9" fmla="*/ 768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768">
                  <a:moveTo>
                    <a:pt x="816" y="0"/>
                  </a:moveTo>
                  <a:lnTo>
                    <a:pt x="624" y="480"/>
                  </a:lnTo>
                  <a:lnTo>
                    <a:pt x="576" y="576"/>
                  </a:lnTo>
                  <a:lnTo>
                    <a:pt x="288" y="768"/>
                  </a:lnTo>
                  <a:lnTo>
                    <a:pt x="0" y="76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912" y="960"/>
              <a:ext cx="864" cy="144"/>
            </a:xfrm>
            <a:custGeom>
              <a:avLst/>
              <a:gdLst>
                <a:gd name="T0" fmla="*/ 0 w 864"/>
                <a:gd name="T1" fmla="*/ 0 h 144"/>
                <a:gd name="T2" fmla="*/ 384 w 864"/>
                <a:gd name="T3" fmla="*/ 144 h 144"/>
                <a:gd name="T4" fmla="*/ 864 w 864"/>
                <a:gd name="T5" fmla="*/ 96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4" h="144">
                  <a:moveTo>
                    <a:pt x="0" y="0"/>
                  </a:moveTo>
                  <a:lnTo>
                    <a:pt x="384" y="144"/>
                  </a:lnTo>
                  <a:lnTo>
                    <a:pt x="864" y="9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9" name="Picture 17" descr="18009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1800" y="495300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8"/>
          <p:cNvGrpSpPr>
            <a:grpSpLocks/>
          </p:cNvGrpSpPr>
          <p:nvPr userDrawn="1"/>
        </p:nvGrpSpPr>
        <p:grpSpPr bwMode="auto">
          <a:xfrm>
            <a:off x="0" y="0"/>
            <a:ext cx="9144000" cy="1752600"/>
            <a:chOff x="0" y="1536"/>
            <a:chExt cx="5760" cy="563"/>
          </a:xfrm>
        </p:grpSpPr>
        <p:pic>
          <p:nvPicPr>
            <p:cNvPr id="21" name="Picture 19" descr="4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1536"/>
              <a:ext cx="5760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0" descr="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1536"/>
              <a:ext cx="666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1" descr="1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1580"/>
              <a:ext cx="543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2" descr="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10763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3" descr="Ky3uk"/>
          <p:cNvPicPr>
            <a:picLocks noChangeAspect="1" noChangeArrowheads="1" noCrop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9" descr="season_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295400"/>
            <a:ext cx="228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4" name="Rectangle 24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3600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41910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" name="Rectangle 2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66E4D-38FD-42C2-86D9-9315112DEAC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3D22A-1E89-4F17-9DA4-B77CF9D42C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7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B843F-CBD7-41B3-8017-03857F960D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4C95C-60D2-4E95-A672-1661709061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1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54EB-0DB3-4CB0-A222-B6E0A82493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2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0E0C9-B028-4AD2-9CBF-7CB5E7316C2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6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F16CC-51A3-43AC-8D1D-6FA482E360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58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A9FB1-F732-412E-A9BA-F542B3952B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3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C7C1C-D397-4B3D-AF13-63403F1561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12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4042-6566-42C4-B58F-7BEAD85849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590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8742B-F304-48D7-9F0B-FE4266D095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4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96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93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0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8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22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206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15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955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141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30B1-4004-48F5-9C44-460CDDA511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9930-F82A-4293-B41E-49BC85778BE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2B9D88-0DB4-4E34-9DBA-5C638FCB977B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029" name="Group 5"/>
          <p:cNvGrpSpPr>
            <a:grpSpLocks/>
          </p:cNvGrpSpPr>
          <p:nvPr userDrawn="1"/>
        </p:nvGrpSpPr>
        <p:grpSpPr bwMode="auto">
          <a:xfrm>
            <a:off x="152400" y="152400"/>
            <a:ext cx="1905000" cy="1219200"/>
            <a:chOff x="180" y="384"/>
            <a:chExt cx="1654" cy="1520"/>
          </a:xfrm>
        </p:grpSpPr>
        <p:sp>
          <p:nvSpPr>
            <p:cNvPr id="1035" name="Freeform 6"/>
            <p:cNvSpPr>
              <a:spLocks/>
            </p:cNvSpPr>
            <p:nvPr/>
          </p:nvSpPr>
          <p:spPr bwMode="auto">
            <a:xfrm>
              <a:off x="432" y="432"/>
              <a:ext cx="1392" cy="864"/>
            </a:xfrm>
            <a:custGeom>
              <a:avLst/>
              <a:gdLst>
                <a:gd name="T0" fmla="*/ 0 w 1392"/>
                <a:gd name="T1" fmla="*/ 0 h 864"/>
                <a:gd name="T2" fmla="*/ 288 w 1392"/>
                <a:gd name="T3" fmla="*/ 384 h 864"/>
                <a:gd name="T4" fmla="*/ 768 w 1392"/>
                <a:gd name="T5" fmla="*/ 720 h 864"/>
                <a:gd name="T6" fmla="*/ 1008 w 1392"/>
                <a:gd name="T7" fmla="*/ 864 h 864"/>
                <a:gd name="T8" fmla="*/ 1392 w 1392"/>
                <a:gd name="T9" fmla="*/ 816 h 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2" h="864">
                  <a:moveTo>
                    <a:pt x="0" y="0"/>
                  </a:moveTo>
                  <a:lnTo>
                    <a:pt x="288" y="384"/>
                  </a:lnTo>
                  <a:lnTo>
                    <a:pt x="768" y="720"/>
                  </a:lnTo>
                  <a:lnTo>
                    <a:pt x="1008" y="864"/>
                  </a:lnTo>
                  <a:lnTo>
                    <a:pt x="1392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auto">
            <a:xfrm>
              <a:off x="423" y="406"/>
              <a:ext cx="517" cy="1498"/>
            </a:xfrm>
            <a:custGeom>
              <a:avLst/>
              <a:gdLst>
                <a:gd name="T0" fmla="*/ 482 w 517"/>
                <a:gd name="T1" fmla="*/ 0 h 1498"/>
                <a:gd name="T2" fmla="*/ 429 w 517"/>
                <a:gd name="T3" fmla="*/ 358 h 1498"/>
                <a:gd name="T4" fmla="*/ 488 w 517"/>
                <a:gd name="T5" fmla="*/ 546 h 1498"/>
                <a:gd name="T6" fmla="*/ 517 w 517"/>
                <a:gd name="T7" fmla="*/ 893 h 1498"/>
                <a:gd name="T8" fmla="*/ 488 w 517"/>
                <a:gd name="T9" fmla="*/ 1069 h 1498"/>
                <a:gd name="T10" fmla="*/ 194 w 517"/>
                <a:gd name="T11" fmla="*/ 1369 h 1498"/>
                <a:gd name="T12" fmla="*/ 0 w 517"/>
                <a:gd name="T13" fmla="*/ 1498 h 14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7" h="1498">
                  <a:moveTo>
                    <a:pt x="482" y="0"/>
                  </a:moveTo>
                  <a:lnTo>
                    <a:pt x="429" y="358"/>
                  </a:lnTo>
                  <a:lnTo>
                    <a:pt x="488" y="546"/>
                  </a:lnTo>
                  <a:lnTo>
                    <a:pt x="517" y="893"/>
                  </a:lnTo>
                  <a:lnTo>
                    <a:pt x="488" y="1069"/>
                  </a:lnTo>
                  <a:lnTo>
                    <a:pt x="194" y="1369"/>
                  </a:lnTo>
                  <a:lnTo>
                    <a:pt x="0" y="149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auto">
            <a:xfrm>
              <a:off x="180" y="432"/>
              <a:ext cx="1184" cy="872"/>
            </a:xfrm>
            <a:custGeom>
              <a:avLst/>
              <a:gdLst>
                <a:gd name="T0" fmla="*/ 1184 w 1184"/>
                <a:gd name="T1" fmla="*/ 0 h 872"/>
                <a:gd name="T2" fmla="*/ 1034 w 1184"/>
                <a:gd name="T3" fmla="*/ 159 h 872"/>
                <a:gd name="T4" fmla="*/ 932 w 1184"/>
                <a:gd name="T5" fmla="*/ 328 h 872"/>
                <a:gd name="T6" fmla="*/ 731 w 1184"/>
                <a:gd name="T7" fmla="*/ 532 h 872"/>
                <a:gd name="T8" fmla="*/ 567 w 1184"/>
                <a:gd name="T9" fmla="*/ 723 h 872"/>
                <a:gd name="T10" fmla="*/ 402 w 1184"/>
                <a:gd name="T11" fmla="*/ 858 h 872"/>
                <a:gd name="T12" fmla="*/ 0 w 1184"/>
                <a:gd name="T13" fmla="*/ 872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4" h="872">
                  <a:moveTo>
                    <a:pt x="1184" y="0"/>
                  </a:moveTo>
                  <a:lnTo>
                    <a:pt x="1034" y="159"/>
                  </a:lnTo>
                  <a:lnTo>
                    <a:pt x="932" y="328"/>
                  </a:lnTo>
                  <a:lnTo>
                    <a:pt x="731" y="532"/>
                  </a:lnTo>
                  <a:lnTo>
                    <a:pt x="567" y="723"/>
                  </a:lnTo>
                  <a:lnTo>
                    <a:pt x="402" y="858"/>
                  </a:lnTo>
                  <a:lnTo>
                    <a:pt x="0" y="87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auto">
            <a:xfrm>
              <a:off x="282" y="746"/>
              <a:ext cx="1552" cy="236"/>
            </a:xfrm>
            <a:custGeom>
              <a:avLst/>
              <a:gdLst>
                <a:gd name="T0" fmla="*/ 1552 w 1552"/>
                <a:gd name="T1" fmla="*/ 0 h 236"/>
                <a:gd name="T2" fmla="*/ 1193 w 1552"/>
                <a:gd name="T3" fmla="*/ 189 h 236"/>
                <a:gd name="T4" fmla="*/ 858 w 1552"/>
                <a:gd name="T5" fmla="*/ 218 h 236"/>
                <a:gd name="T6" fmla="*/ 629 w 1552"/>
                <a:gd name="T7" fmla="*/ 206 h 236"/>
                <a:gd name="T8" fmla="*/ 306 w 1552"/>
                <a:gd name="T9" fmla="*/ 236 h 236"/>
                <a:gd name="T10" fmla="*/ 124 w 1552"/>
                <a:gd name="T11" fmla="*/ 218 h 236"/>
                <a:gd name="T12" fmla="*/ 0 w 1552"/>
                <a:gd name="T13" fmla="*/ 206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2" h="236">
                  <a:moveTo>
                    <a:pt x="1552" y="0"/>
                  </a:moveTo>
                  <a:lnTo>
                    <a:pt x="1193" y="189"/>
                  </a:lnTo>
                  <a:lnTo>
                    <a:pt x="858" y="218"/>
                  </a:lnTo>
                  <a:lnTo>
                    <a:pt x="629" y="206"/>
                  </a:lnTo>
                  <a:lnTo>
                    <a:pt x="306" y="236"/>
                  </a:lnTo>
                  <a:lnTo>
                    <a:pt x="124" y="218"/>
                  </a:lnTo>
                  <a:lnTo>
                    <a:pt x="0" y="20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auto">
            <a:xfrm>
              <a:off x="384" y="432"/>
              <a:ext cx="1296" cy="1056"/>
            </a:xfrm>
            <a:custGeom>
              <a:avLst/>
              <a:gdLst>
                <a:gd name="T0" fmla="*/ 1200 w 1296"/>
                <a:gd name="T1" fmla="*/ 864 h 1056"/>
                <a:gd name="T2" fmla="*/ 1248 w 1296"/>
                <a:gd name="T3" fmla="*/ 768 h 1056"/>
                <a:gd name="T4" fmla="*/ 1248 w 1296"/>
                <a:gd name="T5" fmla="*/ 720 h 1056"/>
                <a:gd name="T6" fmla="*/ 1296 w 1296"/>
                <a:gd name="T7" fmla="*/ 432 h 1056"/>
                <a:gd name="T8" fmla="*/ 864 w 1296"/>
                <a:gd name="T9" fmla="*/ 144 h 1056"/>
                <a:gd name="T10" fmla="*/ 480 w 1296"/>
                <a:gd name="T11" fmla="*/ 0 h 1056"/>
                <a:gd name="T12" fmla="*/ 144 w 1296"/>
                <a:gd name="T13" fmla="*/ 96 h 1056"/>
                <a:gd name="T14" fmla="*/ 96 w 1296"/>
                <a:gd name="T15" fmla="*/ 384 h 1056"/>
                <a:gd name="T16" fmla="*/ 0 w 1296"/>
                <a:gd name="T17" fmla="*/ 528 h 1056"/>
                <a:gd name="T18" fmla="*/ 48 w 1296"/>
                <a:gd name="T19" fmla="*/ 720 h 1056"/>
                <a:gd name="T20" fmla="*/ 144 w 1296"/>
                <a:gd name="T21" fmla="*/ 864 h 1056"/>
                <a:gd name="T22" fmla="*/ 288 w 1296"/>
                <a:gd name="T23" fmla="*/ 1056 h 1056"/>
                <a:gd name="T24" fmla="*/ 528 w 1296"/>
                <a:gd name="T25" fmla="*/ 1056 h 1056"/>
                <a:gd name="T26" fmla="*/ 768 w 1296"/>
                <a:gd name="T27" fmla="*/ 1008 h 1056"/>
                <a:gd name="T28" fmla="*/ 960 w 1296"/>
                <a:gd name="T29" fmla="*/ 864 h 1056"/>
                <a:gd name="T30" fmla="*/ 1104 w 1296"/>
                <a:gd name="T31" fmla="*/ 672 h 1056"/>
                <a:gd name="T32" fmla="*/ 1104 w 1296"/>
                <a:gd name="T33" fmla="*/ 528 h 1056"/>
                <a:gd name="T34" fmla="*/ 1008 w 1296"/>
                <a:gd name="T35" fmla="*/ 384 h 1056"/>
                <a:gd name="T36" fmla="*/ 816 w 1296"/>
                <a:gd name="T37" fmla="*/ 144 h 10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6" h="1056">
                  <a:moveTo>
                    <a:pt x="1200" y="864"/>
                  </a:moveTo>
                  <a:lnTo>
                    <a:pt x="1248" y="768"/>
                  </a:lnTo>
                  <a:lnTo>
                    <a:pt x="1248" y="720"/>
                  </a:lnTo>
                  <a:lnTo>
                    <a:pt x="1296" y="432"/>
                  </a:lnTo>
                  <a:lnTo>
                    <a:pt x="864" y="144"/>
                  </a:lnTo>
                  <a:lnTo>
                    <a:pt x="480" y="0"/>
                  </a:lnTo>
                  <a:lnTo>
                    <a:pt x="144" y="96"/>
                  </a:lnTo>
                  <a:lnTo>
                    <a:pt x="96" y="384"/>
                  </a:lnTo>
                  <a:lnTo>
                    <a:pt x="0" y="528"/>
                  </a:lnTo>
                  <a:lnTo>
                    <a:pt x="48" y="720"/>
                  </a:lnTo>
                  <a:lnTo>
                    <a:pt x="144" y="864"/>
                  </a:lnTo>
                  <a:lnTo>
                    <a:pt x="288" y="1056"/>
                  </a:lnTo>
                  <a:lnTo>
                    <a:pt x="528" y="1056"/>
                  </a:lnTo>
                  <a:lnTo>
                    <a:pt x="768" y="1008"/>
                  </a:lnTo>
                  <a:lnTo>
                    <a:pt x="960" y="864"/>
                  </a:lnTo>
                  <a:lnTo>
                    <a:pt x="1104" y="672"/>
                  </a:lnTo>
                  <a:lnTo>
                    <a:pt x="1104" y="528"/>
                  </a:lnTo>
                  <a:lnTo>
                    <a:pt x="1008" y="384"/>
                  </a:lnTo>
                  <a:lnTo>
                    <a:pt x="816" y="144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auto">
            <a:xfrm>
              <a:off x="576" y="576"/>
              <a:ext cx="720" cy="768"/>
            </a:xfrm>
            <a:custGeom>
              <a:avLst/>
              <a:gdLst>
                <a:gd name="T0" fmla="*/ 624 w 720"/>
                <a:gd name="T1" fmla="*/ 96 h 768"/>
                <a:gd name="T2" fmla="*/ 432 w 720"/>
                <a:gd name="T3" fmla="*/ 96 h 768"/>
                <a:gd name="T4" fmla="*/ 288 w 720"/>
                <a:gd name="T5" fmla="*/ 0 h 768"/>
                <a:gd name="T6" fmla="*/ 192 w 720"/>
                <a:gd name="T7" fmla="*/ 96 h 768"/>
                <a:gd name="T8" fmla="*/ 48 w 720"/>
                <a:gd name="T9" fmla="*/ 96 h 768"/>
                <a:gd name="T10" fmla="*/ 48 w 720"/>
                <a:gd name="T11" fmla="*/ 240 h 768"/>
                <a:gd name="T12" fmla="*/ 0 w 720"/>
                <a:gd name="T13" fmla="*/ 384 h 768"/>
                <a:gd name="T14" fmla="*/ 0 w 720"/>
                <a:gd name="T15" fmla="*/ 480 h 768"/>
                <a:gd name="T16" fmla="*/ 48 w 720"/>
                <a:gd name="T17" fmla="*/ 624 h 768"/>
                <a:gd name="T18" fmla="*/ 192 w 720"/>
                <a:gd name="T19" fmla="*/ 768 h 768"/>
                <a:gd name="T20" fmla="*/ 336 w 720"/>
                <a:gd name="T21" fmla="*/ 720 h 768"/>
                <a:gd name="T22" fmla="*/ 576 w 720"/>
                <a:gd name="T23" fmla="*/ 720 h 768"/>
                <a:gd name="T24" fmla="*/ 624 w 720"/>
                <a:gd name="T25" fmla="*/ 576 h 768"/>
                <a:gd name="T26" fmla="*/ 720 w 720"/>
                <a:gd name="T27" fmla="*/ 384 h 768"/>
                <a:gd name="T28" fmla="*/ 672 w 720"/>
                <a:gd name="T29" fmla="*/ 240 h 768"/>
                <a:gd name="T30" fmla="*/ 624 w 720"/>
                <a:gd name="T31" fmla="*/ 192 h 768"/>
                <a:gd name="T32" fmla="*/ 624 w 720"/>
                <a:gd name="T33" fmla="*/ 9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12"/>
            <p:cNvSpPr>
              <a:spLocks/>
            </p:cNvSpPr>
            <p:nvPr/>
          </p:nvSpPr>
          <p:spPr bwMode="auto">
            <a:xfrm>
              <a:off x="672" y="720"/>
              <a:ext cx="480" cy="528"/>
            </a:xfrm>
            <a:custGeom>
              <a:avLst/>
              <a:gdLst>
                <a:gd name="T0" fmla="*/ 185 w 720"/>
                <a:gd name="T1" fmla="*/ 31 h 768"/>
                <a:gd name="T2" fmla="*/ 128 w 720"/>
                <a:gd name="T3" fmla="*/ 31 h 768"/>
                <a:gd name="T4" fmla="*/ 85 w 720"/>
                <a:gd name="T5" fmla="*/ 0 h 768"/>
                <a:gd name="T6" fmla="*/ 57 w 720"/>
                <a:gd name="T7" fmla="*/ 31 h 768"/>
                <a:gd name="T8" fmla="*/ 14 w 720"/>
                <a:gd name="T9" fmla="*/ 31 h 768"/>
                <a:gd name="T10" fmla="*/ 14 w 720"/>
                <a:gd name="T11" fmla="*/ 78 h 768"/>
                <a:gd name="T12" fmla="*/ 0 w 720"/>
                <a:gd name="T13" fmla="*/ 125 h 768"/>
                <a:gd name="T14" fmla="*/ 0 w 720"/>
                <a:gd name="T15" fmla="*/ 156 h 768"/>
                <a:gd name="T16" fmla="*/ 14 w 720"/>
                <a:gd name="T17" fmla="*/ 203 h 768"/>
                <a:gd name="T18" fmla="*/ 57 w 720"/>
                <a:gd name="T19" fmla="*/ 250 h 768"/>
                <a:gd name="T20" fmla="*/ 99 w 720"/>
                <a:gd name="T21" fmla="*/ 234 h 768"/>
                <a:gd name="T22" fmla="*/ 171 w 720"/>
                <a:gd name="T23" fmla="*/ 234 h 768"/>
                <a:gd name="T24" fmla="*/ 185 w 720"/>
                <a:gd name="T25" fmla="*/ 187 h 768"/>
                <a:gd name="T26" fmla="*/ 213 w 720"/>
                <a:gd name="T27" fmla="*/ 125 h 768"/>
                <a:gd name="T28" fmla="*/ 199 w 720"/>
                <a:gd name="T29" fmla="*/ 78 h 768"/>
                <a:gd name="T30" fmla="*/ 185 w 720"/>
                <a:gd name="T31" fmla="*/ 63 h 768"/>
                <a:gd name="T32" fmla="*/ 185 w 720"/>
                <a:gd name="T33" fmla="*/ 31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auto">
            <a:xfrm>
              <a:off x="768" y="816"/>
              <a:ext cx="288" cy="288"/>
            </a:xfrm>
            <a:custGeom>
              <a:avLst/>
              <a:gdLst>
                <a:gd name="T0" fmla="*/ 40 w 720"/>
                <a:gd name="T1" fmla="*/ 5 h 768"/>
                <a:gd name="T2" fmla="*/ 28 w 720"/>
                <a:gd name="T3" fmla="*/ 5 h 768"/>
                <a:gd name="T4" fmla="*/ 18 w 720"/>
                <a:gd name="T5" fmla="*/ 0 h 768"/>
                <a:gd name="T6" fmla="*/ 12 w 720"/>
                <a:gd name="T7" fmla="*/ 5 h 768"/>
                <a:gd name="T8" fmla="*/ 3 w 720"/>
                <a:gd name="T9" fmla="*/ 5 h 768"/>
                <a:gd name="T10" fmla="*/ 3 w 720"/>
                <a:gd name="T11" fmla="*/ 13 h 768"/>
                <a:gd name="T12" fmla="*/ 0 w 720"/>
                <a:gd name="T13" fmla="*/ 20 h 768"/>
                <a:gd name="T14" fmla="*/ 0 w 720"/>
                <a:gd name="T15" fmla="*/ 26 h 768"/>
                <a:gd name="T16" fmla="*/ 3 w 720"/>
                <a:gd name="T17" fmla="*/ 33 h 768"/>
                <a:gd name="T18" fmla="*/ 12 w 720"/>
                <a:gd name="T19" fmla="*/ 41 h 768"/>
                <a:gd name="T20" fmla="*/ 22 w 720"/>
                <a:gd name="T21" fmla="*/ 38 h 768"/>
                <a:gd name="T22" fmla="*/ 37 w 720"/>
                <a:gd name="T23" fmla="*/ 38 h 768"/>
                <a:gd name="T24" fmla="*/ 40 w 720"/>
                <a:gd name="T25" fmla="*/ 30 h 768"/>
                <a:gd name="T26" fmla="*/ 46 w 720"/>
                <a:gd name="T27" fmla="*/ 20 h 768"/>
                <a:gd name="T28" fmla="*/ 43 w 720"/>
                <a:gd name="T29" fmla="*/ 13 h 768"/>
                <a:gd name="T30" fmla="*/ 40 w 720"/>
                <a:gd name="T31" fmla="*/ 10 h 768"/>
                <a:gd name="T32" fmla="*/ 40 w 720"/>
                <a:gd name="T33" fmla="*/ 5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3" name="Freeform 14"/>
            <p:cNvSpPr>
              <a:spLocks/>
            </p:cNvSpPr>
            <p:nvPr/>
          </p:nvSpPr>
          <p:spPr bwMode="auto">
            <a:xfrm>
              <a:off x="364" y="1170"/>
              <a:ext cx="404" cy="462"/>
            </a:xfrm>
            <a:custGeom>
              <a:avLst/>
              <a:gdLst>
                <a:gd name="T0" fmla="*/ 0 w 404"/>
                <a:gd name="T1" fmla="*/ 0 h 462"/>
                <a:gd name="T2" fmla="*/ 116 w 404"/>
                <a:gd name="T3" fmla="*/ 318 h 462"/>
                <a:gd name="T4" fmla="*/ 212 w 404"/>
                <a:gd name="T5" fmla="*/ 414 h 462"/>
                <a:gd name="T6" fmla="*/ 404 w 404"/>
                <a:gd name="T7" fmla="*/ 462 h 4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4" h="462">
                  <a:moveTo>
                    <a:pt x="0" y="0"/>
                  </a:moveTo>
                  <a:lnTo>
                    <a:pt x="116" y="318"/>
                  </a:lnTo>
                  <a:lnTo>
                    <a:pt x="212" y="414"/>
                  </a:lnTo>
                  <a:lnTo>
                    <a:pt x="404" y="46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auto">
            <a:xfrm>
              <a:off x="364" y="1140"/>
              <a:ext cx="212" cy="684"/>
            </a:xfrm>
            <a:custGeom>
              <a:avLst/>
              <a:gdLst>
                <a:gd name="T0" fmla="*/ 212 w 212"/>
                <a:gd name="T1" fmla="*/ 684 h 684"/>
                <a:gd name="T2" fmla="*/ 68 w 212"/>
                <a:gd name="T3" fmla="*/ 492 h 684"/>
                <a:gd name="T4" fmla="*/ 68 w 212"/>
                <a:gd name="T5" fmla="*/ 396 h 684"/>
                <a:gd name="T6" fmla="*/ 0 w 212"/>
                <a:gd name="T7" fmla="*/ 0 h 6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2" h="684">
                  <a:moveTo>
                    <a:pt x="212" y="684"/>
                  </a:moveTo>
                  <a:lnTo>
                    <a:pt x="68" y="492"/>
                  </a:lnTo>
                  <a:lnTo>
                    <a:pt x="68" y="396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5" name="Freeform 16"/>
            <p:cNvSpPr>
              <a:spLocks/>
            </p:cNvSpPr>
            <p:nvPr/>
          </p:nvSpPr>
          <p:spPr bwMode="auto">
            <a:xfrm>
              <a:off x="1344" y="432"/>
              <a:ext cx="480" cy="816"/>
            </a:xfrm>
            <a:custGeom>
              <a:avLst/>
              <a:gdLst>
                <a:gd name="T0" fmla="*/ 0 w 480"/>
                <a:gd name="T1" fmla="*/ 0 h 816"/>
                <a:gd name="T2" fmla="*/ 192 w 480"/>
                <a:gd name="T3" fmla="*/ 192 h 816"/>
                <a:gd name="T4" fmla="*/ 480 w 480"/>
                <a:gd name="T5" fmla="*/ 336 h 816"/>
                <a:gd name="T6" fmla="*/ 336 w 480"/>
                <a:gd name="T7" fmla="*/ 528 h 816"/>
                <a:gd name="T8" fmla="*/ 336 w 480"/>
                <a:gd name="T9" fmla="*/ 816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816">
                  <a:moveTo>
                    <a:pt x="0" y="0"/>
                  </a:moveTo>
                  <a:lnTo>
                    <a:pt x="192" y="192"/>
                  </a:lnTo>
                  <a:lnTo>
                    <a:pt x="480" y="336"/>
                  </a:lnTo>
                  <a:lnTo>
                    <a:pt x="336" y="528"/>
                  </a:lnTo>
                  <a:lnTo>
                    <a:pt x="336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auto">
            <a:xfrm>
              <a:off x="192" y="624"/>
              <a:ext cx="960" cy="816"/>
            </a:xfrm>
            <a:custGeom>
              <a:avLst/>
              <a:gdLst>
                <a:gd name="T0" fmla="*/ 0 w 960"/>
                <a:gd name="T1" fmla="*/ 0 h 816"/>
                <a:gd name="T2" fmla="*/ 288 w 960"/>
                <a:gd name="T3" fmla="*/ 192 h 816"/>
                <a:gd name="T4" fmla="*/ 480 w 960"/>
                <a:gd name="T5" fmla="*/ 288 h 816"/>
                <a:gd name="T6" fmla="*/ 720 w 960"/>
                <a:gd name="T7" fmla="*/ 336 h 816"/>
                <a:gd name="T8" fmla="*/ 816 w 960"/>
                <a:gd name="T9" fmla="*/ 528 h 816"/>
                <a:gd name="T10" fmla="*/ 960 w 960"/>
                <a:gd name="T11" fmla="*/ 816 h 8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60" h="816">
                  <a:moveTo>
                    <a:pt x="0" y="0"/>
                  </a:moveTo>
                  <a:lnTo>
                    <a:pt x="288" y="192"/>
                  </a:lnTo>
                  <a:lnTo>
                    <a:pt x="480" y="288"/>
                  </a:lnTo>
                  <a:lnTo>
                    <a:pt x="720" y="336"/>
                  </a:lnTo>
                  <a:lnTo>
                    <a:pt x="816" y="528"/>
                  </a:lnTo>
                  <a:lnTo>
                    <a:pt x="960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auto">
            <a:xfrm>
              <a:off x="336" y="384"/>
              <a:ext cx="816" cy="768"/>
            </a:xfrm>
            <a:custGeom>
              <a:avLst/>
              <a:gdLst>
                <a:gd name="T0" fmla="*/ 816 w 816"/>
                <a:gd name="T1" fmla="*/ 0 h 768"/>
                <a:gd name="T2" fmla="*/ 624 w 816"/>
                <a:gd name="T3" fmla="*/ 480 h 768"/>
                <a:gd name="T4" fmla="*/ 576 w 816"/>
                <a:gd name="T5" fmla="*/ 576 h 768"/>
                <a:gd name="T6" fmla="*/ 288 w 816"/>
                <a:gd name="T7" fmla="*/ 768 h 768"/>
                <a:gd name="T8" fmla="*/ 0 w 816"/>
                <a:gd name="T9" fmla="*/ 768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768">
                  <a:moveTo>
                    <a:pt x="816" y="0"/>
                  </a:moveTo>
                  <a:lnTo>
                    <a:pt x="624" y="480"/>
                  </a:lnTo>
                  <a:lnTo>
                    <a:pt x="576" y="576"/>
                  </a:lnTo>
                  <a:lnTo>
                    <a:pt x="288" y="768"/>
                  </a:lnTo>
                  <a:lnTo>
                    <a:pt x="0" y="76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auto">
            <a:xfrm>
              <a:off x="912" y="960"/>
              <a:ext cx="864" cy="144"/>
            </a:xfrm>
            <a:custGeom>
              <a:avLst/>
              <a:gdLst>
                <a:gd name="T0" fmla="*/ 0 w 864"/>
                <a:gd name="T1" fmla="*/ 0 h 144"/>
                <a:gd name="T2" fmla="*/ 384 w 864"/>
                <a:gd name="T3" fmla="*/ 144 h 144"/>
                <a:gd name="T4" fmla="*/ 864 w 864"/>
                <a:gd name="T5" fmla="*/ 96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4" h="144">
                  <a:moveTo>
                    <a:pt x="0" y="0"/>
                  </a:moveTo>
                  <a:lnTo>
                    <a:pt x="384" y="144"/>
                  </a:lnTo>
                  <a:lnTo>
                    <a:pt x="864" y="9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030" name="Group 20"/>
          <p:cNvGrpSpPr>
            <a:grpSpLocks/>
          </p:cNvGrpSpPr>
          <p:nvPr userDrawn="1"/>
        </p:nvGrpSpPr>
        <p:grpSpPr bwMode="auto">
          <a:xfrm>
            <a:off x="0" y="0"/>
            <a:ext cx="9144000" cy="1752600"/>
            <a:chOff x="0" y="1536"/>
            <a:chExt cx="5760" cy="563"/>
          </a:xfrm>
        </p:grpSpPr>
        <p:pic>
          <p:nvPicPr>
            <p:cNvPr id="1032" name="Picture 21" descr="4_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1536"/>
              <a:ext cx="5760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22" descr="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1536"/>
              <a:ext cx="666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23" descr="123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1580"/>
              <a:ext cx="543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1" name="Picture 24" descr="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10763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72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2B9D88-0DB4-4E34-9DBA-5C638FCB977B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3" Type="http://schemas.openxmlformats.org/officeDocument/2006/relationships/image" Target="../media/image28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8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8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pn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28.jpe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10" Type="http://schemas.openxmlformats.org/officeDocument/2006/relationships/image" Target="../media/image126.jpeg"/><Relationship Id="rId4" Type="http://schemas.openxmlformats.org/officeDocument/2006/relationships/image" Target="../media/image120.png"/><Relationship Id="rId9" Type="http://schemas.openxmlformats.org/officeDocument/2006/relationships/image" Target="../media/image12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C:\Users\112\Desktop\Природ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казённое общеобразовательное учреждение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«Основная общеобразовательная школа»     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село Нижние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Прыски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Козельского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района  Калужской  области</a:t>
            </a:r>
            <a:endParaRPr lang="en-US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Экологическая тропа</a:t>
            </a:r>
          </a:p>
          <a:p>
            <a:pPr algn="ctr"/>
            <a:r>
              <a:rPr lang="en-US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«Открытия в </a:t>
            </a:r>
            <a:r>
              <a:rPr lang="ru-RU" sz="4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Прысках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4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prstClr val="black"/>
                </a:solidFill>
              </a:rPr>
              <a:t> </a:t>
            </a:r>
          </a:p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  проекта: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 экологического кружка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Экос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Представляет проект: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Колдамасова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Людмила,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идер команды «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Экос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проекта: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Загоренко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Марина Дмитриевна,  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учитель биологии </a:t>
            </a:r>
          </a:p>
          <a:p>
            <a:pPr algn="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2016 -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2017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гг.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72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12\Desktop\IMG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" t="42527" r="5713" b="27910"/>
          <a:stretch/>
        </p:blipFill>
        <p:spPr bwMode="auto">
          <a:xfrm>
            <a:off x="165495" y="180657"/>
            <a:ext cx="3162300" cy="2222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4" descr="C:\Users\112\Desktop\Школьное фото\Фото Тропа 1\Река Жиздра\DSCN1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1" y="3429000"/>
            <a:ext cx="3059832" cy="225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112\Desktop\Школьное фото\Фото Тропа 1\Памятник\DSCN197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50" b="20438"/>
          <a:stretch/>
        </p:blipFill>
        <p:spPr bwMode="auto">
          <a:xfrm>
            <a:off x="5940152" y="180657"/>
            <a:ext cx="3032889" cy="241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12\Desktop\103NIKON\DSCN24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7"/>
          <a:stretch/>
        </p:blipFill>
        <p:spPr bwMode="auto">
          <a:xfrm>
            <a:off x="2906305" y="476672"/>
            <a:ext cx="3237713" cy="249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12\Desktop\C\Фото Тропа 1\Луг\DSCN11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7"/>
          <a:stretch/>
        </p:blipFill>
        <p:spPr bwMode="auto">
          <a:xfrm>
            <a:off x="2869895" y="3645024"/>
            <a:ext cx="3205634" cy="21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12\Desktop\Школьное фото\Фото Тропа 1\Пруд и родники\DSCN235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/>
          <a:stretch/>
        </p:blipFill>
        <p:spPr bwMode="auto">
          <a:xfrm>
            <a:off x="5862082" y="4091782"/>
            <a:ext cx="3131840" cy="215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82964" y="6247064"/>
            <a:ext cx="309007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Пруд </a:t>
            </a:r>
            <a:r>
              <a:rPr lang="ru-RU" sz="1700" b="1" dirty="0" err="1" smtClean="0">
                <a:solidFill>
                  <a:srgbClr val="002060"/>
                </a:solidFill>
              </a:rPr>
              <a:t>Сажилка</a:t>
            </a:r>
            <a:r>
              <a:rPr lang="ru-RU" sz="1700" b="1" dirty="0" smtClean="0">
                <a:solidFill>
                  <a:srgbClr val="002060"/>
                </a:solidFill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</a:rPr>
              <a:t>с.Н.Прыски</a:t>
            </a:r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87897" y="2972532"/>
            <a:ext cx="302775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700" b="1" dirty="0">
                <a:solidFill>
                  <a:srgbClr val="002060"/>
                </a:solidFill>
              </a:rPr>
              <a:t>МКОУ «ООШ», </a:t>
            </a:r>
            <a:r>
              <a:rPr lang="ru-RU" sz="1700" b="1" dirty="0" err="1">
                <a:solidFill>
                  <a:srgbClr val="002060"/>
                </a:solidFill>
              </a:rPr>
              <a:t>с.Н.Прыски</a:t>
            </a:r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0192" y="2592110"/>
            <a:ext cx="272373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rgbClr val="002060"/>
                </a:solidFill>
              </a:rPr>
              <a:t>Памятник </a:t>
            </a:r>
            <a:endParaRPr lang="ru-RU" sz="1700" b="1" dirty="0" smtClean="0">
              <a:solidFill>
                <a:srgbClr val="002060"/>
              </a:solidFill>
            </a:endParaRPr>
          </a:p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«</a:t>
            </a:r>
            <a:r>
              <a:rPr lang="ru-RU" sz="1700" b="1" dirty="0">
                <a:solidFill>
                  <a:srgbClr val="002060"/>
                </a:solidFill>
              </a:rPr>
              <a:t>Скорбящая мать», </a:t>
            </a:r>
            <a:r>
              <a:rPr lang="ru-RU" sz="1700" b="1" dirty="0" err="1">
                <a:solidFill>
                  <a:srgbClr val="002060"/>
                </a:solidFill>
              </a:rPr>
              <a:t>с.Н.Прыски</a:t>
            </a:r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87897" y="5844945"/>
            <a:ext cx="2726124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Прибрежная защитная полоса р. Жиздры и пойменный луг</a:t>
            </a:r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2394679"/>
            <a:ext cx="290630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Храм</a:t>
            </a:r>
          </a:p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Преображения Господня, </a:t>
            </a:r>
            <a:r>
              <a:rPr lang="ru-RU" sz="1700" b="1" dirty="0" err="1" smtClean="0">
                <a:solidFill>
                  <a:srgbClr val="002060"/>
                </a:solidFill>
              </a:rPr>
              <a:t>с.Н.Прыски</a:t>
            </a:r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5686447"/>
            <a:ext cx="169405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700" b="1" dirty="0" smtClean="0">
                <a:solidFill>
                  <a:srgbClr val="002060"/>
                </a:solidFill>
              </a:rPr>
              <a:t>Река Жиздра, </a:t>
            </a:r>
          </a:p>
          <a:p>
            <a:pPr lvl="0" algn="ctr"/>
            <a:r>
              <a:rPr lang="ru-RU" sz="1700" b="1" dirty="0" err="1" smtClean="0">
                <a:solidFill>
                  <a:srgbClr val="002060"/>
                </a:solidFill>
              </a:rPr>
              <a:t>с.Н.Прыски</a:t>
            </a:r>
            <a:endParaRPr lang="ru-RU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12\Desktop\C\Фото Тропа 1\Проектировщики 2016\DSCN096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2"/>
          <a:stretch/>
        </p:blipFill>
        <p:spPr bwMode="auto">
          <a:xfrm>
            <a:off x="179512" y="213983"/>
            <a:ext cx="3037324" cy="271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2\Desktop\C\Фото Тропа 1\Проектировщики 2016\DSCN08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1"/>
          <a:stretch/>
        </p:blipFill>
        <p:spPr bwMode="auto">
          <a:xfrm>
            <a:off x="5809856" y="4149080"/>
            <a:ext cx="3106748" cy="247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12\Desktop\C\Фото Тропа 1\Экодесант 2017\DSCN19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9" y="3429000"/>
            <a:ext cx="2994253" cy="224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112\Desktop\C\Фото Тропа 1\Экодесант 2016\DSCN101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52587" y="3789040"/>
            <a:ext cx="3096344" cy="232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112\Desktop\C\Фото Тропа 1\Уход за садом\DSCN244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9"/>
          <a:stretch/>
        </p:blipFill>
        <p:spPr bwMode="auto">
          <a:xfrm>
            <a:off x="5784067" y="978942"/>
            <a:ext cx="3158327" cy="245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112\Desktop\C\Фото Тропа 1\Памятник\DSCN016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79" y="548680"/>
            <a:ext cx="2031690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4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Autofit/>
          </a:bodyPr>
          <a:lstStyle/>
          <a:p>
            <a:r>
              <a:rPr lang="ru-RU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Экологические проблемы села</a:t>
            </a:r>
            <a:endParaRPr lang="ru-RU" sz="4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Users\112\Desktop\DSCN18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46" y="908720"/>
            <a:ext cx="3695169" cy="238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71573" y="2976569"/>
            <a:ext cx="403666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endParaRPr lang="ru-RU" sz="2400" b="1" kern="0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2400" b="1" kern="0" dirty="0">
              <a:solidFill>
                <a:srgbClr val="C0504D">
                  <a:lumMod val="50000"/>
                </a:srgb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2400" b="1" kern="0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2400" b="1" kern="0" dirty="0" smtClean="0">
              <a:solidFill>
                <a:srgbClr val="C0504D">
                  <a:lumMod val="50000"/>
                </a:srgbClr>
              </a:solidFill>
            </a:endParaRPr>
          </a:p>
        </p:txBody>
      </p:sp>
      <p:pic>
        <p:nvPicPr>
          <p:cNvPr id="1026" name="Picture 2" descr="C:\Users\112\Desktop\101NIKON\DSCN208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" b="4633"/>
          <a:stretch/>
        </p:blipFill>
        <p:spPr bwMode="auto">
          <a:xfrm>
            <a:off x="628879" y="908720"/>
            <a:ext cx="3664796" cy="24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4997"/>
          <a:stretch/>
        </p:blipFill>
        <p:spPr bwMode="auto">
          <a:xfrm>
            <a:off x="628879" y="3842304"/>
            <a:ext cx="3672407" cy="255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92467" y="3327586"/>
            <a:ext cx="8015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kern="0" dirty="0">
                <a:solidFill>
                  <a:srgbClr val="002060"/>
                </a:solidFill>
                <a:latin typeface="Arial"/>
                <a:cs typeface="Times New Roman" pitchFamily="18" charset="0"/>
              </a:rPr>
              <a:t>Свалки бытового мусора по берегам рек </a:t>
            </a:r>
            <a:r>
              <a:rPr lang="ru-RU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Жиздры </a:t>
            </a:r>
            <a:r>
              <a:rPr lang="ru-RU" b="1" kern="0" dirty="0">
                <a:solidFill>
                  <a:srgbClr val="002060"/>
                </a:solidFill>
                <a:latin typeface="Arial"/>
                <a:cs typeface="Times New Roman" pitchFamily="18" charset="0"/>
              </a:rPr>
              <a:t>и </a:t>
            </a:r>
            <a:r>
              <a:rPr lang="ru-RU" b="1" kern="0" dirty="0" err="1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Нойки</a:t>
            </a:r>
            <a:r>
              <a:rPr lang="ru-RU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  </a:t>
            </a:r>
            <a:endParaRPr lang="ru-RU" b="1" kern="0" dirty="0">
              <a:solidFill>
                <a:srgbClr val="00206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78714" y="6262732"/>
            <a:ext cx="2565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kern="0" dirty="0">
                <a:solidFill>
                  <a:srgbClr val="002060"/>
                </a:solidFill>
                <a:latin typeface="Arial"/>
                <a:cs typeface="Times New Roman" pitchFamily="18" charset="0"/>
              </a:rPr>
              <a:t>Весенний пал травы</a:t>
            </a:r>
          </a:p>
        </p:txBody>
      </p:sp>
      <p:pic>
        <p:nvPicPr>
          <p:cNvPr id="12" name="Picture 2" descr="C:\Users\112\Desktop\C\Фото Тропа 1\Луг\DSCN19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81" y="3844894"/>
            <a:ext cx="3203848" cy="240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87981" y="6190680"/>
            <a:ext cx="320384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Дачное строительство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на пойменном лугу</a:t>
            </a:r>
            <a:endParaRPr lang="ru-RU" b="1" kern="0" dirty="0">
              <a:solidFill>
                <a:srgbClr val="002060"/>
              </a:solidFill>
              <a:latin typeface="Arial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00" b="3590"/>
          <a:stretch/>
        </p:blipFill>
        <p:spPr bwMode="auto">
          <a:xfrm>
            <a:off x="0" y="-169792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7524" y="-20706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Вовлечение в проект</a:t>
            </a:r>
            <a:r>
              <a:rPr lang="en-US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pryski.ucoz.com/okt/teachers-day/istr-manikh-640x37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16" y="1238525"/>
            <a:ext cx="4255216" cy="23344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818398" y="4720266"/>
            <a:ext cx="1920718" cy="117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3200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Дети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3200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 8-14 </a:t>
            </a:r>
            <a:r>
              <a:rPr lang="ru-RU" sz="3200" b="1" kern="0" dirty="0" smtClean="0">
                <a:solidFill>
                  <a:srgbClr val="002060"/>
                </a:solidFill>
                <a:latin typeface="Arial"/>
                <a:cs typeface="Times New Roman" pitchFamily="18" charset="0"/>
              </a:rPr>
              <a:t>лет</a:t>
            </a:r>
            <a:endParaRPr lang="ru-RU" sz="3200" b="1" kern="0" dirty="0" smtClean="0">
              <a:solidFill>
                <a:srgbClr val="00206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6905" y="4437111"/>
            <a:ext cx="2592289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3200" b="1" kern="0" dirty="0" smtClean="0">
                <a:solidFill>
                  <a:srgbClr val="002060"/>
                </a:solidFill>
                <a:cs typeface="Times New Roman" pitchFamily="18" charset="0"/>
              </a:rPr>
              <a:t>Молодёжь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3200" b="1" kern="0" dirty="0" smtClean="0">
                <a:solidFill>
                  <a:srgbClr val="002060"/>
                </a:solidFill>
                <a:cs typeface="Times New Roman" pitchFamily="18" charset="0"/>
              </a:rPr>
              <a:t> 14 лет                     и </a:t>
            </a:r>
            <a:r>
              <a:rPr lang="ru-RU" sz="3200" b="1" kern="0" dirty="0" smtClean="0">
                <a:solidFill>
                  <a:srgbClr val="002060"/>
                </a:solidFill>
                <a:cs typeface="Times New Roman" pitchFamily="18" charset="0"/>
              </a:rPr>
              <a:t>старше</a:t>
            </a:r>
            <a:endParaRPr lang="ru-RU" sz="3200" b="1" kern="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00868" y="3573016"/>
            <a:ext cx="2029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  <a:cs typeface="Times New Roman" pitchFamily="18" charset="0"/>
              </a:rPr>
              <a:t>Команда «</a:t>
            </a:r>
            <a:r>
              <a:rPr lang="ru-RU" b="1" kern="0" dirty="0" err="1" smtClean="0">
                <a:solidFill>
                  <a:srgbClr val="002060"/>
                </a:solidFill>
                <a:cs typeface="Times New Roman" pitchFamily="18" charset="0"/>
              </a:rPr>
              <a:t>Экос</a:t>
            </a:r>
            <a:r>
              <a:rPr lang="ru-RU" b="1" kern="0" dirty="0" smtClean="0">
                <a:solidFill>
                  <a:srgbClr val="002060"/>
                </a:solidFill>
                <a:cs typeface="Times New Roman" pitchFamily="18" charset="0"/>
              </a:rPr>
              <a:t>»</a:t>
            </a:r>
            <a:endParaRPr lang="ru-RU" b="1" kern="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Двойная стрелка вверх/вниз 7"/>
          <p:cNvSpPr/>
          <p:nvPr/>
        </p:nvSpPr>
        <p:spPr>
          <a:xfrm flipH="1">
            <a:off x="2665043" y="3757682"/>
            <a:ext cx="227431" cy="679430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D050"/>
              </a:solidFill>
            </a:endParaRPr>
          </a:p>
        </p:txBody>
      </p:sp>
      <p:sp>
        <p:nvSpPr>
          <p:cNvPr id="10" name="Двойная стрелка вверх/вниз 9"/>
          <p:cNvSpPr/>
          <p:nvPr/>
        </p:nvSpPr>
        <p:spPr>
          <a:xfrm flipH="1">
            <a:off x="6201893" y="3757682"/>
            <a:ext cx="242315" cy="679430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25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12\Desktop\Природа 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0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-495151"/>
            <a:ext cx="799288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5400" b="1" kern="0" dirty="0" smtClean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4800" b="1" i="1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kern="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создание </a:t>
            </a:r>
            <a:r>
              <a:rPr lang="ru-RU" sz="3600" b="1" i="1" kern="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экологической тропы, </a:t>
            </a:r>
            <a:r>
              <a:rPr lang="ru-RU" sz="3600" i="1" kern="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основным назначением которой является воспитание культуры поведения в природе, формирование экологического мировоззрения.</a:t>
            </a:r>
            <a:r>
              <a:rPr lang="ru-RU" sz="3600" i="1" kern="0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kern="0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6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00" b="3590"/>
          <a:stretch/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56895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</a:p>
          <a:p>
            <a:pPr algn="ctr"/>
            <a:endParaRPr lang="ru-RU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создать инициативную  группу  для разработки проекта и координации его этапами  претворения;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</a:t>
            </a:r>
            <a:r>
              <a:rPr lang="ru-RU" sz="260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ровести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анкетирование среди школьников и жителей села по выявлению предложений по созданию </a:t>
            </a:r>
            <a:r>
              <a:rPr lang="ru-RU" sz="2600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экотропы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endParaRPr lang="ru-RU" sz="26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разработать рабочий план и механизм реализации;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организовать  обучающихся, учителей, родителей, волонтеров  на изготовление кормушек, указателей  для обустройства тропы;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провести проектные и практические мероприятия по прокладке маршрута,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составлению 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карты – схемы;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составить паспорт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экологической тропы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разработать экскурсии,  подготовить экскурсоводов;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провести презентацию проекта.</a:t>
            </a:r>
            <a:endParaRPr lang="ru-RU" sz="2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8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00" b="3590"/>
          <a:stretch/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5689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</a:p>
          <a:p>
            <a:pPr algn="ctr"/>
            <a:endParaRPr lang="ru-RU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359774"/>
              </p:ext>
            </p:extLst>
          </p:nvPr>
        </p:nvGraphicFramePr>
        <p:xfrm>
          <a:off x="467544" y="1340768"/>
          <a:ext cx="8208912" cy="518457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40547"/>
                <a:gridCol w="1846047"/>
                <a:gridCol w="2998908"/>
                <a:gridCol w="2823410"/>
              </a:tblGrid>
              <a:tr h="8488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Название этапа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 выполнения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Подготовительно-организационный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инициативной группы по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организации экологической тропы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25.02.2016 г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-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14.03.2016 г.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Проектировочный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Построение ориентировочной схемы деятельности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15.03.2016 г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-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14.04.2016 г.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Практический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Реализация проекта по этапам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15.04.2016 г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-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15.04.2017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Заключительный. 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Презентация проекта 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15.04.2017 г. - 2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.04.2017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Начало работы тропы.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экскурсий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.04.2017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-  2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.06.2017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3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610"/>
            <a:ext cx="9144000" cy="689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112\Desktop\DSCN20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52" y="1668198"/>
            <a:ext cx="2664296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337145" y="3068960"/>
            <a:ext cx="3675878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Times New Roman"/>
              </a:rPr>
              <a:t>         </a:t>
            </a:r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Команда  </a:t>
            </a:r>
            <a:r>
              <a:rPr lang="ru-RU" sz="2400" b="1" dirty="0">
                <a:solidFill>
                  <a:srgbClr val="002060"/>
                </a:solidFill>
                <a:ea typeface="Times New Roman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ea typeface="Times New Roman"/>
              </a:rPr>
              <a:t>Экос</a:t>
            </a:r>
            <a:r>
              <a:rPr lang="ru-RU" sz="2400" b="1" dirty="0">
                <a:solidFill>
                  <a:srgbClr val="002060"/>
                </a:solidFill>
                <a:ea typeface="Times New Roman"/>
              </a:rPr>
              <a:t>»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Picture 3" descr="C:\Users\112\Desktop\DSCN09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38" y="1484784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12\Desktop\DSCN19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1489615"/>
            <a:ext cx="2585847" cy="193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ртём\Documents\Кормушки\Конкурс лучший фотоотчет 2\№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4"/>
          <a:stretch/>
        </p:blipFill>
        <p:spPr bwMode="auto">
          <a:xfrm>
            <a:off x="617762" y="3912445"/>
            <a:ext cx="1940590" cy="247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112\Desktop\DSCN2045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3" t="2772" r="2564" b="7390"/>
          <a:stretch/>
        </p:blipFill>
        <p:spPr bwMode="auto">
          <a:xfrm>
            <a:off x="6077243" y="4237490"/>
            <a:ext cx="2808795" cy="1848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738" y="3460170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Проектировщики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Дизайнеры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064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Экскурсовод</a:t>
            </a:r>
            <a:r>
              <a:rPr lang="ru-RU" b="1" kern="0" dirty="0">
                <a:solidFill>
                  <a:srgbClr val="002060"/>
                </a:solidFill>
              </a:rPr>
              <a:t>ы</a:t>
            </a: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84428" y="6391890"/>
            <a:ext cx="2759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Изготовители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93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6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84429" y="6391890"/>
            <a:ext cx="247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8396" y="143691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3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Соцопрос: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«Чем ты любишь заниматься на природе?»</a:t>
            </a:r>
            <a:endParaRPr lang="ru-RU" sz="2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757" y="2239351"/>
            <a:ext cx="2701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51273591"/>
              </p:ext>
            </p:extLst>
          </p:nvPr>
        </p:nvGraphicFramePr>
        <p:xfrm>
          <a:off x="-31066" y="2147482"/>
          <a:ext cx="9143999" cy="5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824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6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84429" y="6391890"/>
            <a:ext cx="247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8396" y="143691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3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Соцопрос: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«Хотел бы ты</a:t>
            </a:r>
            <a:r>
              <a:rPr lang="ru-RU" sz="2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принять участие в разработке и реализации проекта по созданию  экологической тропы?»</a:t>
            </a:r>
            <a:endParaRPr lang="ru-RU" sz="2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757" y="2239351"/>
            <a:ext cx="2701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20445864"/>
              </p:ext>
            </p:extLst>
          </p:nvPr>
        </p:nvGraphicFramePr>
        <p:xfrm>
          <a:off x="179512" y="2083248"/>
          <a:ext cx="8936092" cy="4710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19664946"/>
              </p:ext>
            </p:extLst>
          </p:nvPr>
        </p:nvGraphicFramePr>
        <p:xfrm>
          <a:off x="-31066" y="2725548"/>
          <a:ext cx="5556455" cy="415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Рисунок 9" descr="C:\Users\112\Desktop\Анкетирование\SAM_005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3" r="8292"/>
          <a:stretch/>
        </p:blipFill>
        <p:spPr bwMode="auto">
          <a:xfrm>
            <a:off x="5796180" y="4542049"/>
            <a:ext cx="3096300" cy="2045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48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1878" y="3244334"/>
            <a:ext cx="120032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http://pryski.ucoz.com/2017/jubiley/koncert-tanec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/>
          <a:stretch/>
        </p:blipFill>
        <p:spPr bwMode="auto">
          <a:xfrm>
            <a:off x="209042" y="3429000"/>
            <a:ext cx="5083038" cy="325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pryski.ucoz.com/2017/jubiley/gosti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89" y="1317852"/>
            <a:ext cx="4422465" cy="282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pryski.ucoz.com/2018/vesna/devochki5-640x343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6" b="17352"/>
          <a:stretch/>
        </p:blipFill>
        <p:spPr bwMode="auto">
          <a:xfrm>
            <a:off x="209043" y="1317852"/>
            <a:ext cx="4279848" cy="259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pryski.ucoz.com/2018/vesna/devochki4-640x387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9" b="29263"/>
          <a:stretch/>
        </p:blipFill>
        <p:spPr bwMode="auto">
          <a:xfrm>
            <a:off x="5292080" y="4243701"/>
            <a:ext cx="3619274" cy="2342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18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1878" y="3244334"/>
            <a:ext cx="120032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Партнеры   проекта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691" y="3345586"/>
            <a:ext cx="3835261" cy="1667590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Администрация 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Calibri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сельского поселения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«Село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Нижние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Прыски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»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6" name="Содержимое 10"/>
          <p:cNvSpPr txBox="1">
            <a:spLocks/>
          </p:cNvSpPr>
          <p:nvPr/>
        </p:nvSpPr>
        <p:spPr>
          <a:xfrm>
            <a:off x="4975870" y="3318478"/>
            <a:ext cx="3899505" cy="169469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ABC2DD">
                <a:alpha val="63137"/>
              </a:srgbClr>
            </a:solidFill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ООО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«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Козельская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 мельница»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972288" y="2397754"/>
            <a:ext cx="500066" cy="797053"/>
          </a:xfrm>
          <a:prstGeom prst="downArrow">
            <a:avLst>
              <a:gd name="adj1" fmla="val 50000"/>
              <a:gd name="adj2" fmla="val 46343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6637154" y="2371360"/>
            <a:ext cx="500066" cy="823447"/>
          </a:xfrm>
          <a:prstGeom prst="downArrow">
            <a:avLst>
              <a:gd name="adj1" fmla="val 50000"/>
              <a:gd name="adj2" fmla="val 46343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65" y="5506389"/>
            <a:ext cx="3925887" cy="107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870" y="5517232"/>
            <a:ext cx="3925887" cy="1068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75870" y="5412452"/>
            <a:ext cx="3925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sz="2400" kern="0" dirty="0">
              <a:solidFill>
                <a:sysClr val="window" lastClr="FFFFFF"/>
              </a:solidFill>
              <a:latin typeface="Times New Roman"/>
              <a:ea typeface="Calibri"/>
            </a:endParaRPr>
          </a:p>
          <a:p>
            <a:pPr lvl="0" algn="ctr">
              <a:defRPr/>
            </a:pPr>
            <a:r>
              <a:rPr lang="ru-RU" sz="2400" kern="0" dirty="0" smtClean="0">
                <a:solidFill>
                  <a:sysClr val="window" lastClr="FFFFFF"/>
                </a:solidFill>
                <a:latin typeface="Times New Roman"/>
                <a:ea typeface="Calibri"/>
              </a:rPr>
              <a:t>Финансовая помощь</a:t>
            </a:r>
            <a:endParaRPr lang="ru-RU" sz="2400" kern="0" dirty="0">
              <a:solidFill>
                <a:sysClr val="window" lastClr="FFFFFF"/>
              </a:solidFill>
              <a:latin typeface="Times New Roman"/>
              <a:ea typeface="Calibri"/>
            </a:endParaRPr>
          </a:p>
          <a:p>
            <a:pPr lvl="0" algn="ctr">
              <a:defRPr/>
            </a:pPr>
            <a:endParaRPr lang="ru-RU" sz="2400" kern="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975" y="5597117"/>
            <a:ext cx="3888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kern="0" dirty="0" smtClean="0">
                <a:solidFill>
                  <a:sysClr val="window" lastClr="FFFFFF"/>
                </a:solidFill>
                <a:latin typeface="Times New Roman"/>
                <a:ea typeface="Calibri"/>
              </a:rPr>
              <a:t>Обеспечение транспорта  для вывоза мусора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6" b="38933"/>
          <a:stretch/>
        </p:blipFill>
        <p:spPr bwMode="auto">
          <a:xfrm>
            <a:off x="6723778" y="5013176"/>
            <a:ext cx="374681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526" y="5013176"/>
            <a:ext cx="399590" cy="50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57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1878" y="3244334"/>
            <a:ext cx="120032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Объект 4" descr="C:\Users\112\Desktop\ehko-tropa.jpg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" t="20065" r="45509" b="4150"/>
          <a:stretch/>
        </p:blipFill>
        <p:spPr bwMode="auto">
          <a:xfrm>
            <a:off x="4437631" y="1651409"/>
            <a:ext cx="4310833" cy="50035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 descr="C:\Users\112\Desktop\Школьное фото\Фото Тропа 1\DSCN092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8"/>
          <a:stretch/>
        </p:blipFill>
        <p:spPr bwMode="auto">
          <a:xfrm>
            <a:off x="395535" y="2681570"/>
            <a:ext cx="2880321" cy="22595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 rot="10800000" flipV="1">
            <a:off x="395536" y="1712965"/>
            <a:ext cx="3176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>
                <a:solidFill>
                  <a:srgbClr val="002060"/>
                </a:solidFill>
                <a:ea typeface="Times New Roman"/>
              </a:rPr>
              <a:t>П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/>
              </a:rPr>
              <a:t>роложен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/>
              </a:rPr>
              <a:t> маршрут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/>
              </a:rPr>
              <a:t>экотропы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15" name="Рисунок 14" descr="C:\Users\112\Desktop\Школьное фото\Фото Тропа 1\DSCN095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34233"/>
            <a:ext cx="2994620" cy="2020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5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0" y="-29205"/>
            <a:ext cx="9205871" cy="690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C:\Users\112\Desktop\101NIKON\DSCN195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2"/>
          <a:stretch/>
        </p:blipFill>
        <p:spPr bwMode="auto">
          <a:xfrm>
            <a:off x="99919" y="189201"/>
            <a:ext cx="1800443" cy="2420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C:\Users\112\Desktop\101NIKON\DSCN200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102" y="1100078"/>
            <a:ext cx="2711891" cy="190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C:\Users\112\Desktop\Школьное фото\Тропа 2\DSCN103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573"/>
          <a:stretch/>
        </p:blipFill>
        <p:spPr bwMode="auto">
          <a:xfrm>
            <a:off x="3787147" y="1228223"/>
            <a:ext cx="2932509" cy="1819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C:\Users\112\Desktop\Школьное фото\Фото Тропа 1\DSCN085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38" y="4949265"/>
            <a:ext cx="2627268" cy="17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 flipH="1">
            <a:off x="-87038" y="1546338"/>
            <a:ext cx="16181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latin typeface="Times New Roman"/>
              <a:ea typeface="Calibri"/>
            </a:endParaRPr>
          </a:p>
          <a:p>
            <a:endParaRPr lang="en-US" i="1" dirty="0">
              <a:latin typeface="Times New Roman"/>
              <a:ea typeface="Calibri"/>
            </a:endParaRPr>
          </a:p>
          <a:p>
            <a:endParaRPr lang="en-US" i="1" dirty="0" smtClean="0"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latin typeface="+mj-lt"/>
                <a:ea typeface="Calibri"/>
              </a:rPr>
              <a:t>             </a:t>
            </a:r>
            <a:endParaRPr lang="ru-RU" sz="1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-66414" y="3288534"/>
            <a:ext cx="32681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</p:txBody>
      </p:sp>
      <p:pic>
        <p:nvPicPr>
          <p:cNvPr id="29" name="Picture 2" descr="C:\Users\112\Desktop\DSCN209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6"/>
          <a:stretch/>
        </p:blipFill>
        <p:spPr bwMode="auto">
          <a:xfrm>
            <a:off x="6215809" y="5036812"/>
            <a:ext cx="2741201" cy="170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2\Desktop\C\Фото Тропа 1\Склон террасы\DSCN220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0" r="6177"/>
          <a:stretch/>
        </p:blipFill>
        <p:spPr bwMode="auto">
          <a:xfrm>
            <a:off x="3244500" y="5036812"/>
            <a:ext cx="2676850" cy="166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 descr="C:\Users\112\Desktop\101NIKON\DSCN1970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34"/>
          <a:stretch/>
        </p:blipFill>
        <p:spPr bwMode="auto">
          <a:xfrm>
            <a:off x="3096799" y="3132314"/>
            <a:ext cx="2950401" cy="17993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Рисунок 32" descr="C:\Users\112\Desktop\Школьное фото\Тропа 2\DSCN1060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34" y="3132315"/>
            <a:ext cx="2831535" cy="17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C:\Users\112\Desktop\Школьное фото\Фото Тропа 1\DSCN0988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809" y="3302588"/>
            <a:ext cx="2768098" cy="164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" descr="C:\Users\112\Desktop\C\Фото Тропа 1\Храм и некрополь\DSCN1992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0" t="83" r="5505" b="17374"/>
          <a:stretch/>
        </p:blipFill>
        <p:spPr bwMode="auto">
          <a:xfrm>
            <a:off x="6581034" y="1100078"/>
            <a:ext cx="2483965" cy="207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7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1878" y="3244334"/>
            <a:ext cx="120032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655" y="1327469"/>
            <a:ext cx="88909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Паспорт</a:t>
            </a:r>
            <a:r>
              <a:rPr lang="en-US" sz="4000" b="1" kern="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экологической   </a:t>
            </a:r>
            <a:r>
              <a:rPr lang="ru-RU" sz="4000" b="1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тропы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0051" y="2035355"/>
            <a:ext cx="8892262" cy="4824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15000"/>
              </a:lnSpc>
              <a:spcBef>
                <a:spcPct val="20000"/>
              </a:spcBef>
            </a:pPr>
            <a:r>
              <a:rPr lang="ru-RU" sz="3200" b="1" kern="0" dirty="0">
                <a:latin typeface="Times New Roman"/>
                <a:ea typeface="Times New Roman"/>
                <a:cs typeface="Times New Roman"/>
              </a:rPr>
              <a:t>1. Протяжённость: </a:t>
            </a:r>
            <a:r>
              <a:rPr lang="ru-RU" sz="3200" kern="0" dirty="0">
                <a:latin typeface="Times New Roman"/>
                <a:ea typeface="Times New Roman"/>
                <a:cs typeface="Times New Roman"/>
              </a:rPr>
              <a:t>2000 м</a:t>
            </a:r>
            <a:r>
              <a:rPr lang="ru-RU" sz="3200" kern="0" dirty="0">
                <a:latin typeface="Calibri"/>
                <a:ea typeface="Times New Roman"/>
                <a:cs typeface="Times New Roman"/>
              </a:rPr>
              <a:t>.</a:t>
            </a:r>
            <a:endParaRPr lang="ru-RU" sz="2400" kern="0" dirty="0">
              <a:latin typeface="Times New Roman"/>
              <a:ea typeface="Times New Roman"/>
              <a:cs typeface="Times New Roman"/>
            </a:endParaRPr>
          </a:p>
          <a:p>
            <a:pPr lv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sz="3200" b="1" kern="0" dirty="0">
                <a:latin typeface="Times New Roman"/>
                <a:ea typeface="Times New Roman"/>
                <a:cs typeface="Times New Roman"/>
              </a:rPr>
              <a:t>2. Тип тропы: </a:t>
            </a:r>
            <a:r>
              <a:rPr lang="ru-RU" sz="3200" kern="0" dirty="0">
                <a:latin typeface="Times New Roman"/>
                <a:ea typeface="Times New Roman"/>
                <a:cs typeface="Times New Roman"/>
              </a:rPr>
              <a:t>полукольцевая.</a:t>
            </a:r>
            <a:endParaRPr lang="ru-RU" sz="2400" kern="0" dirty="0">
              <a:latin typeface="Times New Roman"/>
              <a:ea typeface="Times New Roman"/>
              <a:cs typeface="Times New Roman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3200" b="1" kern="0" dirty="0">
                <a:latin typeface="Times New Roman"/>
                <a:ea typeface="Times New Roman"/>
              </a:rPr>
              <a:t>3. Назначение: </a:t>
            </a:r>
            <a:r>
              <a:rPr lang="ru-RU" sz="3200" kern="0" dirty="0">
                <a:latin typeface="Times New Roman"/>
                <a:ea typeface="Times New Roman"/>
              </a:rPr>
              <a:t>учебная, специализированная для целей</a:t>
            </a:r>
            <a:r>
              <a:rPr lang="ru-RU" sz="3200" b="1" kern="0" dirty="0">
                <a:latin typeface="Times New Roman"/>
                <a:ea typeface="Times New Roman"/>
              </a:rPr>
              <a:t> </a:t>
            </a:r>
            <a:r>
              <a:rPr lang="ru-RU" sz="3200" kern="0" dirty="0">
                <a:latin typeface="Times New Roman"/>
                <a:ea typeface="Times New Roman"/>
              </a:rPr>
              <a:t>просвещения, обучения, воспитания экологической культуры. </a:t>
            </a:r>
          </a:p>
          <a:p>
            <a:pPr lv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sz="3200" b="1" kern="0" dirty="0">
                <a:latin typeface="Times New Roman"/>
                <a:ea typeface="Times New Roman"/>
                <a:cs typeface="Times New Roman"/>
              </a:rPr>
              <a:t>4. Режим пользования: </a:t>
            </a:r>
            <a:r>
              <a:rPr lang="ru-RU" sz="3200" kern="0" dirty="0">
                <a:latin typeface="Times New Roman"/>
                <a:ea typeface="Times New Roman"/>
                <a:cs typeface="Times New Roman"/>
              </a:rPr>
              <a:t>сухой бесснежный период (проведение экскурсий, занятий, исследований).</a:t>
            </a:r>
            <a:endParaRPr lang="ru-RU" sz="2400" kern="0" dirty="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6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"/>
            <a:ext cx="9221579" cy="69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</a:t>
            </a: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2811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6139" y="1567659"/>
            <a:ext cx="44503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Правила поведения                            на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экотропе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«Открытия в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Прысках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</a:t>
            </a:r>
            <a:endParaRPr lang="ru-RU" sz="20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5264" y="6553049"/>
            <a:ext cx="231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 descr="C:\Users\112\Desktop\Проект Тропа 2017\ehko-trop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85" t="22676" r="3230" b="40544"/>
          <a:stretch/>
        </p:blipFill>
        <p:spPr bwMode="auto">
          <a:xfrm>
            <a:off x="283718" y="2687263"/>
            <a:ext cx="3982715" cy="290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49159" y="2649436"/>
            <a:ext cx="4572000" cy="38261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во всем слушаться экскурсовода;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запрещается срывать любые наземные и водные растения, а не только охраняемые;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 тропы нельзя выносить никакие сувениры природы: красивые камни, интересные коряги и т.п., с тропы можно “выносить” только знания, впечатления и фотоснимки;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движение по тропе  должно проходить по возможности без лишнего шума, чтобы не вызывать беспокойства у животных, поэтому нельзя брать с собой радиоприемники и магнитофоны, по той же причине не стоит брать с собой собак;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после себя не оставлять никакого мусора.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425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36" y="0"/>
            <a:ext cx="9205871" cy="690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20689" y="3644836"/>
            <a:ext cx="31271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165" y="4770919"/>
            <a:ext cx="2315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Р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емонтировали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и изготавливали кормушки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7394" y="3705947"/>
            <a:ext cx="21423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И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зготовили указатели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75045" y="6452414"/>
            <a:ext cx="2724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П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одкармливали птиц зимой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048" name="Прямоугольник 2047"/>
          <p:cNvSpPr/>
          <p:nvPr/>
        </p:nvSpPr>
        <p:spPr>
          <a:xfrm>
            <a:off x="5886646" y="6216614"/>
            <a:ext cx="2999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П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ровели конкурс на лучшую кормушку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2" name="Рисунок 31" descr="C:\Users\112\Desktop\Школьное фото\Тропа 2\DSCN100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21" y="1556467"/>
            <a:ext cx="2933527" cy="2152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D:\Артём\Documents\Кормушки\Конкурс лучший фотоотчет 2\№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"/>
          <a:stretch/>
        </p:blipFill>
        <p:spPr bwMode="auto">
          <a:xfrm>
            <a:off x="3414164" y="1706618"/>
            <a:ext cx="2315670" cy="3075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C:\Users\112\Desktop\101NIKON\DSCN193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645" y="4088543"/>
            <a:ext cx="2981114" cy="212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35" descr="D:\Артём\Documents\Кормушки\DSCN067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/>
          <a:stretch/>
        </p:blipFill>
        <p:spPr bwMode="auto">
          <a:xfrm>
            <a:off x="245239" y="4229611"/>
            <a:ext cx="3064988" cy="2222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D:\Артём\Documents\Кормушки\Конкурс лучший фотоотчет 2\№1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861" y="1628151"/>
            <a:ext cx="2726797" cy="189573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6509802" y="3547204"/>
            <a:ext cx="1791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ели наблюдения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166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872" y="31169"/>
            <a:ext cx="9205871" cy="690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2524" y="6488668"/>
            <a:ext cx="2990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161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 smtClean="0">
                <a:solidFill>
                  <a:prstClr val="black"/>
                </a:solidFill>
                <a:latin typeface="Times New Roman"/>
                <a:ea typeface="Calibri"/>
              </a:rPr>
              <a:t>cj</a:t>
            </a:r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ель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2501" y="6294053"/>
            <a:ext cx="29731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О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чистка устья р. 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Нойка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, 2017 г.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16188" y="3259723"/>
            <a:ext cx="32681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ea typeface="Calibri"/>
              </a:rPr>
              <a:t> </a:t>
            </a:r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endParaRPr lang="ru-RU" sz="1600" b="1" dirty="0">
              <a:solidFill>
                <a:srgbClr val="002060"/>
              </a:solidFill>
              <a:ea typeface="Calibri"/>
            </a:endParaRPr>
          </a:p>
          <a:p>
            <a:endParaRPr lang="ru-RU" sz="1600" b="1" dirty="0" smtClean="0">
              <a:solidFill>
                <a:srgbClr val="002060"/>
              </a:solidFill>
              <a:ea typeface="Calibri"/>
            </a:endParaRPr>
          </a:p>
          <a:p>
            <a:r>
              <a:rPr lang="ru-RU" sz="1600" b="1" dirty="0" smtClean="0">
                <a:solidFill>
                  <a:srgbClr val="002060"/>
                </a:solidFill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991447" y="3644836"/>
            <a:ext cx="32613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ea typeface="Times New Roman"/>
              </a:rPr>
              <a:t>Э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кодесант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в центре села, 2016 г.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05626" y="4931904"/>
            <a:ext cx="2305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Л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иквидирована свалка бытового мусора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по маршруту 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экотропы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, 2016 г.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048" name="Прямоугольник 2047"/>
          <p:cNvSpPr/>
          <p:nvPr/>
        </p:nvSpPr>
        <p:spPr>
          <a:xfrm>
            <a:off x="5220072" y="6273224"/>
            <a:ext cx="381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О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чистка прибрежной защитной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полосы р. Жиздра, 2017 г.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9" name="Рисунок 28" descr="C:\Users\112\Desktop\Школьное фото\Фото Тропа 1\DSCN084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512" y="1484783"/>
            <a:ext cx="2918952" cy="219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112\Desktop\Школьное фото\Тропа 2\DSCN10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13" y="1579179"/>
            <a:ext cx="2987712" cy="224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 descr="C:\Users\112\Desktop\Школьное фото\Тропа 2\DSCN10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143" y="3040734"/>
            <a:ext cx="3168576" cy="18766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02768" y="3809805"/>
            <a:ext cx="23469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И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тог 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экодесанта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, 2016 г. </a:t>
            </a:r>
            <a:endParaRPr lang="ru-RU" dirty="0"/>
          </a:p>
        </p:txBody>
      </p:sp>
      <p:pic>
        <p:nvPicPr>
          <p:cNvPr id="33" name="Рисунок 32" descr="C:\Users\112\Desktop\101NIKON\DSCN192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81" y="4342125"/>
            <a:ext cx="2866573" cy="195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C:\Users\112\Desktop\101NIKON\DSCN191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233" y="4242477"/>
            <a:ext cx="3232963" cy="205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88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231775" y="908720"/>
            <a:ext cx="8660705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№1 «Школьный яблоневый сад»</a:t>
            </a:r>
          </a:p>
        </p:txBody>
      </p:sp>
      <p:pic>
        <p:nvPicPr>
          <p:cNvPr id="1026" name="Picture 2" descr="D:\Артём\Documents\Проект сад\1 этап\20150812_0933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3" y="1826210"/>
            <a:ext cx="2828057" cy="212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Артём\Documents\Проект сад\3 этап\SAM_96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56" y="1826210"/>
            <a:ext cx="3320342" cy="186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Артём\Documents\Проект сад\4 этап\SAM_00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183" y="4656129"/>
            <a:ext cx="3288364" cy="18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ртём\Documents\Проект сад\2 этап\SAM_91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49718"/>
            <a:ext cx="3391065" cy="190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Артём\Documents\Проект сад\4 этап\SAM_99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623404"/>
            <a:ext cx="3404721" cy="19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53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231775" y="908720"/>
            <a:ext cx="8660705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№2 «Ель»</a:t>
            </a:r>
          </a:p>
        </p:txBody>
      </p:sp>
      <p:pic>
        <p:nvPicPr>
          <p:cNvPr id="6" name="Рисунок 5" descr="C:\Users\112\Desktop\101NIKON\DSCN195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2"/>
          <a:stretch/>
        </p:blipFill>
        <p:spPr bwMode="auto">
          <a:xfrm>
            <a:off x="303343" y="1876392"/>
            <a:ext cx="2982737" cy="4601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://nativeplantua.info/sites/default/files/Pic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76392"/>
            <a:ext cx="4824536" cy="449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98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231775" y="908720"/>
            <a:ext cx="8660705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«Склон надпойменной террасы»</a:t>
            </a:r>
          </a:p>
        </p:txBody>
      </p:sp>
      <p:pic>
        <p:nvPicPr>
          <p:cNvPr id="5122" name="Picture 2" descr="C:\Users\112\Desktop\Школьное фото\Фото Тропа 1\Склон террасы\DSCN22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" t="10228" r="8195" b="-10228"/>
          <a:stretch/>
        </p:blipFill>
        <p:spPr bwMode="auto">
          <a:xfrm>
            <a:off x="4067944" y="3390720"/>
            <a:ext cx="4713515" cy="330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112\Desktop\101NIKON\DSCN200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1"/>
          <a:stretch/>
        </p:blipFill>
        <p:spPr bwMode="auto">
          <a:xfrm>
            <a:off x="403774" y="1825719"/>
            <a:ext cx="4384250" cy="27288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5925" y="4870242"/>
            <a:ext cx="3396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Вид  на пойму р. Жиздра</a:t>
            </a:r>
          </a:p>
          <a:p>
            <a:pPr lvl="0"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 с видовой площадки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35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231775" y="908720"/>
            <a:ext cx="8660705" cy="5949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«Склон надпойменной террасы»</a:t>
            </a:r>
          </a:p>
        </p:txBody>
      </p:sp>
      <p:pic>
        <p:nvPicPr>
          <p:cNvPr id="9" name="Содержимое 3" descr="Kaskiny_CO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204" y="2011848"/>
            <a:ext cx="1986742" cy="1628090"/>
          </a:xfrm>
          <a:prstGeom prst="rect">
            <a:avLst/>
          </a:prstGeom>
          <a:ln w="88900">
            <a:solidFill>
              <a:srgbClr val="EEECE1">
                <a:lumMod val="25000"/>
              </a:srgbClr>
            </a:solidFill>
          </a:ln>
        </p:spPr>
      </p:pic>
      <p:pic>
        <p:nvPicPr>
          <p:cNvPr id="11" name="Содержимое 3" descr="16.jpg"/>
          <p:cNvPicPr>
            <a:picLocks noChangeAspect="1"/>
          </p:cNvPicPr>
          <p:nvPr/>
        </p:nvPicPr>
        <p:blipFill>
          <a:blip r:embed="rId4" cstate="print"/>
          <a:srcRect l="42254" b="46520"/>
          <a:stretch>
            <a:fillRect/>
          </a:stretch>
        </p:blipFill>
        <p:spPr>
          <a:xfrm>
            <a:off x="6883136" y="4178883"/>
            <a:ext cx="1512168" cy="1925512"/>
          </a:xfrm>
          <a:prstGeom prst="rect">
            <a:avLst/>
          </a:prstGeom>
          <a:ln w="88900">
            <a:solidFill>
              <a:srgbClr val="EEECE1">
                <a:lumMod val="25000"/>
              </a:srgbClr>
            </a:solidFill>
          </a:ln>
        </p:spPr>
      </p:pic>
      <p:pic>
        <p:nvPicPr>
          <p:cNvPr id="12" name="Содержимое 3" descr="Дом Кашкиных в Прыска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2342" y="4645102"/>
            <a:ext cx="3054586" cy="1864683"/>
          </a:xfrm>
          <a:prstGeom prst="rect">
            <a:avLst/>
          </a:prstGeom>
          <a:ln w="88900">
            <a:solidFill>
              <a:srgbClr val="EEECE1">
                <a:lumMod val="25000"/>
              </a:srgbClr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6471788" y="3659188"/>
            <a:ext cx="2048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Г</a:t>
            </a:r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ерб рода </a:t>
            </a:r>
            <a:r>
              <a:rPr lang="ru-RU" sz="1600" b="1" dirty="0" err="1" smtClean="0">
                <a:solidFill>
                  <a:srgbClr val="002060"/>
                </a:solidFill>
                <a:latin typeface="Calibri"/>
                <a:ea typeface="Times New Roman"/>
              </a:rPr>
              <a:t>Кашкиных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51386" y="5273398"/>
            <a:ext cx="25788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У</a:t>
            </a:r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садебный дом </a:t>
            </a:r>
            <a:r>
              <a:rPr lang="ru-RU" sz="1600" b="1" dirty="0" err="1" smtClean="0">
                <a:solidFill>
                  <a:srgbClr val="002060"/>
                </a:solidFill>
                <a:latin typeface="Calibri"/>
                <a:ea typeface="Times New Roman"/>
              </a:rPr>
              <a:t>Кашкиных</a:t>
            </a:r>
            <a:endParaRPr lang="ru-RU" sz="1600" b="1" dirty="0" smtClean="0">
              <a:solidFill>
                <a:srgbClr val="002060"/>
              </a:solidFill>
              <a:latin typeface="Calibri"/>
              <a:ea typeface="Times New Roman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 в с. Нижние </a:t>
            </a:r>
            <a:r>
              <a:rPr lang="ru-RU" sz="1600" b="1" dirty="0" err="1" smtClean="0">
                <a:solidFill>
                  <a:srgbClr val="002060"/>
                </a:solidFill>
                <a:latin typeface="Calibri"/>
                <a:ea typeface="Times New Roman"/>
              </a:rPr>
              <a:t>Прыски</a:t>
            </a:r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,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фото 1900-е гг.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5356" y="6184185"/>
            <a:ext cx="2707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Николай Сергеевич </a:t>
            </a:r>
            <a:r>
              <a:rPr lang="ru-RU" sz="16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Кашкин</a:t>
            </a: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1848 – 1849 г.</a:t>
            </a:r>
            <a:endParaRPr lang="ru-RU" sz="1600" b="1" dirty="0">
              <a:solidFill>
                <a:srgbClr val="002060"/>
              </a:solidFill>
              <a:latin typeface="Calibri" pitchFamily="34" charset="0"/>
              <a:ea typeface="Times New Roman"/>
              <a:cs typeface="Calibri" pitchFamily="34" charset="0"/>
            </a:endParaRPr>
          </a:p>
        </p:txBody>
      </p:sp>
      <p:pic>
        <p:nvPicPr>
          <p:cNvPr id="14" name="Содержимое 3" descr="2.jpg"/>
          <p:cNvPicPr>
            <a:picLocks noChangeAspect="1"/>
          </p:cNvPicPr>
          <p:nvPr/>
        </p:nvPicPr>
        <p:blipFill>
          <a:blip r:embed="rId6" cstate="print"/>
          <a:srcRect l="28068" t="30746" r="15880" b="21151"/>
          <a:stretch>
            <a:fillRect/>
          </a:stretch>
        </p:blipFill>
        <p:spPr>
          <a:xfrm>
            <a:off x="324315" y="2013037"/>
            <a:ext cx="3278452" cy="2046348"/>
          </a:xfrm>
          <a:prstGeom prst="rect">
            <a:avLst/>
          </a:prstGeom>
          <a:ln w="88900">
            <a:solidFill>
              <a:srgbClr val="EEECE1">
                <a:lumMod val="25000"/>
              </a:srgbClr>
            </a:solidFill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5893"/>
            <a:ext cx="3109670" cy="221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111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231775" y="908720"/>
            <a:ext cx="8660705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«Склон надпойменной террасы»</a:t>
            </a:r>
          </a:p>
        </p:txBody>
      </p:sp>
      <p:pic>
        <p:nvPicPr>
          <p:cNvPr id="5122" name="Picture 2" descr="C:\Users\112\Desktop\Школьное фото\Фото Тропа 1\Склон террасы\DSCN22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" t="10228" r="8195" b="-10228"/>
          <a:stretch/>
        </p:blipFill>
        <p:spPr bwMode="auto">
          <a:xfrm>
            <a:off x="415925" y="1916832"/>
            <a:ext cx="8332539" cy="526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82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908720"/>
            <a:ext cx="9144000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«Памятник  «Скорбящая мать»»</a:t>
            </a:r>
          </a:p>
        </p:txBody>
      </p:sp>
      <p:pic>
        <p:nvPicPr>
          <p:cNvPr id="6149" name="Picture 5" descr="C:\Users\112\Desktop\Школьное фото\9 мая 2016\DSCN1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603283" cy="262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584" y="4096428"/>
            <a:ext cx="29019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700808"/>
            <a:ext cx="4149863" cy="273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C:\Users\112\Desktop\102NIKON\DSCN22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96546"/>
            <a:ext cx="3528392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8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180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4068" y="908720"/>
            <a:ext cx="9144000" cy="59522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№5 «Пойменный луг»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72382" y="6104784"/>
            <a:ext cx="1312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Ежа сборная</a:t>
            </a:r>
            <a:endParaRPr lang="ru-RU" sz="1600" b="1" dirty="0">
              <a:solidFill>
                <a:srgbClr val="002060"/>
              </a:solidFill>
              <a:latin typeface="Calibri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877" y="401964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2" name="Picture 4" descr="https://im0-tub-ru.yandex.net/i?id=2fcd5d7e57f0f546f7e9f70fcfb66e56&amp;n=33&amp;h=215&amp;w=1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118" y="1741728"/>
            <a:ext cx="1805608" cy="241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6" y="4323957"/>
            <a:ext cx="2393368" cy="179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51126" y="4865101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0997" y="4131261"/>
            <a:ext cx="16707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Клевер луговой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" b="14326"/>
          <a:stretch/>
        </p:blipFill>
        <p:spPr bwMode="auto">
          <a:xfrm>
            <a:off x="6843925" y="4623809"/>
            <a:ext cx="2116747" cy="181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080795" y="6462807"/>
            <a:ext cx="1666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Щавель конский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1916832"/>
            <a:ext cx="2559956" cy="169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00478" y="3613061"/>
            <a:ext cx="19269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Мышиной горошек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84" y="1597330"/>
            <a:ext cx="3870751" cy="24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Рисунок 16" descr="http://www.agroru.com/upload/images/dsk/22/2238116/2x64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915" y="4153705"/>
            <a:ext cx="1727870" cy="22692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519841" y="6408350"/>
            <a:ext cx="2025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Тимофеевка луговая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9" name="Picture 8" descr="http://grib-nick.ru/wp-content/uploads/2016/03/vyunok-polevoy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/>
          <a:stretch/>
        </p:blipFill>
        <p:spPr bwMode="auto">
          <a:xfrm>
            <a:off x="4545525" y="4307546"/>
            <a:ext cx="2180662" cy="182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97484" y="6124253"/>
            <a:ext cx="1676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Вьюнок полевой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303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0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908720"/>
            <a:ext cx="9144000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«Озеро - старица»</a:t>
            </a:r>
          </a:p>
        </p:txBody>
      </p:sp>
      <p:pic>
        <p:nvPicPr>
          <p:cNvPr id="6" name="Рисунок 5" descr="C:\Users\112\Desktop\Школьное фото\Фото Тропа 1\DSCN085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808"/>
            <a:ext cx="5112568" cy="3484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Содержимое 3" descr="Выхухоль"/>
          <p:cNvPicPr>
            <a:picLocks/>
          </p:cNvPicPr>
          <p:nvPr/>
        </p:nvPicPr>
        <p:blipFill rotWithShape="1">
          <a:blip r:embed="rId3" cstate="print"/>
          <a:srcRect t="9050" r="4980"/>
          <a:stretch/>
        </p:blipFill>
        <p:spPr bwMode="auto">
          <a:xfrm>
            <a:off x="2123728" y="4489348"/>
            <a:ext cx="3557950" cy="21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52936"/>
            <a:ext cx="3471829" cy="257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10640" y="5545791"/>
            <a:ext cx="17562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Русская выхухоль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351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2740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908720"/>
            <a:ext cx="9144000" cy="5949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«Пляж и русло реки  Жиздра»</a:t>
            </a:r>
          </a:p>
        </p:txBody>
      </p:sp>
      <p:pic>
        <p:nvPicPr>
          <p:cNvPr id="2050" name="Picture 2" descr="http://nedelya40.ru/wp-content/uploads/2016/06/f87fd81cba22814113b9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/>
          <a:stretch/>
        </p:blipFill>
        <p:spPr bwMode="auto">
          <a:xfrm>
            <a:off x="3228036" y="4376229"/>
            <a:ext cx="2912322" cy="205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osbaza.ru/wp-content/uploads/2015/11/zhir-serojj-tsapli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5" b="6303"/>
          <a:stretch/>
        </p:blipFill>
        <p:spPr bwMode="auto">
          <a:xfrm>
            <a:off x="6357421" y="4834558"/>
            <a:ext cx="2573844" cy="162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orum.kwt4x4.ru/download/file.php?id=4893&amp;sid=19c7c53472cf37e17d390950ef14482c&amp;mode=view/%D0%A3%D0%96%2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2"/>
          <a:stretch/>
        </p:blipFill>
        <p:spPr bwMode="auto">
          <a:xfrm>
            <a:off x="231775" y="4432053"/>
            <a:ext cx="2798187" cy="171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79200" y="6426865"/>
            <a:ext cx="6286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Бобр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64288" y="6456148"/>
            <a:ext cx="12923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Серая цапля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1616" y="6158656"/>
            <a:ext cx="4407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Уж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38925" y="4206952"/>
            <a:ext cx="15054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Утка кряква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45" y="1649473"/>
            <a:ext cx="4020838" cy="254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http://szlachta.3dn.ru/_ph/8/7484040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501" y="1649473"/>
            <a:ext cx="2725833" cy="153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95" y="2508720"/>
            <a:ext cx="2590800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410605" y="3199074"/>
            <a:ext cx="7997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Карась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68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0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836712"/>
            <a:ext cx="9144000" cy="58326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«Устье реки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Нойка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6" name="Picture 2" descr="C:\Users\112\Desktop\DSCN20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28565"/>
            <a:ext cx="7778161" cy="454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5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0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908720"/>
            <a:ext cx="9144000" cy="5949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№9 «Храм Преображения Господня»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35988" y="5317637"/>
            <a:ext cx="943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1911 год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56176" y="6316362"/>
            <a:ext cx="943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2017 год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3"/>
          <a:stretch/>
        </p:blipFill>
        <p:spPr bwMode="auto">
          <a:xfrm>
            <a:off x="4139952" y="3209753"/>
            <a:ext cx="4641599" cy="3106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95" y="2642089"/>
            <a:ext cx="4160871" cy="267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Содержимое 3" descr="10.jpg"/>
          <p:cNvPicPr>
            <a:picLocks noChangeAspect="1"/>
          </p:cNvPicPr>
          <p:nvPr/>
        </p:nvPicPr>
        <p:blipFill>
          <a:blip r:embed="rId4" cstate="print"/>
          <a:srcRect l="51443" b="53205"/>
          <a:stretch>
            <a:fillRect/>
          </a:stretch>
        </p:blipFill>
        <p:spPr>
          <a:xfrm>
            <a:off x="323850" y="1800225"/>
            <a:ext cx="1886744" cy="2500313"/>
          </a:xfrm>
          <a:prstGeom prst="rect">
            <a:avLst/>
          </a:prstGeom>
          <a:ln w="88900">
            <a:solidFill>
              <a:srgbClr val="EEECE1">
                <a:lumMod val="25000"/>
              </a:srgb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9745" y="4424504"/>
            <a:ext cx="1335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err="1" smtClean="0">
                <a:solidFill>
                  <a:srgbClr val="002060"/>
                </a:solidFill>
                <a:latin typeface="Calibri"/>
                <a:ea typeface="Times New Roman"/>
              </a:rPr>
              <a:t>Г.П.Бахметев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300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346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908720"/>
            <a:ext cx="9144000" cy="57606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№9 «Храм Преображения Господня»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2127" y="2801792"/>
            <a:ext cx="1648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Роспись в храме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80790" y="5665461"/>
            <a:ext cx="19075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Н</a:t>
            </a:r>
            <a:r>
              <a:rPr lang="ru-RU" sz="1600" b="1" dirty="0" smtClean="0">
                <a:solidFill>
                  <a:srgbClr val="002060"/>
                </a:solidFill>
                <a:latin typeface="Calibri"/>
                <a:ea typeface="Times New Roman"/>
              </a:rPr>
              <a:t>екрополь у храма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9" name="Содержимое 3" descr="Изображение 045.jpg"/>
          <p:cNvPicPr>
            <a:picLocks noChangeAspect="1"/>
          </p:cNvPicPr>
          <p:nvPr/>
        </p:nvPicPr>
        <p:blipFill rotWithShape="1">
          <a:blip r:embed="rId2" cstate="print"/>
          <a:srcRect r="1017" b="37265"/>
          <a:stretch/>
        </p:blipFill>
        <p:spPr>
          <a:xfrm>
            <a:off x="2440142" y="4590172"/>
            <a:ext cx="3600400" cy="1840841"/>
          </a:xfrm>
          <a:prstGeom prst="rect">
            <a:avLst/>
          </a:prstGeom>
          <a:ln w="63500">
            <a:solidFill>
              <a:srgbClr val="EEECE1">
                <a:lumMod val="25000"/>
              </a:srgbClr>
            </a:solidFill>
          </a:ln>
        </p:spPr>
      </p:pic>
      <p:pic>
        <p:nvPicPr>
          <p:cNvPr id="1026" name="Picture 2" descr="C:\Users\112\Desktop\101NIKON\DSCN20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9" r="3792"/>
          <a:stretch/>
        </p:blipFill>
        <p:spPr bwMode="auto">
          <a:xfrm>
            <a:off x="6228184" y="2294265"/>
            <a:ext cx="2612787" cy="33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112\Desktop\IMG_00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28235" r="5339" b="38656"/>
          <a:stretch/>
        </p:blipFill>
        <p:spPr bwMode="auto">
          <a:xfrm>
            <a:off x="2483768" y="1851832"/>
            <a:ext cx="3200400" cy="2501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Содержимое 3" descr="Изображение 046.jpg"/>
          <p:cNvPicPr>
            <a:picLocks noChangeAspect="1"/>
          </p:cNvPicPr>
          <p:nvPr/>
        </p:nvPicPr>
        <p:blipFill>
          <a:blip r:embed="rId5" cstate="print"/>
          <a:srcRect l="8064" r="1354"/>
          <a:stretch>
            <a:fillRect/>
          </a:stretch>
        </p:blipFill>
        <p:spPr>
          <a:xfrm>
            <a:off x="231775" y="3573016"/>
            <a:ext cx="2592288" cy="3041379"/>
          </a:xfrm>
          <a:prstGeom prst="rect">
            <a:avLst/>
          </a:prstGeom>
          <a:ln w="63500">
            <a:solidFill>
              <a:srgbClr val="EEECE1">
                <a:lumMod val="25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4699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20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836712"/>
            <a:ext cx="9144000" cy="58326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№10 «Речная долина  реки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Нойка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92541"/>
            <a:ext cx="3816424" cy="2564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2010961"/>
            <a:ext cx="3444343" cy="258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224" y="1651486"/>
            <a:ext cx="2664296" cy="188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364" y="3301851"/>
            <a:ext cx="2568849" cy="179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00538"/>
            <a:ext cx="2587674" cy="194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12360" y="3535917"/>
            <a:ext cx="519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Ива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74070" y="5120752"/>
            <a:ext cx="7328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Сныть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66372" y="6232305"/>
            <a:ext cx="6715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2060"/>
                </a:solidFill>
                <a:latin typeface="Calibri"/>
                <a:ea typeface="Times New Roman"/>
              </a:rPr>
              <a:t>Рогоз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051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231775" y="36591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11268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180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1"/>
          <p:cNvSpPr>
            <a:spLocks noGrp="1"/>
          </p:cNvSpPr>
          <p:nvPr>
            <p:ph idx="1"/>
          </p:nvPr>
        </p:nvSpPr>
        <p:spPr bwMode="auto">
          <a:xfrm>
            <a:off x="1" y="836712"/>
            <a:ext cx="9144000" cy="6021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танция №11 «Пруд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Сажилка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родники»</a:t>
            </a:r>
          </a:p>
        </p:txBody>
      </p:sp>
      <p:pic>
        <p:nvPicPr>
          <p:cNvPr id="7" name="Рисунок 6" descr="C:\Users\112\Desktop\Школьное фото\Фото Тропа 1\DSCN098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50" y="1844824"/>
            <a:ext cx="4050458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4542192" cy="294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84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"/>
            <a:ext cx="9221579" cy="69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</a:t>
            </a: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2811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6139" y="1567659"/>
            <a:ext cx="44503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5264" y="6553049"/>
            <a:ext cx="231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61898" y="1280168"/>
            <a:ext cx="3478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Смета расходов</a:t>
            </a:r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519168"/>
              </p:ext>
            </p:extLst>
          </p:nvPr>
        </p:nvGraphicFramePr>
        <p:xfrm>
          <a:off x="395534" y="2155292"/>
          <a:ext cx="8424938" cy="4642444"/>
        </p:xfrm>
        <a:graphic>
          <a:graphicData uri="http://schemas.openxmlformats.org/drawingml/2006/table">
            <a:tbl>
              <a:tblPr firstRow="1" firstCol="1" bandRow="1"/>
              <a:tblGrid>
                <a:gridCol w="1632169"/>
                <a:gridCol w="1645987"/>
                <a:gridCol w="1632169"/>
                <a:gridCol w="1301282"/>
                <a:gridCol w="1301282"/>
                <a:gridCol w="912049"/>
              </a:tblGrid>
              <a:tr h="1053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Статья расходов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Название материалов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Стоимость единицы (руб.)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 (руб.)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93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1.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Материалы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Столбики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для указателей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 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за 1 шт.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2 шт.</a:t>
                      </a:r>
                      <a:endParaRPr lang="ru-RU" sz="11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ru-RU" sz="11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Саморез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прессшайбой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4,2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 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 1 кг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0,5 кг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11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Заказ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покупка баннера крупномасштабной карты-схемы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</a:t>
                      </a:r>
                      <a:endParaRPr lang="ru-RU" sz="11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шт.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31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                   Итого:</a:t>
                      </a:r>
                      <a:endParaRPr lang="ru-RU" sz="2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1385</a:t>
                      </a:r>
                      <a:endParaRPr lang="ru-RU" sz="2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"/>
            <a:ext cx="9221579" cy="69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48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</a:t>
            </a: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2811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6139" y="1567659"/>
            <a:ext cx="44503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5264" y="6553049"/>
            <a:ext cx="231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2" name="Рисунок 11" descr="C:\Users\112\Pictures\MP Navigator EX\2018_04_21\IMG_000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r="3320" b="36709"/>
          <a:stretch/>
        </p:blipFill>
        <p:spPr bwMode="auto">
          <a:xfrm rot="10800000">
            <a:off x="132529" y="2843237"/>
            <a:ext cx="4696713" cy="396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112\Pictures\MP Navigator EX\2018_04_21\IMG_000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13" r="3322" b="13478"/>
          <a:stretch/>
        </p:blipFill>
        <p:spPr bwMode="auto">
          <a:xfrm rot="10800000">
            <a:off x="132528" y="1967793"/>
            <a:ext cx="4696714" cy="8754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C:\Users\112\Pictures\MP Navigator EX\2018_04_21\IMG_000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1217" r="64629" b="3758"/>
          <a:stretch/>
        </p:blipFill>
        <p:spPr bwMode="auto">
          <a:xfrm rot="5400000">
            <a:off x="4264405" y="-2837183"/>
            <a:ext cx="673100" cy="8936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C:\Users\112\Pictures\MP Navigator EX\2018_04_21\IMG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 b="9666"/>
          <a:stretch/>
        </p:blipFill>
        <p:spPr bwMode="auto">
          <a:xfrm>
            <a:off x="4814351" y="1935247"/>
            <a:ext cx="4255031" cy="4875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48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"/>
            <a:ext cx="9221579" cy="69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 работы </a:t>
            </a:r>
            <a:r>
              <a:rPr lang="ru-RU" sz="4800" b="1" i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экотропы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</a:t>
            </a: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2811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5264" y="6553049"/>
            <a:ext cx="231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30760" y="6216614"/>
            <a:ext cx="32800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Экскурсия по 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экотропе</a:t>
            </a:r>
            <a:r>
              <a:rPr lang="ru-RU" sz="1600" b="1" dirty="0">
                <a:solidFill>
                  <a:srgbClr val="002060"/>
                </a:solidFill>
                <a:ea typeface="Times New Roman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5-6 </a:t>
            </a:r>
            <a:r>
              <a:rPr lang="ru-RU" sz="1600" b="1" dirty="0" err="1" smtClean="0">
                <a:solidFill>
                  <a:srgbClr val="002060"/>
                </a:solidFill>
                <a:ea typeface="Times New Roman"/>
              </a:rPr>
              <a:t>кл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.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a typeface="Times New Roman"/>
              </a:rPr>
              <a:t>апрель 2017 г.</a:t>
            </a: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8" y="2108200"/>
            <a:ext cx="3030537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112\Desktop\марина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068" y="2234580"/>
            <a:ext cx="2698295" cy="201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12\Desktop\марина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4469782"/>
            <a:ext cx="2898103" cy="171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Артём\Documents\Проект Тропа 2017\Фото проект\DSCN218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44" y="1547753"/>
            <a:ext cx="2795794" cy="209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112\Desktop\DSCN212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" r="12556" b="12748"/>
          <a:stretch/>
        </p:blipFill>
        <p:spPr bwMode="auto">
          <a:xfrm>
            <a:off x="3248378" y="1520757"/>
            <a:ext cx="2724822" cy="211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6117" y="3600829"/>
            <a:ext cx="5980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Традиционное школьное мероприятие – «День Земли», </a:t>
            </a:r>
          </a:p>
          <a:p>
            <a:pPr lvl="0"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открыти</a:t>
            </a:r>
            <a:r>
              <a:rPr lang="ru-RU" sz="1600" b="1" dirty="0">
                <a:solidFill>
                  <a:srgbClr val="002060"/>
                </a:solidFill>
                <a:ea typeface="Times New Roman"/>
              </a:rPr>
              <a:t>е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экологической тропы, </a:t>
            </a:r>
            <a:r>
              <a:rPr lang="ru-RU" sz="1400" b="1" dirty="0" smtClean="0">
                <a:solidFill>
                  <a:srgbClr val="002060"/>
                </a:solidFill>
                <a:ea typeface="Times New Roman"/>
              </a:rPr>
              <a:t>25 апреля </a:t>
            </a:r>
            <a:r>
              <a:rPr lang="ru-RU" sz="1400" b="1" dirty="0">
                <a:solidFill>
                  <a:srgbClr val="002060"/>
                </a:solidFill>
                <a:ea typeface="Times New Roman"/>
              </a:rPr>
              <a:t>2017 г.</a:t>
            </a: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" name="Picture 2" descr="C:\Users\112\Desktop\Школьное фото\3 июня\DSCN120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2"/>
          <a:stretch/>
        </p:blipFill>
        <p:spPr bwMode="auto">
          <a:xfrm>
            <a:off x="251738" y="4288967"/>
            <a:ext cx="3150055" cy="217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C:\Users\112\Desktop\Школьное фото\Фото Тропа 1\Экскурсия 2016 лето\DSCN1150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66"/>
          <a:stretch/>
        </p:blipFill>
        <p:spPr bwMode="auto">
          <a:xfrm>
            <a:off x="2987823" y="4709726"/>
            <a:ext cx="2873461" cy="1876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553049"/>
            <a:ext cx="637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Экскурсия для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младших школьников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экотропе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лето 2017 г.</a:t>
            </a: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5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1579" cy="69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 работы </a:t>
            </a:r>
            <a:r>
              <a:rPr lang="ru-RU" sz="4800" b="1" i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экотропы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516" y="3244334"/>
            <a:ext cx="30257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</a:t>
            </a: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en-US" sz="16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ea typeface="Calibri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/>
              </a:rPr>
              <a:t>          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38" y="3460170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5159" y="3523885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  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5159" y="621661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  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7646" y="1484783"/>
            <a:ext cx="5884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ru-RU" sz="3600" b="1" kern="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1738" y="3244333"/>
            <a:ext cx="2811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endParaRPr lang="en-US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ea typeface="Calibri"/>
              </a:rPr>
              <a:t>          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5264" y="6553049"/>
            <a:ext cx="231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Times New Roman"/>
              </a:rPr>
              <a:t> </a:t>
            </a: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4" name="Picture 2" descr="C:\Users\112\Desktop\DSCN29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" b="2357"/>
          <a:stretch/>
        </p:blipFill>
        <p:spPr bwMode="auto">
          <a:xfrm rot="15769407">
            <a:off x="21913" y="2487507"/>
            <a:ext cx="4621419" cy="331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12\Desktop\DSCN294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" t="6644" b="4049"/>
          <a:stretch/>
        </p:blipFill>
        <p:spPr bwMode="auto">
          <a:xfrm rot="16830471">
            <a:off x="4413431" y="2608020"/>
            <a:ext cx="4647778" cy="322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5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12\Desktop\Природа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ru-RU" sz="48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833753"/>
            <a:ext cx="62646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4400" b="1" i="1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Открытия</a:t>
            </a:r>
          </a:p>
          <a:p>
            <a:pPr lvl="0">
              <a:defRPr/>
            </a:pPr>
            <a:r>
              <a:rPr lang="ru-RU" sz="4400" b="1" i="1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в </a:t>
            </a:r>
            <a:r>
              <a:rPr lang="ru-RU" sz="4400" b="1" i="1" kern="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Прысках</a:t>
            </a:r>
            <a:r>
              <a:rPr lang="ru-RU" sz="4400" b="1" i="1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i="1" kern="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20739" y="3844499"/>
            <a:ext cx="3385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48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2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960</Words>
  <Application>Microsoft Office PowerPoint</Application>
  <PresentationFormat>Экран (4:3)</PresentationFormat>
  <Paragraphs>448</Paragraphs>
  <Slides>38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1_Оформление по умолчанию</vt:lpstr>
      <vt:lpstr>Тема Office</vt:lpstr>
      <vt:lpstr>Презентация PowerPoint</vt:lpstr>
      <vt:lpstr>Презентация PowerPoint</vt:lpstr>
      <vt:lpstr>Презентация PowerPoint</vt:lpstr>
      <vt:lpstr>Экологические проблемы села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112</dc:creator>
  <cp:lastModifiedBy>112</cp:lastModifiedBy>
  <cp:revision>172</cp:revision>
  <dcterms:created xsi:type="dcterms:W3CDTF">2017-04-21T20:04:08Z</dcterms:created>
  <dcterms:modified xsi:type="dcterms:W3CDTF">2018-07-09T10:52:48Z</dcterms:modified>
</cp:coreProperties>
</file>