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4" r:id="rId3"/>
    <p:sldId id="258" r:id="rId4"/>
    <p:sldId id="263" r:id="rId5"/>
    <p:sldId id="267" r:id="rId6"/>
    <p:sldId id="268" r:id="rId7"/>
    <p:sldId id="269" r:id="rId8"/>
    <p:sldId id="270" r:id="rId9"/>
    <p:sldId id="265" r:id="rId10"/>
    <p:sldId id="266" r:id="rId11"/>
    <p:sldId id="271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58"/>
    <a:srgbClr val="002A7E"/>
    <a:srgbClr val="002E8A"/>
    <a:srgbClr val="002F8E"/>
    <a:srgbClr val="0012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775" autoAdjust="0"/>
  </p:normalViewPr>
  <p:slideViewPr>
    <p:cSldViewPr>
      <p:cViewPr>
        <p:scale>
          <a:sx n="66" d="100"/>
          <a:sy n="66" d="100"/>
        </p:scale>
        <p:origin x="-193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08E1B-798D-4EB4-8D9E-3AEA787A089D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49220-8699-4728-852C-40AB162841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463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902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558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932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67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581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969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9220-8699-4728-852C-40AB162841B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48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371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956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649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770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770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595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068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139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350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168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68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FB0B-0924-4EAF-8DEF-922BD8E2441C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A9CB-3870-4291-9058-2B5B57BF6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260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1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1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1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3861048"/>
            <a:ext cx="7344816" cy="1323439"/>
          </a:xfrm>
          <a:prstGeom prst="rect">
            <a:avLst/>
          </a:prstGeom>
          <a:ln w="57150">
            <a:solidFill>
              <a:srgbClr val="002A7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3810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3810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rgbClr val="002E8A"/>
                </a:solidFill>
                <a:latin typeface="Calibri" panose="020F0502020204030204" pitchFamily="34" charset="0"/>
              </a:rPr>
              <a:t>ЭКОЛОГИЧЕСКИЙ ПРОЕКТ «ХРАНИТЕЛИ ВОДЫ»</a:t>
            </a:r>
            <a:endParaRPr lang="ru-RU" sz="4400" b="1" dirty="0">
              <a:ln w="10541" cmpd="sng">
                <a:solidFill>
                  <a:srgbClr val="00B0F0"/>
                </a:solidFill>
                <a:prstDash val="solid"/>
              </a:ln>
              <a:solidFill>
                <a:srgbClr val="002E8A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373216"/>
            <a:ext cx="838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</a:t>
            </a:r>
            <a:r>
              <a:rPr lang="ru-RU" sz="3200" b="1" dirty="0" smtClean="0"/>
              <a:t>               Автор и организатор проекта</a:t>
            </a:r>
          </a:p>
          <a:p>
            <a:r>
              <a:rPr lang="ru-RU" sz="3200" b="1" dirty="0" smtClean="0"/>
              <a:t>         Ковалев Максим Андреевич (10 класс)</a:t>
            </a:r>
            <a:r>
              <a:rPr lang="ru-RU" sz="3200" b="1" dirty="0" smtClean="0"/>
              <a:t> </a:t>
            </a:r>
            <a:endParaRPr lang="ru-RU" sz="32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23928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5832648" cy="3499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291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xim\Desktop\РОдники\image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7" y="4996866"/>
            <a:ext cx="2468917" cy="17281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im\Desktop\РОдники\hello_html_m47526a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6490"/>
            <a:ext cx="2511549" cy="188366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xim\Desktop\РОдники\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18" y="1401702"/>
            <a:ext cx="2511549" cy="188713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xim\Desktop\РОдники\724c31804adc6d8a31fd1d9fc439ab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3" y="1817309"/>
            <a:ext cx="2520280" cy="188769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axim\Desktop\Лидер\img_22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582"/>
          <a:stretch/>
        </p:blipFill>
        <p:spPr bwMode="auto">
          <a:xfrm>
            <a:off x="3523518" y="4024646"/>
            <a:ext cx="2304256" cy="190360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xim\Desktop\РОдники\2a04e5a4f1c81d0d7c6e2ad8fdbd64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63623"/>
            <a:ext cx="2520280" cy="189021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9453"/>
            <a:ext cx="889248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002E8A"/>
                </a:solidFill>
              </a:rPr>
              <a:t>                       Экологическая акция «Живые родники России» </a:t>
            </a:r>
            <a:endParaRPr lang="ru-RU" sz="2400" b="1" dirty="0">
              <a:ln>
                <a:solidFill>
                  <a:srgbClr val="0070C0"/>
                </a:solidFill>
              </a:ln>
              <a:solidFill>
                <a:srgbClr val="002E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344521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Родник, Родина, народ, родители – однокоренные слова, поэтому, охраняя родники, мы охраняем Родину, народ и своих родителей. </a:t>
            </a:r>
            <a:r>
              <a:rPr lang="ru-RU" b="1" dirty="0"/>
              <a:t> </a:t>
            </a:r>
            <a:r>
              <a:rPr lang="ru-RU" b="1" dirty="0" smtClean="0"/>
              <a:t>Родник, наравне с березой,</a:t>
            </a:r>
          </a:p>
          <a:p>
            <a:r>
              <a:rPr lang="ru-RU" b="1" dirty="0" smtClean="0"/>
              <a:t> - символ России.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947" y="3704999"/>
            <a:ext cx="4108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Видим, загрустил родник,</a:t>
            </a:r>
          </a:p>
          <a:p>
            <a:r>
              <a:rPr lang="ru-RU" b="1" dirty="0"/>
              <a:t>Голосок его поник.</a:t>
            </a:r>
          </a:p>
          <a:p>
            <a:r>
              <a:rPr lang="ru-RU" b="1" dirty="0"/>
              <a:t>Он как прежде не журчит.</a:t>
            </a:r>
          </a:p>
          <a:p>
            <a:r>
              <a:rPr lang="ru-RU" b="1" dirty="0"/>
              <a:t>Мусор разный в нём лежит.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3291018"/>
            <a:ext cx="4415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Только мы не растерялись,</a:t>
            </a:r>
          </a:p>
          <a:p>
            <a:r>
              <a:rPr lang="ru-RU" b="1" dirty="0"/>
              <a:t>За работу дружно взялись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2564904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Ручью очистили всё русло,</a:t>
            </a:r>
          </a:p>
          <a:p>
            <a:r>
              <a:rPr lang="ru-RU" b="1" dirty="0"/>
              <a:t>Чтоб </a:t>
            </a:r>
            <a:r>
              <a:rPr lang="ru-RU" b="1" dirty="0" smtClean="0"/>
              <a:t>воде не </a:t>
            </a:r>
            <a:r>
              <a:rPr lang="ru-RU" b="1" dirty="0"/>
              <a:t>было </a:t>
            </a:r>
            <a:r>
              <a:rPr lang="ru-RU" b="1" dirty="0" smtClean="0"/>
              <a:t>грустно</a:t>
            </a:r>
            <a:r>
              <a:rPr lang="ru-RU" b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35067" y="54249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Потрудились мы на славу,</a:t>
            </a:r>
          </a:p>
          <a:p>
            <a:r>
              <a:rPr lang="ru-RU" b="1" dirty="0"/>
              <a:t>И работа нам по нраву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Мы очистили ручей..,</a:t>
            </a:r>
          </a:p>
          <a:p>
            <a:r>
              <a:rPr lang="ru-RU" b="1" dirty="0" smtClean="0"/>
              <a:t>А помогли </a:t>
            </a:r>
            <a:r>
              <a:rPr lang="ru-RU" b="1" dirty="0"/>
              <a:t>планете </a:t>
            </a:r>
            <a:r>
              <a:rPr lang="ru-RU" b="1" dirty="0" smtClean="0"/>
              <a:t>всей!</a:t>
            </a:r>
            <a:endParaRPr lang="ru-RU" b="1" dirty="0"/>
          </a:p>
          <a:p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940957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Ребята из отряда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«</a:t>
            </a:r>
            <a:r>
              <a:rPr lang="ru-RU" b="1" dirty="0" err="1" smtClean="0">
                <a:solidFill>
                  <a:srgbClr val="00B0F0"/>
                </a:solidFill>
              </a:rPr>
              <a:t>Капитошка</a:t>
            </a:r>
            <a:r>
              <a:rPr lang="ru-RU" b="1" dirty="0" smtClean="0">
                <a:solidFill>
                  <a:srgbClr val="00B0F0"/>
                </a:solidFill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и «Голубой патруль». 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6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1"/>
            <a:ext cx="1080120" cy="6480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543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0"/>
            <a:ext cx="745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Всероссийская экологическая </a:t>
            </a: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акция </a:t>
            </a: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«Чистые берега»</a:t>
            </a:r>
          </a:p>
        </p:txBody>
      </p:sp>
      <p:pic>
        <p:nvPicPr>
          <p:cNvPr id="1026" name="Picture 2" descr="E:\ДОКУМЕНТЫ\МАМА\ЛИДЕР-2018\bywaetnaozerahesheihuz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46" y="706965"/>
            <a:ext cx="2525438" cy="189407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ЗАГРУЗКИ\Новая папка\0_85f66_bdade031_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05" y="4929346"/>
            <a:ext cx="2475461" cy="185659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ЗАГРУЗКИ\Новая папка\1320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32" y="2995940"/>
            <a:ext cx="2511552" cy="170992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:\ФОТОГРАФИИ\Фотки (КМА)\ФОТО_ПЛОЩАДКА-2016)\3 июня\Зоопарк\DSC009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92" y="4221088"/>
            <a:ext cx="2645566" cy="198417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ЗАГРУЗКИ\donmas-sug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4442" y="667840"/>
            <a:ext cx="2483768" cy="184584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303630"/>
            <a:ext cx="52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A7E"/>
                </a:solidFill>
              </a:rPr>
              <a:t>(</a:t>
            </a:r>
            <a:r>
              <a:rPr lang="ru-RU" sz="2000" u="sng" dirty="0" smtClean="0">
                <a:solidFill>
                  <a:srgbClr val="002A7E"/>
                </a:solidFill>
              </a:rPr>
              <a:t>организатор</a:t>
            </a:r>
            <a:r>
              <a:rPr lang="ru-RU" sz="2000" dirty="0" smtClean="0">
                <a:solidFill>
                  <a:srgbClr val="002A7E"/>
                </a:solidFill>
              </a:rPr>
              <a:t> 20.05.,22.05., 26.05.2018)</a:t>
            </a:r>
            <a:endParaRPr lang="ru-RU" sz="2000" dirty="0">
              <a:solidFill>
                <a:srgbClr val="002A7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6" y="1134625"/>
            <a:ext cx="1950782" cy="27162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axim\Desktop\diplom-berega-22.05.2018-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3685"/>
            <a:ext cx="1946474" cy="27162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ЗАГРУЗКИ\Новая папка\akciya_rek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1"/>
          <a:stretch/>
        </p:blipFill>
        <p:spPr bwMode="auto">
          <a:xfrm>
            <a:off x="4427984" y="2278632"/>
            <a:ext cx="2932064" cy="17281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xim\Desktop\diplom-berega-20.05.2018-0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" y="4006824"/>
            <a:ext cx="1949745" cy="27208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2920" y="3338371"/>
            <a:ext cx="23750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Эта акция имеет публичный характер. </a:t>
            </a:r>
            <a:r>
              <a:rPr lang="ru-RU" b="1" u="sng" dirty="0" smtClean="0"/>
              <a:t>Главные цели : </a:t>
            </a:r>
            <a:r>
              <a:rPr lang="ru-RU" b="1" dirty="0" smtClean="0"/>
              <a:t>очистка береговой территории  и воды от </a:t>
            </a:r>
            <a:r>
              <a:rPr lang="ru-RU" b="1" dirty="0"/>
              <a:t>мусора, просвещение населения о раздельном сборе </a:t>
            </a:r>
            <a:endParaRPr lang="ru-RU" b="1" dirty="0" smtClean="0"/>
          </a:p>
          <a:p>
            <a:pPr algn="ctr"/>
            <a:r>
              <a:rPr lang="ru-RU" b="1" dirty="0"/>
              <a:t>м</a:t>
            </a:r>
            <a:r>
              <a:rPr lang="ru-RU" b="1" dirty="0" smtClean="0"/>
              <a:t>усора, а также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2920" y="6143430"/>
            <a:ext cx="4661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сбор отходов </a:t>
            </a:r>
            <a:r>
              <a:rPr lang="ru-RU" b="1" dirty="0"/>
              <a:t>для вторичной </a:t>
            </a:r>
            <a:r>
              <a:rPr lang="ru-RU" b="1" dirty="0" smtClean="0"/>
              <a:t>переработки.</a:t>
            </a:r>
          </a:p>
          <a:p>
            <a:pPr algn="ctr"/>
            <a:r>
              <a:rPr lang="ru-RU" b="1" dirty="0" smtClean="0"/>
              <a:t>Все работали весело, с  энтузиазмом.</a:t>
            </a:r>
          </a:p>
        </p:txBody>
      </p:sp>
      <p:pic>
        <p:nvPicPr>
          <p:cNvPr id="20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88640"/>
            <a:ext cx="1368152" cy="8208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004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2461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Всероссийская экологическая </a:t>
            </a:r>
            <a:r>
              <a:rPr lang="ru-RU" sz="24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акция «Зеленая весна</a:t>
            </a: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»</a:t>
            </a:r>
          </a:p>
          <a:p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(апрель-май) </a:t>
            </a:r>
            <a:r>
              <a:rPr lang="ru-RU" b="1" dirty="0" smtClean="0"/>
              <a:t>Субботники </a:t>
            </a:r>
            <a:r>
              <a:rPr lang="ru-RU" b="1" dirty="0"/>
              <a:t>и трудовые десанты по уборке мусора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 </a:t>
            </a:r>
            <a:r>
              <a:rPr lang="ru-RU" b="1" dirty="0"/>
              <a:t>посадка </a:t>
            </a:r>
            <a:r>
              <a:rPr lang="ru-RU" b="1" dirty="0" smtClean="0"/>
              <a:t>цветов, деревьев </a:t>
            </a:r>
            <a:r>
              <a:rPr lang="ru-RU" b="1" dirty="0"/>
              <a:t>и </a:t>
            </a:r>
            <a:r>
              <a:rPr lang="ru-RU" b="1" dirty="0" smtClean="0"/>
              <a:t>кустарников; сбор и сдача вторсырья. </a:t>
            </a:r>
          </a:p>
          <a:p>
            <a:r>
              <a:rPr lang="ru-RU" b="1" dirty="0" smtClean="0"/>
              <a:t>Координационная работа, регулирующая  деятельность мобильных </a:t>
            </a:r>
          </a:p>
          <a:p>
            <a:r>
              <a:rPr lang="ru-RU" b="1" dirty="0" smtClean="0"/>
              <a:t>отрядов «Водный дозор», «Голубой патруль» и «</a:t>
            </a:r>
            <a:r>
              <a:rPr lang="ru-RU" b="1" dirty="0" err="1" smtClean="0"/>
              <a:t>Капитошка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2050" name="Picture 2" descr="E:\ЗАГРУЗКИ\p0c37375d41efc3bab837a61c7484dc1e_w1200_h800_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1707447" cy="248945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ЗАГРУЗКИ\Новая папка\3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41" y="1700808"/>
            <a:ext cx="2531821" cy="178760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ЗАГРУЗКИ\thum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38" b="16960"/>
          <a:stretch/>
        </p:blipFill>
        <p:spPr bwMode="auto">
          <a:xfrm>
            <a:off x="107504" y="4455455"/>
            <a:ext cx="2107559" cy="214135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ЗАГРУЗКИ\thumb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79792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ЗАГРУЗКИ\Новая папка\p141_sam_0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96" y="4725144"/>
            <a:ext cx="2495551" cy="18716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ЗАГРУЗКИ\Новая папка\vyvoz_makulatur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60" y="1966419"/>
            <a:ext cx="1887187" cy="252028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ЗАГРУЗКИ\331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71663"/>
            <a:ext cx="2675080" cy="185727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5063" y="5804991"/>
            <a:ext cx="388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Мы сажаем, убираем,</a:t>
            </a:r>
          </a:p>
          <a:p>
            <a:pPr algn="ctr"/>
            <a:r>
              <a:rPr lang="ru-RU" sz="1600" b="1" dirty="0" smtClean="0"/>
              <a:t>Собираем вторсырье. </a:t>
            </a:r>
          </a:p>
          <a:p>
            <a:pPr algn="ctr"/>
            <a:r>
              <a:rPr lang="ru-RU" sz="1600" b="1" dirty="0" smtClean="0"/>
              <a:t>Мы трудом Весну встречаем,</a:t>
            </a:r>
          </a:p>
          <a:p>
            <a:pPr algn="ctr"/>
            <a:r>
              <a:rPr lang="ru-RU" sz="1600" b="1" dirty="0" smtClean="0"/>
              <a:t>Чтобы все вокруг цвело!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5" t="10663" r="12613" b="14589"/>
          <a:stretch/>
        </p:blipFill>
        <p:spPr bwMode="auto">
          <a:xfrm>
            <a:off x="3981737" y="4180436"/>
            <a:ext cx="2891104" cy="1620499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04664"/>
            <a:ext cx="1560172" cy="9361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179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4857" y="16624"/>
            <a:ext cx="666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Э</a:t>
            </a:r>
            <a:r>
              <a:rPr lang="ru-RU" sz="2400" b="1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кологический праздник </a:t>
            </a:r>
            <a:r>
              <a:rPr lang="ru-RU" sz="2400" b="1" dirty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«Все в твоих руках!» </a:t>
            </a:r>
          </a:p>
        </p:txBody>
      </p:sp>
      <p:pic>
        <p:nvPicPr>
          <p:cNvPr id="1028" name="Picture 4" descr="G:\ФОТОГРАФИИ\Фотки (КМА)\Семинар\DSC0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40" y="478289"/>
            <a:ext cx="2863823" cy="191710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ФОТОГРАФИИ\Фотки (КМА)\Семинар\S6301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368" b="24752"/>
          <a:stretch/>
        </p:blipFill>
        <p:spPr bwMode="auto">
          <a:xfrm>
            <a:off x="218735" y="3771711"/>
            <a:ext cx="2550559" cy="17008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ОТОГРАФИИ\Фотки (КМА)\Семинар\DSC001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1915739" cy="144016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ФОТОГРАФИИ\Фотки (КМА)\Семинар\DSC001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7" y="1556792"/>
            <a:ext cx="2913207" cy="19501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ФОТОГРАФИИ\Фотки (КМА)\Спектакль. Фото\DSC002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41"/>
          <a:stretch/>
        </p:blipFill>
        <p:spPr bwMode="auto">
          <a:xfrm>
            <a:off x="3663553" y="2227636"/>
            <a:ext cx="2661620" cy="18574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ФОТОГРАФИИ\Фотки (КМА)\Спектакль. Фото\DSC002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90" y="1731992"/>
            <a:ext cx="1536899" cy="23349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0466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Ребята из </a:t>
            </a:r>
            <a:r>
              <a:rPr lang="ru-RU" b="1" u="sng" dirty="0" smtClean="0"/>
              <a:t>«Водного дозора» </a:t>
            </a:r>
            <a:r>
              <a:rPr lang="ru-RU" b="1" dirty="0" smtClean="0"/>
              <a:t>провели «Международный конгресс» по вопросам экологии водоемов России и мировым проблемам водных ресурсов.</a:t>
            </a:r>
          </a:p>
          <a:p>
            <a:r>
              <a:rPr lang="ru-RU" b="1" dirty="0" smtClean="0"/>
              <a:t>**************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149080"/>
            <a:ext cx="622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Ребята из отряда </a:t>
            </a:r>
            <a:r>
              <a:rPr lang="ru-RU" sz="1600" b="1" u="sng" dirty="0" smtClean="0"/>
              <a:t>«Голубой патруль» </a:t>
            </a:r>
            <a:r>
              <a:rPr lang="ru-RU" sz="1600" b="1" dirty="0" smtClean="0"/>
              <a:t>представили  вниманию зрителей интересный и очень актуальный экологический спектакль «Утомленные мусором». Главными персонажами были </a:t>
            </a:r>
            <a:r>
              <a:rPr lang="ru-RU" sz="1600" b="1" dirty="0"/>
              <a:t>п</a:t>
            </a:r>
            <a:r>
              <a:rPr lang="ru-RU" sz="1600" b="1" dirty="0" smtClean="0"/>
              <a:t>ластиковая Бутылка,  алюминиевая </a:t>
            </a:r>
            <a:r>
              <a:rPr lang="ru-RU" sz="1600" b="1" dirty="0"/>
              <a:t>Б</a:t>
            </a:r>
            <a:r>
              <a:rPr lang="ru-RU" sz="1600" b="1" dirty="0" smtClean="0"/>
              <a:t>анка, Бумага, Батарейка и опаснейший загрязнитель окружающей среды – </a:t>
            </a:r>
            <a:r>
              <a:rPr lang="ru-RU" sz="1600" b="1" dirty="0" err="1" smtClean="0"/>
              <a:t>Диоксин</a:t>
            </a:r>
            <a:r>
              <a:rPr lang="ru-RU" sz="1600" b="1" dirty="0" smtClean="0"/>
              <a:t>.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****************************************</a:t>
            </a:r>
            <a:endParaRPr lang="ru-RU" sz="1600" b="1" dirty="0"/>
          </a:p>
        </p:txBody>
      </p:sp>
      <p:pic>
        <p:nvPicPr>
          <p:cNvPr id="1034" name="Picture 10" descr="G:\ФОТОГРАФИИ\Фотки (КМА)\Семинар\S630149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356" b="22700"/>
          <a:stretch/>
        </p:blipFill>
        <p:spPr bwMode="auto">
          <a:xfrm>
            <a:off x="2678207" y="5488097"/>
            <a:ext cx="1778224" cy="120373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5645413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Малыши из отряда </a:t>
            </a:r>
            <a:r>
              <a:rPr lang="ru-RU" b="1" u="sng" dirty="0" smtClean="0"/>
              <a:t>«</a:t>
            </a:r>
            <a:r>
              <a:rPr lang="ru-RU" b="1" u="sng" dirty="0" err="1" smtClean="0"/>
              <a:t>Капитошка</a:t>
            </a:r>
            <a:r>
              <a:rPr lang="ru-RU" b="1" u="sng" dirty="0" smtClean="0"/>
              <a:t>» </a:t>
            </a:r>
            <a:r>
              <a:rPr lang="ru-RU" b="1" dirty="0" smtClean="0"/>
              <a:t>пели, танцевали и читали стихи о красоте природы, о реках и озерах, о том, что их нужно беречь. Все в наших руках!</a:t>
            </a:r>
            <a:endParaRPr lang="ru-RU" b="1" dirty="0"/>
          </a:p>
        </p:txBody>
      </p:sp>
      <p:pic>
        <p:nvPicPr>
          <p:cNvPr id="14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88641"/>
            <a:ext cx="1584176" cy="95050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430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ЗАГРУЗКИ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58" b="16852"/>
          <a:stretch/>
        </p:blipFill>
        <p:spPr bwMode="auto">
          <a:xfrm>
            <a:off x="1763688" y="573835"/>
            <a:ext cx="2804348" cy="180567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xim\Desktop\pmx0LXJzX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3737"/>
            <a:ext cx="2339752" cy="131154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xim\Desktop\Документ Microsoft Word (3)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1"/>
            <a:ext cx="2339752" cy="196387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ЗАГРУЗКИ\Новая папка\1492093015_img_1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35475"/>
            <a:ext cx="2411760" cy="181128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xim\Desktop\7lLgBfBmXS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32" y="5229200"/>
            <a:ext cx="3046329" cy="144016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44624"/>
            <a:ext cx="7128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Круглый стол «Глобальный характер экологических проблем.</a:t>
            </a:r>
          </a:p>
          <a:p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                                                                 Водный баланс»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0" y="3356991"/>
            <a:ext cx="626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Агитбригада «</a:t>
            </a:r>
            <a:r>
              <a:rPr lang="ru-RU" sz="2000" b="1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Экостоп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"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0267" y="598870"/>
            <a:ext cx="4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 заседании круглого стола были затронуты глобальные экологические проблемы. Особый интерес  вызвало обсуждение проблем современного состояния водных ресурсов и водного баланса. Работало две секции: </a:t>
            </a:r>
          </a:p>
          <a:p>
            <a:r>
              <a:rPr lang="ru-RU" sz="1600" b="1" dirty="0" smtClean="0"/>
              <a:t>1.  Проблемы водного баланса России;</a:t>
            </a:r>
          </a:p>
          <a:p>
            <a:r>
              <a:rPr lang="ru-RU" sz="1600" b="1" dirty="0" smtClean="0"/>
              <a:t>2. Решение проблем водного баланса страны</a:t>
            </a:r>
            <a:r>
              <a:rPr lang="ru-RU" sz="1600" dirty="0" smtClean="0"/>
              <a:t>. 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5" y="2379507"/>
            <a:ext cx="6516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работе круглого стола приняли участие ребята 9-11 классов. В качестве приглашенных гостей были студенты 3 курса (3 ч-ка) естественно- географического факультета </a:t>
            </a:r>
            <a:r>
              <a:rPr lang="ru-RU" sz="1600" b="1" dirty="0" err="1" smtClean="0"/>
              <a:t>СмолГУ</a:t>
            </a:r>
            <a:r>
              <a:rPr lang="ru-RU" sz="1600" b="1" dirty="0" smtClean="0"/>
              <a:t>, которые ознакомили ребят с новыми направлениями решения экологических проблем.  *********                                                          *****************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328" y="5229200"/>
            <a:ext cx="148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«В защиту амурского тигра»</a:t>
            </a:r>
          </a:p>
          <a:p>
            <a:r>
              <a:rPr lang="ru-RU" sz="1600" b="1" dirty="0"/>
              <a:t>л</a:t>
            </a:r>
            <a:r>
              <a:rPr lang="ru-RU" sz="1600" b="1" dirty="0" smtClean="0"/>
              <a:t>итературно- музыкальная</a:t>
            </a:r>
          </a:p>
          <a:p>
            <a:r>
              <a:rPr lang="ru-RU" sz="1600" b="1" dirty="0" smtClean="0"/>
              <a:t>композиция</a:t>
            </a:r>
          </a:p>
          <a:p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5847910"/>
            <a:ext cx="2914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dirty="0" smtClean="0"/>
              <a:t>Её величество, Вода,</a:t>
            </a:r>
          </a:p>
          <a:p>
            <a:r>
              <a:rPr lang="ru-RU" sz="1600" b="1" dirty="0" smtClean="0"/>
              <a:t>Ты нас прости, пожалуйста!</a:t>
            </a:r>
          </a:p>
          <a:p>
            <a:r>
              <a:rPr lang="ru-RU" sz="1600" b="1" dirty="0" smtClean="0"/>
              <a:t>Ведь, без тебя, будет беда.</a:t>
            </a:r>
          </a:p>
          <a:p>
            <a:r>
              <a:rPr lang="ru-RU" sz="1600" b="1" dirty="0" smtClean="0"/>
              <a:t>Мы просим каплю жалости!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5404574"/>
            <a:ext cx="1987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Я – лисичка, </a:t>
            </a:r>
          </a:p>
          <a:p>
            <a:r>
              <a:rPr lang="ru-RU" sz="1600" b="1" dirty="0" smtClean="0"/>
              <a:t>я – сестричка,</a:t>
            </a:r>
          </a:p>
          <a:p>
            <a:r>
              <a:rPr lang="ru-RU" sz="1600" b="1" dirty="0" smtClean="0"/>
              <a:t>Без воды не </a:t>
            </a:r>
          </a:p>
          <a:p>
            <a:r>
              <a:rPr lang="ru-RU" sz="1600" b="1" dirty="0" smtClean="0"/>
              <a:t>Проживу!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27786" y="3666143"/>
            <a:ext cx="6516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Каждое выступление агитбригады «</a:t>
            </a:r>
            <a:r>
              <a:rPr lang="ru-RU" sz="1600" b="1" dirty="0" err="1" smtClean="0"/>
              <a:t>Экостоп</a:t>
            </a:r>
            <a:r>
              <a:rPr lang="ru-RU" sz="1600" b="1" dirty="0" smtClean="0"/>
              <a:t>» </a:t>
            </a:r>
            <a:r>
              <a:rPr lang="ru-RU" sz="1600" b="1" dirty="0"/>
              <a:t>п</a:t>
            </a:r>
            <a:r>
              <a:rPr lang="ru-RU" sz="1600" b="1" dirty="0" smtClean="0"/>
              <a:t>ринимается зрителями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                         </a:t>
            </a:r>
            <a:r>
              <a:rPr lang="ru-RU" sz="1600" b="1" dirty="0" smtClean="0"/>
              <a:t>любого возраста на «ура». Участники   </a:t>
            </a:r>
            <a:r>
              <a:rPr lang="ru-RU" sz="1600" b="1" dirty="0" err="1" smtClean="0"/>
              <a:t>агит</a:t>
            </a:r>
            <a:r>
              <a:rPr lang="ru-RU" sz="1600" b="1" dirty="0" smtClean="0"/>
              <a:t>-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бригады в интересной и доступной форме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знакомят ребят с интересными фактами и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острыми экологическими проблемами,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предлагают простые пути решения. 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  ************</a:t>
            </a:r>
            <a:endParaRPr lang="ru-RU" sz="1600" dirty="0"/>
          </a:p>
        </p:txBody>
      </p:sp>
      <p:pic>
        <p:nvPicPr>
          <p:cNvPr id="16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440157" cy="86409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169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ГРУЗКИ\58029b0b7b8adaf37c3d40c94962b6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720" y="1187122"/>
            <a:ext cx="2270023" cy="170251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ЗАГРУЗКИ\musor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6216" y="495713"/>
            <a:ext cx="2448272" cy="16329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93" y="2276872"/>
            <a:ext cx="3147852" cy="17551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E:\ЗАГРУЗКИ\DSC03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58" y="2492896"/>
            <a:ext cx="3321638" cy="174649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ЗАГРУЗКИ\r12EW4SvMmc-700x4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0" y="4433220"/>
            <a:ext cx="3093071" cy="194421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79159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Выставка поделок из вторсырья  «Мусор смело пустим в дело!»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1D5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401945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Выставка такого плана является хорошей просветительско-воспитательной работой среди школьников и взрослых. Она была приурочена к Всемирному Дню Земли, который отмечают  22 апреля.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831" y="6359188"/>
            <a:ext cx="709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0070C0"/>
                  </a:solidFill>
                </a:ln>
              </a:rPr>
              <a:t>Фотоконкурс « Природа родного края»  </a:t>
            </a:r>
            <a:endParaRPr lang="ru-RU" sz="2400" b="1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3626" y="4239393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Родной мой край!  </a:t>
            </a:r>
            <a:r>
              <a:rPr lang="ru-RU" sz="1600" b="1" dirty="0" smtClean="0"/>
              <a:t>Смоленские просторы!</a:t>
            </a:r>
          </a:p>
          <a:p>
            <a:r>
              <a:rPr lang="ru-RU" sz="1600" b="1" dirty="0" smtClean="0"/>
              <a:t> Леса, луга и блеск озёр и рек!</a:t>
            </a:r>
          </a:p>
          <a:p>
            <a:r>
              <a:rPr lang="ru-RU" sz="1600" b="1" dirty="0" smtClean="0"/>
              <a:t>Всегда вы  в сердце доблестной </a:t>
            </a:r>
            <a:r>
              <a:rPr lang="ru-RU" sz="1600" b="1" dirty="0"/>
              <a:t>России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И </a:t>
            </a:r>
            <a:r>
              <a:rPr lang="ru-RU" sz="1600" b="1" dirty="0"/>
              <a:t>лучше края в целом мире </a:t>
            </a:r>
            <a:r>
              <a:rPr lang="ru-RU" sz="1600" b="1" dirty="0" smtClean="0"/>
              <a:t>нет!</a:t>
            </a:r>
            <a:endParaRPr lang="ru-RU" sz="1600" b="1" dirty="0"/>
          </a:p>
        </p:txBody>
      </p:sp>
      <p:pic>
        <p:nvPicPr>
          <p:cNvPr id="14" name="Picture 4" descr="E:\ЗАГРУЗКИ\detsad-76804-14935490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74"/>
          <a:stretch/>
        </p:blipFill>
        <p:spPr bwMode="auto">
          <a:xfrm>
            <a:off x="10620672" y="6165304"/>
            <a:ext cx="2781701" cy="201187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853715"/>
            <a:ext cx="6948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Конкурс рисунка  «Чистые берега» и «Край, в котором </a:t>
            </a:r>
          </a:p>
          <a:p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                        я живу»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052" name="Picture 4" descr="E:\ЗАГРУЗКИ\hello_html_m3b8c5d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9" y="2734977"/>
            <a:ext cx="2686405" cy="150441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06785" y="5266581"/>
            <a:ext cx="46445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Твои поля, их взором не окинуть.</a:t>
            </a:r>
          </a:p>
          <a:p>
            <a:r>
              <a:rPr lang="ru-RU" sz="1600" b="1" dirty="0"/>
              <a:t>Твои леса, попробуй их пройди</a:t>
            </a:r>
            <a:r>
              <a:rPr lang="ru-RU" sz="1600" b="1" dirty="0" smtClean="0"/>
              <a:t>.</a:t>
            </a:r>
          </a:p>
          <a:p>
            <a:r>
              <a:rPr lang="ru-RU" sz="1600" b="1" dirty="0" smtClean="0"/>
              <a:t>А люди на Смоленщине какие</a:t>
            </a:r>
            <a:r>
              <a:rPr lang="ru-RU" sz="1600" b="1" dirty="0"/>
              <a:t>!</a:t>
            </a:r>
          </a:p>
          <a:p>
            <a:r>
              <a:rPr lang="ru-RU" sz="1600" b="1" dirty="0"/>
              <a:t>Здесь верят в светлое, </a:t>
            </a:r>
            <a:r>
              <a:rPr lang="ru-RU" sz="1600" b="1" dirty="0" smtClean="0"/>
              <a:t>что </a:t>
            </a:r>
            <a:r>
              <a:rPr lang="ru-RU" sz="1600" b="1" dirty="0"/>
              <a:t>ждёт нас впереди.</a:t>
            </a:r>
          </a:p>
          <a:p>
            <a:endParaRPr lang="ru-RU" sz="1600" b="1" dirty="0" smtClean="0"/>
          </a:p>
        </p:txBody>
      </p:sp>
      <p:pic>
        <p:nvPicPr>
          <p:cNvPr id="16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76672"/>
            <a:ext cx="1584176" cy="95050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677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«Когда пьешь воду – помни об источнике»</a:t>
            </a:r>
            <a:endParaRPr lang="ru-RU" sz="28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  <a:p>
            <a:pPr algn="r"/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                              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Вьетнамская пословица 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24744"/>
            <a:ext cx="7668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70C0"/>
                  </a:solidFill>
                </a:ln>
                <a:solidFill>
                  <a:srgbClr val="001236"/>
                </a:solidFill>
              </a:rPr>
              <a:t>Моя социальная </a:t>
            </a:r>
            <a:r>
              <a:rPr lang="ru-RU" sz="4000" b="1" dirty="0" smtClean="0">
                <a:ln>
                  <a:solidFill>
                    <a:srgbClr val="0070C0"/>
                  </a:solidFill>
                </a:ln>
                <a:solidFill>
                  <a:srgbClr val="001236"/>
                </a:solidFill>
              </a:rPr>
              <a:t>практика</a:t>
            </a:r>
          </a:p>
          <a:p>
            <a:pPr algn="ctr"/>
            <a:r>
              <a:rPr lang="ru-RU" sz="4000" b="1" dirty="0" smtClean="0">
                <a:ln>
                  <a:solidFill>
                    <a:srgbClr val="0070C0"/>
                  </a:solidFill>
                </a:ln>
                <a:solidFill>
                  <a:srgbClr val="001236"/>
                </a:solidFill>
              </a:rPr>
              <a:t>в рамках экологического проекта</a:t>
            </a:r>
            <a:endParaRPr lang="ru-RU" sz="4000" b="1" dirty="0">
              <a:ln>
                <a:solidFill>
                  <a:srgbClr val="0070C0"/>
                </a:solidFill>
              </a:ln>
              <a:solidFill>
                <a:srgbClr val="00123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19" y="2383885"/>
            <a:ext cx="86035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/>
              <a:t>Цикл экологических уроков (25 </a:t>
            </a:r>
            <a:r>
              <a:rPr lang="ru-RU" sz="2000" b="1" dirty="0" smtClean="0"/>
              <a:t>уроков</a:t>
            </a:r>
            <a:r>
              <a:rPr lang="ru-RU" sz="2000" b="1" dirty="0" smtClean="0"/>
              <a:t>).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Организация экологических и природоохранных  акций и мероприятий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(10 активностей)</a:t>
            </a:r>
          </a:p>
          <a:p>
            <a:pPr marL="342900" indent="-342900">
              <a:buFontTx/>
              <a:buAutoNum type="arabicPeriod" startAt="3"/>
            </a:pPr>
            <a:r>
              <a:rPr lang="ru-RU" sz="2000" b="1" dirty="0" smtClean="0"/>
              <a:t>Создание </a:t>
            </a:r>
            <a:r>
              <a:rPr lang="ru-RU" sz="2000" b="1" dirty="0"/>
              <a:t>мобильных отрядов «Водный дозор» (старшее звено 12 ч-к), «Голубой патруль» (среднее звено 15 ч-к), «</a:t>
            </a:r>
            <a:r>
              <a:rPr lang="ru-RU" sz="2000" b="1" dirty="0" err="1"/>
              <a:t>Капитошка</a:t>
            </a:r>
            <a:r>
              <a:rPr lang="ru-RU" sz="2000" b="1" dirty="0"/>
              <a:t>» (младшее звено 20 ч-к</a:t>
            </a:r>
            <a:r>
              <a:rPr lang="ru-RU" sz="2000" b="1" dirty="0" smtClean="0"/>
              <a:t>).</a:t>
            </a:r>
          </a:p>
          <a:p>
            <a:pPr marL="342900" indent="-342900">
              <a:buAutoNum type="arabicPeriod" startAt="3"/>
            </a:pPr>
            <a:r>
              <a:rPr lang="ru-RU" sz="2000" b="1" dirty="0" smtClean="0"/>
              <a:t> Волонтерская  экологическая  деятельность.</a:t>
            </a:r>
            <a:endParaRPr lang="ru-RU" sz="2000" b="1" dirty="0"/>
          </a:p>
          <a:p>
            <a:r>
              <a:rPr lang="ru-RU" sz="2000" b="1" dirty="0" smtClean="0"/>
              <a:t> 5.   Просветительско-пропагандистская деятельность.</a:t>
            </a:r>
          </a:p>
          <a:p>
            <a:r>
              <a:rPr lang="ru-RU" sz="2000" b="1" dirty="0" smtClean="0"/>
              <a:t> 6.   Исследовательская деятельность с последующими практическими 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  рекомендациями  населению по итогам экологических исследований.</a:t>
            </a:r>
          </a:p>
          <a:p>
            <a:pPr lvl="0"/>
            <a:r>
              <a:rPr lang="ru-RU" sz="2000" b="1" dirty="0"/>
              <a:t> </a:t>
            </a:r>
            <a:r>
              <a:rPr lang="ru-RU" sz="2000" b="1" dirty="0" smtClean="0"/>
              <a:t>7.   Социологическая </a:t>
            </a:r>
            <a:r>
              <a:rPr lang="ru-RU" sz="2000" b="1" dirty="0"/>
              <a:t>работа по проблемам охраны водоемов </a:t>
            </a:r>
            <a:r>
              <a:rPr lang="ru-RU" sz="2000" b="1" dirty="0" smtClean="0"/>
              <a:t>и      </a:t>
            </a:r>
          </a:p>
          <a:p>
            <a:pPr lvl="0"/>
            <a:r>
              <a:rPr lang="ru-RU" sz="2000" b="1" dirty="0"/>
              <a:t> </a:t>
            </a:r>
            <a:r>
              <a:rPr lang="ru-RU" sz="2000" b="1" dirty="0" smtClean="0"/>
              <a:t>       </a:t>
            </a:r>
            <a:r>
              <a:rPr lang="ru-RU" sz="2000" b="1" dirty="0" err="1" smtClean="0"/>
              <a:t>водосбережению</a:t>
            </a:r>
            <a:r>
              <a:rPr lang="ru-RU" sz="2000" b="1" dirty="0" smtClean="0"/>
              <a:t> в быту и промышленности. </a:t>
            </a:r>
            <a:endParaRPr lang="ru-RU" sz="2000" dirty="0"/>
          </a:p>
          <a:p>
            <a:endParaRPr lang="ru-RU" sz="2000" b="1" dirty="0"/>
          </a:p>
        </p:txBody>
      </p:sp>
      <p:pic>
        <p:nvPicPr>
          <p:cNvPr id="2050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1728192" cy="103691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455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9316" y="186822"/>
            <a:ext cx="4086583" cy="400110"/>
          </a:xfrm>
          <a:prstGeom prst="rect">
            <a:avLst/>
          </a:prstGeom>
          <a:noFill/>
          <a:ln w="28575">
            <a:solidFill>
              <a:srgbClr val="002E8A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A7E"/>
                </a:solidFill>
              </a:rPr>
              <a:t>Экологические </a:t>
            </a:r>
            <a:endParaRPr lang="ru-RU" sz="2000" b="1" dirty="0">
              <a:solidFill>
                <a:srgbClr val="002A7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86822"/>
            <a:ext cx="356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A7E"/>
                </a:solidFill>
              </a:rPr>
              <a:t>уроки </a:t>
            </a:r>
            <a:r>
              <a:rPr lang="ru-RU" sz="2000" b="1" dirty="0">
                <a:solidFill>
                  <a:srgbClr val="002A7E"/>
                </a:solidFill>
              </a:rPr>
              <a:t>в </a:t>
            </a:r>
            <a:r>
              <a:rPr lang="ru-RU" sz="2000" b="1" dirty="0" smtClean="0">
                <a:solidFill>
                  <a:srgbClr val="002A7E"/>
                </a:solidFill>
              </a:rPr>
              <a:t>8-х классах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4" y="1168555"/>
            <a:ext cx="2119040" cy="299819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axim\Desktop\baikal-urok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55" y="665025"/>
            <a:ext cx="2087104" cy="29521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ФОТОГРАФИИ\ОРЛЕНОК\3 ОТРЯД\8yo8jfxvnF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97"/>
          <a:stretch/>
        </p:blipFill>
        <p:spPr bwMode="auto">
          <a:xfrm>
            <a:off x="6225806" y="2600758"/>
            <a:ext cx="2739010" cy="229516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xim\Desktop\4GQ_jHGYjy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99" y="1124744"/>
            <a:ext cx="3287661" cy="21922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xim\Desktop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03" y="152400"/>
            <a:ext cx="2964771" cy="166768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648" y="4187858"/>
            <a:ext cx="28873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Уроки «Живая Волга»</a:t>
            </a:r>
            <a:r>
              <a:rPr lang="ru-RU" sz="1400" b="1" dirty="0" smtClean="0"/>
              <a:t>  дают </a:t>
            </a:r>
            <a:r>
              <a:rPr lang="en-US" sz="1400" b="1" dirty="0" smtClean="0"/>
              <a:t>возможность </a:t>
            </a:r>
            <a:r>
              <a:rPr lang="en-US" sz="1400" b="1" dirty="0"/>
              <a:t>больше узнать о </a:t>
            </a:r>
            <a:r>
              <a:rPr lang="en-US" sz="1400" b="1" dirty="0" err="1"/>
              <a:t>великой</a:t>
            </a:r>
            <a:r>
              <a:rPr lang="en-US" sz="1400" b="1" dirty="0"/>
              <a:t> </a:t>
            </a:r>
            <a:r>
              <a:rPr lang="ru-RU" sz="1400" b="1" dirty="0" smtClean="0"/>
              <a:t>русской </a:t>
            </a:r>
            <a:r>
              <a:rPr lang="en-US" sz="1400" b="1" dirty="0" err="1" smtClean="0"/>
              <a:t>реке</a:t>
            </a:r>
            <a:r>
              <a:rPr lang="en-US" sz="1400" b="1" dirty="0" smtClean="0"/>
              <a:t> </a:t>
            </a:r>
            <a:r>
              <a:rPr lang="en-US" sz="1400" b="1" dirty="0"/>
              <a:t>и о </a:t>
            </a:r>
            <a:r>
              <a:rPr lang="en-US" sz="1400" b="1" dirty="0" err="1"/>
              <a:t>том</a:t>
            </a:r>
            <a:r>
              <a:rPr lang="en-US" sz="1400" b="1" dirty="0"/>
              <a:t>, </a:t>
            </a:r>
            <a:r>
              <a:rPr lang="en-US" sz="1400" b="1" dirty="0" err="1"/>
              <a:t>как</a:t>
            </a:r>
            <a:r>
              <a:rPr lang="en-US" sz="1400" b="1" dirty="0"/>
              <a:t> </a:t>
            </a:r>
            <a:r>
              <a:rPr lang="en-US" sz="1400" b="1" dirty="0" smtClean="0"/>
              <a:t>заботиться </a:t>
            </a:r>
            <a:r>
              <a:rPr lang="en-US" sz="1400" b="1" dirty="0"/>
              <a:t>о </a:t>
            </a:r>
            <a:r>
              <a:rPr lang="en-US" sz="1400" b="1" dirty="0" err="1"/>
              <a:t>ней</a:t>
            </a:r>
            <a:r>
              <a:rPr lang="en-US" sz="1400" dirty="0"/>
              <a:t>, </a:t>
            </a:r>
            <a:r>
              <a:rPr lang="ru-RU" sz="1400" dirty="0" smtClean="0"/>
              <a:t> </a:t>
            </a:r>
            <a:r>
              <a:rPr lang="ru-RU" sz="1400" b="1" dirty="0" smtClean="0"/>
              <a:t>чтобы ее сохранить.  </a:t>
            </a:r>
          </a:p>
          <a:p>
            <a:r>
              <a:rPr lang="ru-RU" sz="1400" b="1" dirty="0"/>
              <a:t> </a:t>
            </a:r>
            <a:r>
              <a:rPr lang="ru-RU" sz="1400" b="1" dirty="0" smtClean="0"/>
              <a:t>  </a:t>
            </a:r>
            <a:r>
              <a:rPr lang="ru-RU" sz="1400" b="1" u="sng" dirty="0" smtClean="0"/>
              <a:t>Экологические уроки  «День Байкала» </a:t>
            </a:r>
            <a:r>
              <a:rPr lang="ru-RU" sz="1400" u="sng" dirty="0" smtClean="0"/>
              <a:t>(11.04.2018; 14.04.2018;)</a:t>
            </a:r>
            <a:endParaRPr lang="ru-RU" sz="1400" u="sng" dirty="0"/>
          </a:p>
        </p:txBody>
      </p:sp>
      <p:pic>
        <p:nvPicPr>
          <p:cNvPr id="1027" name="Picture 3" descr="C:\Users\Maxim\Desktop\gyzSdNoBjZ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86" y="3601480"/>
            <a:ext cx="2955617" cy="197137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51313"/>
            <a:ext cx="341471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72859" y="522224"/>
            <a:ext cx="199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A7E"/>
                </a:solidFill>
              </a:rPr>
              <a:t>04.04.2018 (31 ч-к;)</a:t>
            </a:r>
          </a:p>
          <a:p>
            <a:r>
              <a:rPr lang="ru-RU" sz="1600" dirty="0" smtClean="0">
                <a:solidFill>
                  <a:srgbClr val="002A7E"/>
                </a:solidFill>
              </a:rPr>
              <a:t>06.04.2018 (27 ч-к;)</a:t>
            </a:r>
            <a:endParaRPr lang="ru-RU" sz="1600" dirty="0">
              <a:solidFill>
                <a:srgbClr val="002A7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49" y="5661248"/>
            <a:ext cx="569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 2017 году исполнился 21 год  с момента включения Байкала в Список всемирного природного наследия ЮНЕСКО. </a:t>
            </a:r>
            <a:r>
              <a:rPr lang="en-US" sz="1400" b="1" dirty="0" err="1"/>
              <a:t>Цель</a:t>
            </a:r>
            <a:r>
              <a:rPr lang="en-US" sz="1400" b="1" dirty="0"/>
              <a:t> </a:t>
            </a:r>
            <a:r>
              <a:rPr lang="en-US" sz="1400" b="1" dirty="0" err="1"/>
              <a:t>занятия</a:t>
            </a:r>
            <a:r>
              <a:rPr lang="en-US" sz="1400" b="1" dirty="0"/>
              <a:t> – </a:t>
            </a:r>
            <a:r>
              <a:rPr lang="en-US" sz="1400" b="1" dirty="0" err="1"/>
              <a:t>развить</a:t>
            </a:r>
            <a:r>
              <a:rPr lang="en-US" sz="1400" b="1" dirty="0"/>
              <a:t> </a:t>
            </a:r>
            <a:r>
              <a:rPr lang="en-US" sz="1400" b="1" dirty="0" err="1"/>
              <a:t>ответственное</a:t>
            </a:r>
            <a:r>
              <a:rPr lang="en-US" sz="1400" b="1" dirty="0"/>
              <a:t> отношение </a:t>
            </a:r>
            <a:r>
              <a:rPr lang="en-US" sz="1400" b="1" dirty="0" smtClean="0"/>
              <a:t>к </a:t>
            </a:r>
            <a:r>
              <a:rPr lang="en-US" sz="1400" b="1" dirty="0" err="1"/>
              <a:t>водным</a:t>
            </a:r>
            <a:r>
              <a:rPr lang="en-US" sz="1400" b="1" dirty="0"/>
              <a:t> </a:t>
            </a:r>
            <a:r>
              <a:rPr lang="en-US" sz="1400" b="1" dirty="0" err="1"/>
              <a:t>ресурсам</a:t>
            </a:r>
            <a:r>
              <a:rPr lang="en-US" sz="1400" b="1" dirty="0"/>
              <a:t> </a:t>
            </a:r>
            <a:r>
              <a:rPr lang="en-US" sz="1400" b="1" dirty="0" err="1"/>
              <a:t>Байкала</a:t>
            </a:r>
            <a:r>
              <a:rPr lang="en-US" sz="1400" b="1" dirty="0"/>
              <a:t> и </a:t>
            </a:r>
            <a:r>
              <a:rPr lang="en-US" sz="1400" b="1" dirty="0" err="1"/>
              <a:t>стимулировать</a:t>
            </a:r>
            <a:r>
              <a:rPr lang="en-US" sz="1400" b="1" dirty="0"/>
              <a:t> </a:t>
            </a:r>
            <a:r>
              <a:rPr lang="en-US" sz="1400" b="1" dirty="0" err="1" smtClean="0"/>
              <a:t>конкретные</a:t>
            </a:r>
            <a:r>
              <a:rPr lang="en-US" sz="1400" b="1" dirty="0" smtClean="0"/>
              <a:t> </a:t>
            </a:r>
            <a:r>
              <a:rPr lang="en-US" sz="1400" b="1" dirty="0" err="1"/>
              <a:t>шаги</a:t>
            </a:r>
            <a:r>
              <a:rPr lang="en-US" sz="1400" b="1" dirty="0"/>
              <a:t> </a:t>
            </a:r>
            <a:r>
              <a:rPr lang="en-US" sz="1400" b="1" dirty="0" err="1"/>
              <a:t>по</a:t>
            </a:r>
            <a:r>
              <a:rPr lang="en-US" sz="1400" b="1" dirty="0"/>
              <a:t> </a:t>
            </a:r>
            <a:r>
              <a:rPr lang="en-US" sz="1400" b="1" dirty="0" err="1"/>
              <a:t>водосбережению</a:t>
            </a:r>
            <a:r>
              <a:rPr lang="en-US" sz="1400" b="1" dirty="0"/>
              <a:t> и </a:t>
            </a:r>
            <a:r>
              <a:rPr lang="en-US" sz="1400" b="1" dirty="0" err="1"/>
              <a:t>охране</a:t>
            </a:r>
            <a:r>
              <a:rPr lang="en-US" sz="1400" b="1" dirty="0"/>
              <a:t> </a:t>
            </a:r>
            <a:r>
              <a:rPr lang="en-US" sz="1400" b="1" dirty="0" err="1"/>
              <a:t>природы</a:t>
            </a:r>
            <a:r>
              <a:rPr lang="en-US" sz="1400" b="1" dirty="0"/>
              <a:t> в </a:t>
            </a:r>
            <a:r>
              <a:rPr lang="en-US" sz="1400" b="1" dirty="0" err="1"/>
              <a:t>повседневной</a:t>
            </a:r>
            <a:r>
              <a:rPr lang="en-US" sz="1400" b="1" dirty="0"/>
              <a:t> </a:t>
            </a:r>
            <a:r>
              <a:rPr lang="en-US" sz="1400" b="1" dirty="0" err="1" smtClean="0"/>
              <a:t>жизни</a:t>
            </a:r>
            <a:r>
              <a:rPr lang="ru-RU" sz="1400" b="1" dirty="0" smtClean="0"/>
              <a:t>. </a:t>
            </a:r>
            <a:r>
              <a:rPr lang="ru-RU" sz="1400" dirty="0" smtClean="0"/>
              <a:t>(Присутствовало 48 человек)</a:t>
            </a:r>
            <a:endParaRPr lang="ru-RU" sz="1400" dirty="0"/>
          </a:p>
          <a:p>
            <a:endParaRPr lang="ru-RU" sz="1400" b="1" dirty="0"/>
          </a:p>
        </p:txBody>
      </p:sp>
      <p:pic>
        <p:nvPicPr>
          <p:cNvPr id="3074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88640"/>
            <a:ext cx="1297327" cy="7783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883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xim\Desktop\Экоур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-12772800"/>
            <a:ext cx="3767149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xim\Desktop\Diplom_Den-CHernogo-morya-2018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4493"/>
            <a:ext cx="1800201" cy="25463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16632"/>
            <a:ext cx="7632848" cy="400110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A7E"/>
                </a:solidFill>
              </a:rPr>
              <a:t>Экологические уроки </a:t>
            </a:r>
            <a:r>
              <a:rPr lang="ru-RU" sz="2000" b="1" dirty="0" smtClean="0">
                <a:solidFill>
                  <a:srgbClr val="002A7E"/>
                </a:solidFill>
              </a:rPr>
              <a:t>«День Черного моря» в </a:t>
            </a:r>
            <a:r>
              <a:rPr lang="ru-RU" sz="2000" b="1" dirty="0">
                <a:solidFill>
                  <a:srgbClr val="002A7E"/>
                </a:solidFill>
              </a:rPr>
              <a:t>5 «А» и </a:t>
            </a:r>
            <a:r>
              <a:rPr lang="ru-RU" sz="2000" b="1" dirty="0" smtClean="0">
                <a:solidFill>
                  <a:srgbClr val="002A7E"/>
                </a:solidFill>
              </a:rPr>
              <a:t>4«Б</a:t>
            </a:r>
            <a:r>
              <a:rPr lang="ru-RU" sz="2000" b="1" dirty="0">
                <a:solidFill>
                  <a:srgbClr val="002A7E"/>
                </a:solidFill>
              </a:rPr>
              <a:t>» классах</a:t>
            </a:r>
          </a:p>
        </p:txBody>
      </p:sp>
      <p:pic>
        <p:nvPicPr>
          <p:cNvPr id="8" name="Picture 2" descr="C:\Users\Maxim\Desktop\DSC00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66" y="3982083"/>
            <a:ext cx="2083824" cy="156262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xim\Desktop\Документ Microsoft Word (2)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8805"/>
            <a:ext cx="2291278" cy="159235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xim\Desktop\Den-CHernogo-morya-2018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49756"/>
            <a:ext cx="2037308" cy="15367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xim\Desktop\450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38" y="1004713"/>
            <a:ext cx="2133600" cy="12001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xim\Desktop\IMG_62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01"/>
          <a:stretch/>
        </p:blipFill>
        <p:spPr bwMode="auto">
          <a:xfrm>
            <a:off x="4572000" y="749756"/>
            <a:ext cx="1885229" cy="149038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30798" y="516742"/>
            <a:ext cx="252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A7E"/>
                </a:solidFill>
              </a:rPr>
              <a:t>(</a:t>
            </a:r>
            <a:r>
              <a:rPr lang="ru-RU" u="sng" dirty="0" smtClean="0">
                <a:solidFill>
                  <a:srgbClr val="002A7E"/>
                </a:solidFill>
              </a:rPr>
              <a:t>16.04.2018; 17.04.2018</a:t>
            </a:r>
            <a:r>
              <a:rPr lang="ru-RU" dirty="0" smtClean="0">
                <a:solidFill>
                  <a:srgbClr val="002A7E"/>
                </a:solidFill>
              </a:rPr>
              <a:t>)</a:t>
            </a:r>
            <a:endParaRPr lang="ru-RU" dirty="0">
              <a:solidFill>
                <a:srgbClr val="002A7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3356992"/>
            <a:ext cx="6984776" cy="40011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Экологические уроки «Хранители воды-3» 6 «Б» и 3 «А» кл.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2317332"/>
            <a:ext cx="6999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Ребята узнали </a:t>
            </a:r>
            <a:r>
              <a:rPr lang="ru-RU" sz="1600" b="1" dirty="0"/>
              <a:t>много необычных фактов о Черном море, </a:t>
            </a:r>
            <a:r>
              <a:rPr lang="ru-RU" sz="1600" b="1" dirty="0" smtClean="0"/>
              <a:t>познакомились </a:t>
            </a:r>
            <a:r>
              <a:rPr lang="ru-RU" sz="1600" b="1" dirty="0"/>
              <a:t>с </a:t>
            </a:r>
            <a:r>
              <a:rPr lang="ru-RU" sz="1600" b="1" dirty="0" smtClean="0"/>
              <a:t>экологическими проблемами, поучаствовали </a:t>
            </a:r>
            <a:r>
              <a:rPr lang="ru-RU" sz="1600" b="1" dirty="0"/>
              <a:t>в игровых </a:t>
            </a:r>
            <a:r>
              <a:rPr lang="ru-RU" sz="1600" b="1" dirty="0" smtClean="0"/>
              <a:t>состязаниях. Урок формирует понимание необходимости природоохранных действий, направленных на решение экологических проблем Черного моря </a:t>
            </a:r>
            <a:r>
              <a:rPr lang="ru-RU" sz="1600" b="1" dirty="0" smtClean="0">
                <a:solidFill>
                  <a:srgbClr val="002060"/>
                </a:solidFill>
              </a:rPr>
              <a:t>(38 ч-к).       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9429"/>
            <a:ext cx="7092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19.04.2018</a:t>
            </a:r>
            <a:r>
              <a:rPr lang="ru-RU" u="sng" dirty="0"/>
              <a:t>; </a:t>
            </a:r>
            <a:r>
              <a:rPr lang="ru-RU" u="sng" dirty="0" smtClean="0"/>
              <a:t>20.04.2018</a:t>
            </a:r>
            <a:r>
              <a:rPr lang="ru-RU" dirty="0" smtClean="0"/>
              <a:t>.  </a:t>
            </a:r>
            <a:r>
              <a:rPr lang="ru-RU" sz="1600" b="1" dirty="0" smtClean="0"/>
              <a:t>В </a:t>
            </a:r>
            <a:r>
              <a:rPr lang="ru-RU" sz="1600" b="1" dirty="0"/>
              <a:t>увлекательной и интерактивной форме урок </a:t>
            </a:r>
            <a:r>
              <a:rPr lang="ru-RU" sz="1600" b="1" dirty="0" smtClean="0"/>
              <a:t>рассказал </a:t>
            </a:r>
            <a:r>
              <a:rPr lang="ru-RU" sz="1600" b="1" dirty="0"/>
              <a:t>ребятам о водных запасах планеты, </a:t>
            </a:r>
            <a:r>
              <a:rPr lang="ru-RU" sz="1600" b="1" dirty="0" smtClean="0"/>
              <a:t>раскрыл </a:t>
            </a:r>
            <a:r>
              <a:rPr lang="ru-RU" sz="1600" b="1" dirty="0"/>
              <a:t>секреты сохранения чистой воды </a:t>
            </a:r>
            <a:r>
              <a:rPr lang="ru-RU" sz="1600" b="1" dirty="0" smtClean="0"/>
              <a:t>и, хочется верить, что  научил </a:t>
            </a:r>
            <a:r>
              <a:rPr lang="ru-RU" sz="1600" b="1" dirty="0"/>
              <a:t>бережному отношению к водным ресурсам.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6691" y="6402619"/>
            <a:ext cx="237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/>
              <a:t>(</a:t>
            </a:r>
            <a:r>
              <a:rPr lang="ru-RU" dirty="0" smtClean="0"/>
              <a:t>42 человека)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604448" y="39820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 descr="G:\ФОТОГРАФИИ\Фотки (КМА)\Хранители воды_Фото\Новая папка\DSC005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6" y="4095493"/>
            <a:ext cx="2016984" cy="151273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33" y="4069787"/>
            <a:ext cx="1884363" cy="2663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404664"/>
            <a:ext cx="1152128" cy="69127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155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76" y="854258"/>
            <a:ext cx="18780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xim\Desktop\Лидер\КмА\Сертификат. Экоурок Вода России-00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9" y="4042207"/>
            <a:ext cx="1872208" cy="26471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31200"/>
            <a:ext cx="7416824" cy="369332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A7E"/>
                </a:solidFill>
              </a:rPr>
              <a:t>Экологические уроки «Хранители </a:t>
            </a:r>
            <a:r>
              <a:rPr lang="ru-RU" b="1" dirty="0" smtClean="0">
                <a:solidFill>
                  <a:srgbClr val="002A7E"/>
                </a:solidFill>
              </a:rPr>
              <a:t>воды-4» в 4-х классах </a:t>
            </a:r>
            <a:r>
              <a:rPr lang="ru-RU" sz="1600" dirty="0">
                <a:solidFill>
                  <a:srgbClr val="002A7E"/>
                </a:solidFill>
              </a:rPr>
              <a:t>(</a:t>
            </a:r>
            <a:r>
              <a:rPr lang="ru-RU" sz="1600" dirty="0" smtClean="0">
                <a:solidFill>
                  <a:srgbClr val="002A7E"/>
                </a:solidFill>
              </a:rPr>
              <a:t>23.04; 24.04.2018)</a:t>
            </a:r>
            <a:endParaRPr lang="ru-RU" sz="1600" b="1" dirty="0" smtClean="0">
              <a:solidFill>
                <a:srgbClr val="002A7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496" y="3573016"/>
            <a:ext cx="8873218" cy="369332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1D58"/>
                </a:solidFill>
              </a:rPr>
              <a:t>Экологические уроки </a:t>
            </a:r>
            <a:r>
              <a:rPr lang="ru-RU" b="1" dirty="0" smtClean="0">
                <a:solidFill>
                  <a:srgbClr val="001D58"/>
                </a:solidFill>
              </a:rPr>
              <a:t>«Вода России» </a:t>
            </a:r>
            <a:r>
              <a:rPr lang="ru-RU" b="1" dirty="0">
                <a:solidFill>
                  <a:srgbClr val="001D58"/>
                </a:solidFill>
              </a:rPr>
              <a:t>в </a:t>
            </a:r>
            <a:r>
              <a:rPr lang="ru-RU" b="1" dirty="0" smtClean="0">
                <a:solidFill>
                  <a:srgbClr val="001D58"/>
                </a:solidFill>
              </a:rPr>
              <a:t>6 «А» и 7 «А» классах </a:t>
            </a:r>
            <a:r>
              <a:rPr lang="ru-RU" sz="1600" dirty="0" smtClean="0">
                <a:solidFill>
                  <a:srgbClr val="001D58"/>
                </a:solidFill>
              </a:rPr>
              <a:t>(25.04; 26.04.2018) </a:t>
            </a:r>
            <a:r>
              <a:rPr lang="ru-RU" dirty="0" smtClean="0">
                <a:solidFill>
                  <a:srgbClr val="001D58"/>
                </a:solidFill>
              </a:rPr>
              <a:t>32 ч-ка</a:t>
            </a:r>
            <a:endParaRPr lang="ru-RU" dirty="0">
              <a:solidFill>
                <a:srgbClr val="001D58"/>
              </a:solidFill>
            </a:endParaRPr>
          </a:p>
        </p:txBody>
      </p:sp>
      <p:pic>
        <p:nvPicPr>
          <p:cNvPr id="5" name="Picture 2" descr="C:\Users\Maxim\Desktop\Лидер\DSCN9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42" y="633070"/>
            <a:ext cx="2847630" cy="194421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95" y="4149079"/>
            <a:ext cx="3075193" cy="2043535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67" y="4293095"/>
            <a:ext cx="3365827" cy="264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Maxim\Desktop\Лидер\МУ ДО Красноселькупский центр дополнительного образования детей детское творческое объединение Мир природы 4 кл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9" y="1429965"/>
            <a:ext cx="2606739" cy="199278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6891" y="51814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A7E"/>
                </a:solidFill>
              </a:rPr>
              <a:t>28 человек</a:t>
            </a:r>
            <a:endParaRPr lang="ru-RU" dirty="0">
              <a:solidFill>
                <a:srgbClr val="002A7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267378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Теперь мы знаем, что такое «водный след»  и что нужно делать, чтобы его уменьшить!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42978" y="499225"/>
            <a:ext cx="2824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В </a:t>
            </a:r>
            <a:r>
              <a:rPr lang="ru-RU" b="1" dirty="0" smtClean="0"/>
              <a:t>интерактивной </a:t>
            </a:r>
            <a:r>
              <a:rPr lang="ru-RU" b="1" dirty="0"/>
              <a:t>форме </a:t>
            </a:r>
            <a:r>
              <a:rPr lang="ru-RU" b="1" dirty="0" smtClean="0"/>
              <a:t>раскрыты </a:t>
            </a:r>
            <a:r>
              <a:rPr lang="ru-RU" b="1" dirty="0"/>
              <a:t>секреты сохранения чистой воды и </a:t>
            </a:r>
            <a:r>
              <a:rPr lang="ru-RU" b="1" dirty="0" smtClean="0"/>
              <a:t>бережного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3968" y="1605178"/>
            <a:ext cx="140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</a:t>
            </a:r>
            <a:r>
              <a:rPr lang="ru-RU" b="1" dirty="0" smtClean="0"/>
              <a:t>тношения</a:t>
            </a:r>
          </a:p>
          <a:p>
            <a:pPr algn="ctr"/>
            <a:r>
              <a:rPr lang="ru-RU" b="1" dirty="0" smtClean="0"/>
              <a:t>к водным </a:t>
            </a:r>
          </a:p>
          <a:p>
            <a:pPr algn="ctr"/>
            <a:r>
              <a:rPr lang="ru-RU" b="1" dirty="0"/>
              <a:t>р</a:t>
            </a:r>
            <a:r>
              <a:rPr lang="ru-RU" b="1" dirty="0" smtClean="0"/>
              <a:t>есурсам.</a:t>
            </a:r>
          </a:p>
          <a:p>
            <a:pPr algn="ctr"/>
            <a:r>
              <a:rPr lang="ru-RU" b="1" dirty="0" smtClean="0"/>
              <a:t>******* 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23728" y="3888472"/>
            <a:ext cx="4674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ходе беседы и игры ребята узнали, </a:t>
            </a:r>
          </a:p>
          <a:p>
            <a:r>
              <a:rPr lang="ru-RU" b="1" dirty="0" smtClean="0"/>
              <a:t>какую </a:t>
            </a:r>
            <a:r>
              <a:rPr lang="ru-RU" b="1" dirty="0"/>
              <a:t>огромную ценность </a:t>
            </a:r>
            <a:r>
              <a:rPr lang="ru-RU" b="1" dirty="0" smtClean="0"/>
              <a:t>несет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36096" y="6192614"/>
            <a:ext cx="451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пресная </a:t>
            </a:r>
            <a:r>
              <a:rPr lang="ru-RU" b="1" dirty="0" smtClean="0"/>
              <a:t>вода и какие </a:t>
            </a:r>
            <a:r>
              <a:rPr lang="ru-RU" b="1" dirty="0"/>
              <a:t>опасности ей </a:t>
            </a:r>
            <a:endParaRPr lang="ru-RU" b="1" dirty="0" smtClean="0"/>
          </a:p>
          <a:p>
            <a:r>
              <a:rPr lang="ru-RU" b="1" dirty="0" smtClean="0"/>
              <a:t>угрожают </a:t>
            </a:r>
            <a:r>
              <a:rPr lang="ru-RU" b="1" dirty="0"/>
              <a:t>в 21 </a:t>
            </a:r>
            <a:r>
              <a:rPr lang="ru-RU" b="1" dirty="0" smtClean="0"/>
              <a:t>веке. </a:t>
            </a:r>
            <a:endParaRPr lang="ru-RU" b="1" dirty="0"/>
          </a:p>
        </p:txBody>
      </p:sp>
      <p:pic>
        <p:nvPicPr>
          <p:cNvPr id="18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60648"/>
            <a:ext cx="1320146" cy="79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236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48819"/>
            <a:ext cx="7704856" cy="646331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Экологические уроки «Вода </a:t>
            </a:r>
            <a:r>
              <a:rPr lang="ru-RU" b="1" dirty="0" smtClean="0">
                <a:solidFill>
                  <a:srgbClr val="002060"/>
                </a:solidFill>
              </a:rPr>
              <a:t>России. Водный след» и «Вода России. Чистые реки» В 5 «Б», 5 «В» и 6 «В» классах (27.04</a:t>
            </a:r>
            <a:r>
              <a:rPr lang="ru-RU" b="1" dirty="0">
                <a:solidFill>
                  <a:srgbClr val="002060"/>
                </a:solidFill>
              </a:rPr>
              <a:t>; </a:t>
            </a:r>
            <a:r>
              <a:rPr lang="ru-RU" b="1" dirty="0" smtClean="0">
                <a:solidFill>
                  <a:srgbClr val="002060"/>
                </a:solidFill>
              </a:rPr>
              <a:t>28.04; 03.05.2018</a:t>
            </a:r>
            <a:r>
              <a:rPr lang="ru-RU" b="1" dirty="0">
                <a:solidFill>
                  <a:srgbClr val="002060"/>
                </a:solidFill>
              </a:rPr>
              <a:t>) </a:t>
            </a:r>
            <a:r>
              <a:rPr lang="ru-RU" b="1" dirty="0" smtClean="0">
                <a:solidFill>
                  <a:srgbClr val="002060"/>
                </a:solidFill>
              </a:rPr>
              <a:t>42 ч-ка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E:\ДОКУМЕНТЫ\МАМА\ЛИДЕР-2018\КмА\urok-voda-rossii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9" y="1700808"/>
            <a:ext cx="1985387" cy="28083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ДОКУМЕНТЫ\МАМА\ЛИДЕР-2018\КмА\urok-voda-rossii-chistye-reki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08" y="2310822"/>
            <a:ext cx="1985389" cy="28083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5826" y="695150"/>
            <a:ext cx="7060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увлекательной и интерактивной форме урок </a:t>
            </a:r>
            <a:r>
              <a:rPr lang="ru-RU" b="1" dirty="0" smtClean="0"/>
              <a:t>рассказал </a:t>
            </a:r>
            <a:r>
              <a:rPr lang="ru-RU" b="1" dirty="0"/>
              <a:t>ребятам о водных запасах планеты, </a:t>
            </a:r>
            <a:r>
              <a:rPr lang="ru-RU" b="1" dirty="0" smtClean="0"/>
              <a:t>раскрыл </a:t>
            </a:r>
            <a:r>
              <a:rPr lang="ru-RU" b="1" dirty="0"/>
              <a:t>секреты сохранения чистой воды и </a:t>
            </a:r>
            <a:r>
              <a:rPr lang="ru-RU" b="1" dirty="0" smtClean="0"/>
              <a:t>научил </a:t>
            </a:r>
            <a:r>
              <a:rPr lang="ru-RU" b="1" dirty="0"/>
              <a:t>бережному отношению к водным ресурсам</a:t>
            </a:r>
            <a:r>
              <a:rPr lang="ru-RU" b="1" dirty="0" smtClean="0"/>
              <a:t>.</a:t>
            </a:r>
            <a:r>
              <a:rPr lang="ru-RU" dirty="0"/>
              <a:t> </a:t>
            </a:r>
            <a:r>
              <a:rPr lang="ru-RU" b="1" dirty="0" smtClean="0"/>
              <a:t>В конце урока    каждый </a:t>
            </a:r>
            <a:r>
              <a:rPr lang="ru-RU" b="1" dirty="0"/>
              <a:t>школьник </a:t>
            </a:r>
            <a:r>
              <a:rPr lang="ru-RU" b="1" dirty="0" smtClean="0"/>
              <a:t>понял, что он сам может </a:t>
            </a:r>
          </a:p>
          <a:p>
            <a:pPr algn="ctr"/>
            <a:r>
              <a:rPr lang="ru-RU" b="1" dirty="0" smtClean="0"/>
              <a:t>и должен сберегать </a:t>
            </a:r>
            <a:r>
              <a:rPr lang="ru-RU" b="1" dirty="0"/>
              <a:t>пресную </a:t>
            </a:r>
            <a:r>
              <a:rPr lang="ru-RU" b="1" dirty="0" smtClean="0"/>
              <a:t>воду.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761" y="5090130"/>
            <a:ext cx="3978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Урок посвящен великим рекам нашей страны. Школьники </a:t>
            </a:r>
            <a:r>
              <a:rPr lang="ru-RU" b="1" dirty="0" smtClean="0"/>
              <a:t>узнали </a:t>
            </a:r>
            <a:r>
              <a:rPr lang="ru-RU" b="1" dirty="0"/>
              <a:t>о том, какие </a:t>
            </a:r>
            <a:r>
              <a:rPr lang="ru-RU" b="1" dirty="0" smtClean="0"/>
              <a:t>экологические </a:t>
            </a:r>
            <a:r>
              <a:rPr lang="ru-RU" b="1" dirty="0"/>
              <a:t>проблемы угрожают рекам России и о том, как каждый школьник может внести свой вклад в сохранение их чистоты.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72" y="2708919"/>
            <a:ext cx="2222007" cy="2962677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E:\ДОКУМЕНТЫ\МАМА\ЛИДЕР-2018\2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24" y="2321547"/>
            <a:ext cx="3287844" cy="248633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58" y="4351543"/>
            <a:ext cx="3263441" cy="2319932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0" y="764703"/>
            <a:ext cx="1320147" cy="7920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520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0598" y="51410"/>
            <a:ext cx="7488832" cy="707886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0070C0"/>
                  </a:solidFill>
                </a:ln>
                <a:solidFill>
                  <a:srgbClr val="002A7E"/>
                </a:solidFill>
              </a:rPr>
              <a:t>Экологические уроки с использованием краеведческого материала и результатов </a:t>
            </a:r>
            <a:r>
              <a:rPr lang="ru-RU" sz="2000" b="1" dirty="0" smtClean="0">
                <a:ln>
                  <a:solidFill>
                    <a:srgbClr val="0070C0"/>
                  </a:solidFill>
                </a:ln>
                <a:solidFill>
                  <a:srgbClr val="002A7E"/>
                </a:solidFill>
              </a:rPr>
              <a:t>практических исследований</a:t>
            </a:r>
            <a:endParaRPr lang="ru-RU" sz="2000" b="1" dirty="0">
              <a:ln>
                <a:solidFill>
                  <a:srgbClr val="0070C0"/>
                </a:solidFill>
              </a:ln>
              <a:solidFill>
                <a:srgbClr val="002A7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5" y="747798"/>
            <a:ext cx="7233735" cy="369332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2A7E"/>
                </a:solidFill>
              </a:rPr>
              <a:t>«Днепр на Смоленщине» </a:t>
            </a:r>
            <a:r>
              <a:rPr lang="ru-RU" b="1" dirty="0" smtClean="0">
                <a:solidFill>
                  <a:srgbClr val="002A7E"/>
                </a:solidFill>
              </a:rPr>
              <a:t>- 6 «Б» и 6 «В»   </a:t>
            </a:r>
            <a:r>
              <a:rPr lang="ru-RU" dirty="0" smtClean="0">
                <a:solidFill>
                  <a:srgbClr val="001D58"/>
                </a:solidFill>
              </a:rPr>
              <a:t>14.05.18; 15.05.18;  33 ч-ка;</a:t>
            </a:r>
            <a:endParaRPr lang="ru-RU" dirty="0">
              <a:solidFill>
                <a:srgbClr val="001D58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86" y="3623939"/>
            <a:ext cx="9005644" cy="369332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1D58"/>
                </a:solidFill>
              </a:rPr>
              <a:t>«Снег,  как потенциальный загрязнитель вод и почв</a:t>
            </a:r>
            <a:r>
              <a:rPr lang="ru-RU" b="1" dirty="0" smtClean="0">
                <a:solidFill>
                  <a:srgbClr val="001D58"/>
                </a:solidFill>
              </a:rPr>
              <a:t>»  7 «А», 3 «А»</a:t>
            </a:r>
            <a:r>
              <a:rPr lang="ru-RU" dirty="0">
                <a:solidFill>
                  <a:srgbClr val="001D58"/>
                </a:solidFill>
              </a:rPr>
              <a:t> </a:t>
            </a:r>
            <a:r>
              <a:rPr lang="ru-RU" dirty="0" smtClean="0">
                <a:solidFill>
                  <a:srgbClr val="001D58"/>
                </a:solidFill>
              </a:rPr>
              <a:t>14.05.18; 15.05.18;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00592" y="3808605"/>
            <a:ext cx="184731" cy="369332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none">
            <a:spAutoFit/>
          </a:bodyPr>
          <a:lstStyle/>
          <a:p>
            <a:endParaRPr lang="ru-RU" dirty="0">
              <a:solidFill>
                <a:srgbClr val="002A7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68744" y="4332472"/>
            <a:ext cx="6912768" cy="369332"/>
          </a:xfrm>
          <a:prstGeom prst="rect">
            <a:avLst/>
          </a:prstGeom>
          <a:ln w="38100">
            <a:solidFill>
              <a:srgbClr val="002A7E"/>
            </a:solidFill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002A7E"/>
              </a:solidFill>
            </a:endParaRPr>
          </a:p>
        </p:txBody>
      </p:sp>
      <p:pic>
        <p:nvPicPr>
          <p:cNvPr id="2050" name="Picture 2" descr="E:\ЗАГРУЗКИ\18ee78e59ef713b7b9048236d77957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72" y="1309688"/>
            <a:ext cx="2956703" cy="187288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ЗАГРУЗКИ\F2fwclzCY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91305"/>
            <a:ext cx="2736303" cy="189126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99792" y="3286265"/>
            <a:ext cx="636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Мы за чистый Днепр! *</a:t>
            </a:r>
            <a:r>
              <a:rPr lang="ru-RU" b="1" dirty="0" err="1" smtClean="0"/>
              <a:t>Экопроблемы</a:t>
            </a:r>
            <a:r>
              <a:rPr lang="ru-RU" b="1" dirty="0" smtClean="0"/>
              <a:t> Днепра – это серьезно! 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15615"/>
            <a:ext cx="2987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Днепр – важная природная</a:t>
            </a:r>
          </a:p>
          <a:p>
            <a:r>
              <a:rPr lang="ru-RU" b="1" dirty="0"/>
              <a:t>д</a:t>
            </a:r>
            <a:r>
              <a:rPr lang="ru-RU" b="1" dirty="0" smtClean="0"/>
              <a:t>остопримечательность Смоленщины.  </a:t>
            </a:r>
          </a:p>
          <a:p>
            <a:r>
              <a:rPr lang="ru-RU" b="1" dirty="0" smtClean="0"/>
              <a:t>От состояния Днепра в области во многом зависит </a:t>
            </a:r>
          </a:p>
          <a:p>
            <a:r>
              <a:rPr lang="ru-RU" b="1" dirty="0"/>
              <a:t>к</a:t>
            </a:r>
            <a:r>
              <a:rPr lang="ru-RU" b="1" dirty="0" smtClean="0"/>
              <a:t>ачество воды ниже по течению – в Белоруссии и в Украине. *************</a:t>
            </a:r>
            <a:endParaRPr lang="ru-RU" b="1" dirty="0"/>
          </a:p>
        </p:txBody>
      </p:sp>
      <p:pic>
        <p:nvPicPr>
          <p:cNvPr id="1027" name="Picture 3" descr="E:\ЗАГРУЗКИ\0_127398_3d8156c2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16409"/>
            <a:ext cx="2434886" cy="18002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ОКУМЕНТЫ\МАМА\ЛИДЕР-2018\20171110_085351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2" y="4218292"/>
            <a:ext cx="3475288" cy="195311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786" y="6256074"/>
            <a:ext cx="353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Устанавливаем  связи между снегом, водой и почвой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16216" y="4055473"/>
            <a:ext cx="255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Снег – так просто и так сложно… Удивительно!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97150" y="4058885"/>
            <a:ext cx="3135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уроке использовались  * результаты исследований  *</a:t>
            </a:r>
          </a:p>
          <a:p>
            <a:r>
              <a:rPr lang="ru-RU" b="1" dirty="0"/>
              <a:t>с</a:t>
            </a:r>
            <a:r>
              <a:rPr lang="ru-RU" b="1" dirty="0" smtClean="0"/>
              <a:t>нежного покрова.  Эти исследования показали, </a:t>
            </a:r>
          </a:p>
          <a:p>
            <a:r>
              <a:rPr lang="ru-RU" b="1" dirty="0" smtClean="0"/>
              <a:t>что существует прямая зависимость состояния </a:t>
            </a:r>
          </a:p>
          <a:p>
            <a:r>
              <a:rPr lang="ru-RU" b="1" dirty="0"/>
              <a:t> </a:t>
            </a:r>
            <a:r>
              <a:rPr lang="ru-RU" b="1" dirty="0" smtClean="0"/>
              <a:t>почв от качества снега, </a:t>
            </a:r>
          </a:p>
          <a:p>
            <a:r>
              <a:rPr lang="ru-RU" b="1" dirty="0"/>
              <a:t>ч</a:t>
            </a:r>
            <a:r>
              <a:rPr lang="ru-RU" b="1" dirty="0" smtClean="0"/>
              <a:t>ерез талые воды. Чистота снега – это чистота талых</a:t>
            </a:r>
          </a:p>
          <a:p>
            <a:r>
              <a:rPr lang="ru-RU" b="1" dirty="0"/>
              <a:t>в</a:t>
            </a:r>
            <a:r>
              <a:rPr lang="ru-RU" b="1" dirty="0" smtClean="0"/>
              <a:t>од, водоемов и почв.</a:t>
            </a:r>
            <a:endParaRPr lang="ru-RU" b="1" dirty="0"/>
          </a:p>
        </p:txBody>
      </p:sp>
      <p:pic>
        <p:nvPicPr>
          <p:cNvPr id="17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1320147" cy="7920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183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248429"/>
            <a:ext cx="8119224" cy="369332"/>
          </a:xfrm>
          <a:prstGeom prst="rect">
            <a:avLst/>
          </a:prstGeom>
          <a:ln w="38100">
            <a:solidFill>
              <a:srgbClr val="001D5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1D58"/>
                </a:solidFill>
              </a:rPr>
              <a:t>«Водоемы города </a:t>
            </a:r>
            <a:r>
              <a:rPr lang="ru-RU" b="1" dirty="0" smtClean="0">
                <a:solidFill>
                  <a:srgbClr val="001D58"/>
                </a:solidFill>
              </a:rPr>
              <a:t>Смоленска»   8 «А», 8 «Б»   </a:t>
            </a:r>
            <a:r>
              <a:rPr lang="ru-RU" dirty="0" smtClean="0">
                <a:solidFill>
                  <a:srgbClr val="001D58"/>
                </a:solidFill>
              </a:rPr>
              <a:t>18.05.18; 19.05.18;  29 человек  </a:t>
            </a:r>
            <a:endParaRPr lang="ru-RU" dirty="0">
              <a:solidFill>
                <a:srgbClr val="001D58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6988"/>
            <a:ext cx="7488832" cy="369332"/>
          </a:xfrm>
          <a:prstGeom prst="rect">
            <a:avLst/>
          </a:prstGeom>
          <a:ln w="38100">
            <a:solidFill>
              <a:srgbClr val="001D58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1D58"/>
                </a:solidFill>
              </a:rPr>
              <a:t>«Экологическое состояние почв</a:t>
            </a:r>
            <a:r>
              <a:rPr lang="ru-RU" b="1" dirty="0" smtClean="0">
                <a:solidFill>
                  <a:srgbClr val="001D58"/>
                </a:solidFill>
              </a:rPr>
              <a:t>» </a:t>
            </a:r>
            <a:r>
              <a:rPr lang="ru-RU" dirty="0" smtClean="0">
                <a:solidFill>
                  <a:srgbClr val="001D58"/>
                </a:solidFill>
              </a:rPr>
              <a:t> </a:t>
            </a:r>
            <a:r>
              <a:rPr lang="ru-RU" b="1" dirty="0" smtClean="0">
                <a:solidFill>
                  <a:srgbClr val="001D58"/>
                </a:solidFill>
              </a:rPr>
              <a:t>4 «Б»,  9 «Б» </a:t>
            </a:r>
            <a:r>
              <a:rPr lang="ru-RU" dirty="0" smtClean="0">
                <a:solidFill>
                  <a:srgbClr val="001D58"/>
                </a:solidFill>
              </a:rPr>
              <a:t>17.05.18; 18.05.18; 35 ч-к;</a:t>
            </a:r>
            <a:endParaRPr lang="ru-RU" dirty="0">
              <a:solidFill>
                <a:srgbClr val="001D58"/>
              </a:solidFill>
            </a:endParaRPr>
          </a:p>
        </p:txBody>
      </p:sp>
      <p:pic>
        <p:nvPicPr>
          <p:cNvPr id="1032" name="Picture 8" descr="E:\ЗАГРУЗКИ\Новая папка (2)\20170420_113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61" y="3766486"/>
            <a:ext cx="2591720" cy="194379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ЗАГРУЗКИ\Новая папка\ekoigr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75" t="17067" r="13551" b="8487"/>
          <a:stretch/>
        </p:blipFill>
        <p:spPr bwMode="auto">
          <a:xfrm>
            <a:off x="134973" y="3766486"/>
            <a:ext cx="3044832" cy="179392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ЗАГРУЗКИ\Новая папка (2)\nm4ACNjtXW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80" y="600090"/>
            <a:ext cx="2736304" cy="205454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ЗАГРУЗКИ\Новая папка (2)\Безымянны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02" y="1026441"/>
            <a:ext cx="2819686" cy="209945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441666"/>
            <a:ext cx="235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Изучение почвенной вытяжки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1" y="2654637"/>
            <a:ext cx="236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Органолептические </a:t>
            </a:r>
          </a:p>
          <a:p>
            <a:pPr algn="ctr"/>
            <a:r>
              <a:rPr lang="ru-RU" sz="1600" b="1" dirty="0" smtClean="0"/>
              <a:t>исследования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482" y="418873"/>
            <a:ext cx="36044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                    На уроках  были       использованы  результаты исследований почв на Покровке.</a:t>
            </a:r>
          </a:p>
          <a:p>
            <a:r>
              <a:rPr lang="ru-RU" sz="1600" b="1" dirty="0" smtClean="0"/>
              <a:t>Почвенные растворы  (вода + минеральные вещества) влияют на плодородие.  Загрязненные почвы  загрязняют воду, а загрязненная вода  - почву. Такая зависимость  друг от друга и от загрязняющих веществ отрицательно влияет  на растения , животных и человека.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3483" y="5881997"/>
            <a:ext cx="8936918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0070C0"/>
                  </a:solidFill>
                </a:ln>
              </a:rPr>
              <a:t>«Состояние и работа очистных сооружений г. Смоленска»  7 «А», 7 «Б» </a:t>
            </a:r>
            <a:r>
              <a:rPr lang="ru-RU" sz="1600" dirty="0" smtClean="0">
                <a:ln>
                  <a:solidFill>
                    <a:srgbClr val="0070C0"/>
                  </a:solidFill>
                </a:ln>
              </a:rPr>
              <a:t>21.05.18; 22.05.18;</a:t>
            </a:r>
            <a:endParaRPr lang="ru-RU" sz="16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9805" y="3584219"/>
            <a:ext cx="3211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На уроках ребята ознакомились  с  водоемами  города, с их состоянием  и предложили способы решения экологических проблем. Особый интерес   вызвало изучение Солдатского озера, крупнейшего водоема  Покровки, впадающего </a:t>
            </a:r>
          </a:p>
          <a:p>
            <a:pPr algn="ctr"/>
            <a:r>
              <a:rPr lang="ru-RU" sz="1600" b="1" dirty="0" smtClean="0"/>
              <a:t>В Днепр.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3190" y="5539771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Сделаем вместе!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3483" y="6251329"/>
            <a:ext cx="9040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 уроках внимание ребят было обращено на состояние водоочистки  в Смоленске: на методах и качестве. Использовались результаты исследований водоочистной станции в м-не  Покровка.</a:t>
            </a:r>
            <a:endParaRPr lang="ru-RU" sz="1600" b="1" dirty="0"/>
          </a:p>
        </p:txBody>
      </p:sp>
      <p:pic>
        <p:nvPicPr>
          <p:cNvPr id="16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86410"/>
            <a:ext cx="936103" cy="5616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654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7" y="98867"/>
            <a:ext cx="8125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Всероссийская </a:t>
            </a:r>
            <a:r>
              <a:rPr lang="ru-RU" sz="2800" b="1" dirty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э</a:t>
            </a:r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кологическая акция </a:t>
            </a:r>
          </a:p>
          <a:p>
            <a:pPr algn="ctr"/>
            <a:r>
              <a:rPr lang="ru-RU" sz="2800" b="1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 «Голубая лента» </a:t>
            </a:r>
            <a:r>
              <a:rPr lang="ru-RU" sz="2400" dirty="0" smtClean="0">
                <a:ln>
                  <a:solidFill>
                    <a:srgbClr val="0070C0"/>
                  </a:solidFill>
                </a:ln>
                <a:solidFill>
                  <a:srgbClr val="001D58"/>
                </a:solidFill>
              </a:rPr>
              <a:t>(22.03.2018)</a:t>
            </a:r>
            <a:endParaRPr lang="ru-RU" sz="2400" dirty="0">
              <a:ln>
                <a:solidFill>
                  <a:srgbClr val="0070C0"/>
                </a:solidFill>
              </a:ln>
              <a:solidFill>
                <a:srgbClr val="001D58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016465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Мероприятие, приуроченное </a:t>
            </a:r>
            <a:r>
              <a:rPr lang="ru-RU" b="1" dirty="0"/>
              <a:t>к Международному дню водных </a:t>
            </a:r>
            <a:r>
              <a:rPr lang="ru-RU" b="1" dirty="0" smtClean="0"/>
              <a:t>ресурсов </a:t>
            </a:r>
            <a:r>
              <a:rPr lang="ru-RU" b="1" dirty="0"/>
              <a:t>было организовано при поддержке администрации </a:t>
            </a:r>
            <a:r>
              <a:rPr lang="ru-RU" b="1" dirty="0" smtClean="0"/>
              <a:t>региона.</a:t>
            </a:r>
          </a:p>
          <a:p>
            <a:r>
              <a:rPr lang="ru-RU" dirty="0" smtClean="0">
                <a:solidFill>
                  <a:srgbClr val="001D58"/>
                </a:solidFill>
              </a:rPr>
              <a:t> </a:t>
            </a:r>
            <a:endParaRPr lang="ru-RU" dirty="0">
              <a:solidFill>
                <a:srgbClr val="001D58"/>
              </a:solidFill>
            </a:endParaRPr>
          </a:p>
        </p:txBody>
      </p:sp>
      <p:pic>
        <p:nvPicPr>
          <p:cNvPr id="1029" name="Picture 5" descr="G:\ФОТОГРАФИИ\Фотки (КМА)\Флешмоб\Голубая лента\DSC01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46" y="3923785"/>
            <a:ext cx="3372735" cy="252955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ФОТОГРАФИИ\Фотки (КМА)\Флешмоб\Голубая лента\DSC01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3222564" cy="229319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ФОТОГРАФИИ\Фотки (КМА)\Флешмоб\Голубая лента\DSC01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4" y="1774520"/>
            <a:ext cx="3242201" cy="203388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5709" y="1652023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Главная цель акции - </a:t>
            </a:r>
            <a:r>
              <a:rPr lang="ru-RU" b="1" dirty="0"/>
              <a:t>привлечение внимания людей к проблемам сохранения и рационального использования одного из самых ценных природных ресурсов. Постоянный рост населения и развитие промышленного </a:t>
            </a:r>
            <a:r>
              <a:rPr lang="ru-RU" b="1" dirty="0" smtClean="0"/>
              <a:t>производства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627" y="3573016"/>
            <a:ext cx="25471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Участников акции, среди которых были и старшие ребята из  «Водного дозора», </a:t>
            </a:r>
          </a:p>
          <a:p>
            <a:r>
              <a:rPr lang="ru-RU" b="1" dirty="0"/>
              <a:t>объединил </a:t>
            </a:r>
            <a:r>
              <a:rPr lang="ru-RU" b="1" dirty="0" smtClean="0"/>
              <a:t>танцевальный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299695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увеличивают значение воды </a:t>
            </a:r>
            <a:endParaRPr lang="ru-RU" b="1" dirty="0" smtClean="0"/>
          </a:p>
          <a:p>
            <a:r>
              <a:rPr lang="ru-RU" b="1" dirty="0" smtClean="0"/>
              <a:t>и </a:t>
            </a:r>
            <a:r>
              <a:rPr lang="ru-RU" b="1" dirty="0"/>
              <a:t>обостряют проблему необходимости ее </a:t>
            </a:r>
            <a:r>
              <a:rPr lang="ru-RU" b="1" dirty="0" smtClean="0"/>
              <a:t>защиты</a:t>
            </a:r>
            <a:r>
              <a:rPr lang="ru-RU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289" y="5517232"/>
            <a:ext cx="5211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флэшмоб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b="1" dirty="0" smtClean="0"/>
              <a:t>Помимо этого ребята </a:t>
            </a:r>
            <a:r>
              <a:rPr lang="ru-RU" b="1" dirty="0"/>
              <a:t>раздали голубые ленточки, которые символизируют чистые полноводные реки, и листовки, призывающие бережно относиться к водным ресурсам.</a:t>
            </a:r>
          </a:p>
        </p:txBody>
      </p:sp>
      <p:pic>
        <p:nvPicPr>
          <p:cNvPr id="12" name="Picture 2" descr="C:\Users\МАМА\Desktop\13225843-collage-of-green-nature-landscape-with-planet-earth-above-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560172" cy="9361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69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1666</Words>
  <Application>Microsoft Office PowerPoint</Application>
  <PresentationFormat>Экран (4:3)</PresentationFormat>
  <Paragraphs>171</Paragraphs>
  <Slides>15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</dc:creator>
  <cp:lastModifiedBy>МАМА</cp:lastModifiedBy>
  <cp:revision>411</cp:revision>
  <dcterms:created xsi:type="dcterms:W3CDTF">2017-04-19T16:19:00Z</dcterms:created>
  <dcterms:modified xsi:type="dcterms:W3CDTF">2019-06-16T11:30:55Z</dcterms:modified>
</cp:coreProperties>
</file>