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3" r:id="rId4"/>
    <p:sldId id="279" r:id="rId5"/>
    <p:sldId id="280" r:id="rId6"/>
    <p:sldId id="282" r:id="rId7"/>
    <p:sldId id="284" r:id="rId8"/>
    <p:sldId id="274" r:id="rId9"/>
    <p:sldId id="286" r:id="rId10"/>
    <p:sldId id="287" r:id="rId11"/>
    <p:sldId id="301" r:id="rId12"/>
    <p:sldId id="297" r:id="rId13"/>
    <p:sldId id="288" r:id="rId14"/>
    <p:sldId id="302" r:id="rId15"/>
    <p:sldId id="298" r:id="rId16"/>
    <p:sldId id="289" r:id="rId17"/>
    <p:sldId id="303" r:id="rId18"/>
    <p:sldId id="299" r:id="rId19"/>
    <p:sldId id="290" r:id="rId20"/>
    <p:sldId id="304" r:id="rId21"/>
    <p:sldId id="305" r:id="rId22"/>
    <p:sldId id="291" r:id="rId23"/>
    <p:sldId id="306" r:id="rId24"/>
    <p:sldId id="307" r:id="rId25"/>
    <p:sldId id="292" r:id="rId26"/>
    <p:sldId id="308" r:id="rId27"/>
    <p:sldId id="314" r:id="rId28"/>
    <p:sldId id="293" r:id="rId29"/>
    <p:sldId id="309" r:id="rId30"/>
    <p:sldId id="294" r:id="rId31"/>
    <p:sldId id="310" r:id="rId32"/>
    <p:sldId id="313" r:id="rId33"/>
    <p:sldId id="295" r:id="rId34"/>
    <p:sldId id="311" r:id="rId35"/>
    <p:sldId id="312" r:id="rId36"/>
    <p:sldId id="29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F8D6-D5F3-44F4-B88B-035C845F7366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E015-0785-49CD-AA45-459468765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33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F8D6-D5F3-44F4-B88B-035C845F7366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E015-0785-49CD-AA45-459468765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61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F8D6-D5F3-44F4-B88B-035C845F7366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E015-0785-49CD-AA45-459468765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3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F8D6-D5F3-44F4-B88B-035C845F7366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E015-0785-49CD-AA45-459468765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31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F8D6-D5F3-44F4-B88B-035C845F7366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E015-0785-49CD-AA45-459468765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21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F8D6-D5F3-44F4-B88B-035C845F7366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E015-0785-49CD-AA45-459468765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7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F8D6-D5F3-44F4-B88B-035C845F7366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E015-0785-49CD-AA45-459468765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81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F8D6-D5F3-44F4-B88B-035C845F7366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E015-0785-49CD-AA45-459468765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F8D6-D5F3-44F4-B88B-035C845F7366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E015-0785-49CD-AA45-459468765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5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F8D6-D5F3-44F4-B88B-035C845F7366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E015-0785-49CD-AA45-459468765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20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F8D6-D5F3-44F4-B88B-035C845F7366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E015-0785-49CD-AA45-459468765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38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CF8D6-D5F3-44F4-B88B-035C845F7366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9E015-0785-49CD-AA45-459468765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56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-vk-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4058"/>
            <a:ext cx="7772400" cy="2387600"/>
          </a:xfrm>
        </p:spPr>
        <p:txBody>
          <a:bodyPr/>
          <a:lstStyle/>
          <a:p>
            <a:r>
              <a:rPr lang="ru-RU" dirty="0" smtClean="0"/>
              <a:t>Экологический </a:t>
            </a:r>
            <a:br>
              <a:rPr lang="ru-RU" dirty="0" smtClean="0"/>
            </a:br>
            <a:r>
              <a:rPr lang="ru-RU" dirty="0" smtClean="0"/>
              <a:t>след человека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71307"/>
            <a:ext cx="7970293" cy="16986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55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907212" y="1690689"/>
            <a:ext cx="5329575" cy="347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#1</a:t>
            </a:r>
          </a:p>
          <a:p>
            <a:pPr algn="ctr"/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Используй тканевую </a:t>
            </a:r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сумку для покупок</a:t>
            </a:r>
            <a:b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</a:b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3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907212" y="1230817"/>
            <a:ext cx="5329575" cy="4148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</a:t>
            </a:r>
            <a:r>
              <a:rPr lang="en-US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1</a:t>
            </a:r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/>
            </a:r>
            <a:b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</a:br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Это снижает количество выбрасываемых пластиковых пакетов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2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5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512624" y="1861536"/>
            <a:ext cx="4118751" cy="347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</a:t>
            </a:r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2</a:t>
            </a:r>
          </a:p>
          <a:p>
            <a:pPr algn="ctr"/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Откажись от пластиковых </a:t>
            </a:r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пакетов.</a:t>
            </a:r>
            <a:b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</a:b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4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512624" y="1005910"/>
            <a:ext cx="4118751" cy="4824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</a:t>
            </a:r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2</a:t>
            </a:r>
          </a:p>
          <a:p>
            <a:pPr algn="ctr"/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Они не разлагаются в природе и остаются гнить на свалках</a:t>
            </a:r>
            <a:b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</a:b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9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923" y="1690689"/>
            <a:ext cx="8320153" cy="439444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596" y="264067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18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527372" y="1410469"/>
            <a:ext cx="4118751" cy="347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#3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  <a:p>
            <a:pPr algn="ctr"/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Разделяйте и сдавайте мусор на </a:t>
            </a:r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переработку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527372" y="1514603"/>
            <a:ext cx="4118751" cy="279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#3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  <a:p>
            <a:pPr algn="ctr"/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Это снижает количество и объёмы свалок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8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1532" cy="6858000"/>
          </a:xfrm>
        </p:spPr>
      </p:pic>
    </p:spTree>
    <p:extLst>
      <p:ext uri="{BB962C8B-B14F-4D97-AF65-F5344CB8AC3E}">
        <p14:creationId xmlns:p14="http://schemas.microsoft.com/office/powerpoint/2010/main" xmlns="" val="24413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083910" y="817861"/>
            <a:ext cx="5123663" cy="347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#4</a:t>
            </a:r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 </a:t>
            </a:r>
          </a:p>
          <a:p>
            <a:pPr algn="ctr"/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Используйте велосипед вместо автомобиля и </a:t>
            </a:r>
            <a:r>
              <a:rPr lang="ru-RU" sz="4393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общ.транспорта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9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5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94" y="5491160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8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069163" y="906350"/>
            <a:ext cx="5123663" cy="347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#4</a:t>
            </a:r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 </a:t>
            </a:r>
          </a:p>
          <a:p>
            <a:pPr algn="ctr"/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Это снижает количество выхлопных газов на улицах города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60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463"/>
            <a:ext cx="9144001" cy="68525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298" y="223124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4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804257" y="1254344"/>
            <a:ext cx="5716751" cy="4148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</a:t>
            </a:r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5</a:t>
            </a:r>
          </a:p>
          <a:p>
            <a:pPr algn="ctr"/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Используйте </a:t>
            </a:r>
            <a:r>
              <a:rPr lang="ru-RU" sz="439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термокружки</a:t>
            </a:r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 или многоразовые бутылки вместо пластиковых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5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804257" y="1254344"/>
            <a:ext cx="5716751" cy="347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</a:t>
            </a:r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5</a:t>
            </a:r>
            <a:b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</a:br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Это снижает количество выбрасываемого пластика на свалки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2724" y="159449"/>
            <a:ext cx="6698551" cy="66985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1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512625" y="1680857"/>
            <a:ext cx="4118751" cy="347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</a:t>
            </a:r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6</a:t>
            </a:r>
          </a:p>
          <a:p>
            <a:pPr algn="ctr"/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Уменьшите количество спонтанных покупок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7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932039" y="1294637"/>
            <a:ext cx="5220929" cy="4148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</a:t>
            </a:r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6</a:t>
            </a:r>
          </a:p>
          <a:p>
            <a:pPr algn="ctr"/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маркетинговые ходы заставляют покупать больше чем нужно человеку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7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93629" cy="6858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709524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0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512625" y="2018854"/>
            <a:ext cx="4118751" cy="279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#7</a:t>
            </a:r>
          </a:p>
          <a:p>
            <a:pPr algn="ctr"/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Экономьте бытовые ресурсы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3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917292" y="1057403"/>
            <a:ext cx="5324166" cy="4824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#7</a:t>
            </a:r>
          </a:p>
          <a:p>
            <a:pPr algn="ctr"/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Благодаря этому можно не только сохранить окружающую среду, но и сэкономить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17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fon-vk-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708" y="1173495"/>
            <a:ext cx="6864586" cy="1078719"/>
          </a:xfrm>
        </p:spPr>
        <p:txBody>
          <a:bodyPr>
            <a:normAutofit/>
          </a:bodyPr>
          <a:lstStyle/>
          <a:p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Экологический след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9707" y="2252214"/>
            <a:ext cx="6864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logger Sans" pitchFamily="50" charset="0"/>
                <a:ea typeface="Blogger Sans" pitchFamily="50" charset="0"/>
              </a:rPr>
              <a:t>Влияние, которое оказывает человек на природу в ходе своей жизнедеятельности</a:t>
            </a:r>
            <a:endParaRPr lang="ru-RU" sz="3600" dirty="0"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0053" y="4938611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9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512625" y="2538658"/>
            <a:ext cx="4118751" cy="212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#8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  <a:p>
            <a:pPr algn="ctr"/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Сажайте деревья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74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359742" y="889741"/>
            <a:ext cx="4271633" cy="4824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#8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  <a:p>
            <a:pPr algn="ctr"/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Они поглощают углекислый газ и вырабатывают кислород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3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277" y="0"/>
            <a:ext cx="9162277" cy="68989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93" y="5586695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8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542121" y="1712748"/>
            <a:ext cx="4118751" cy="212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#9</a:t>
            </a:r>
          </a:p>
          <a:p>
            <a:pPr algn="ctr"/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Дарите вещам вторую жизнь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3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253699" y="834669"/>
            <a:ext cx="4666097" cy="4148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#9</a:t>
            </a:r>
          </a:p>
          <a:p>
            <a:pPr algn="ctr"/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Возможно, многие вещи можно сохранить от выбрасывания на свалку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69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81532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2179" y="5609230"/>
            <a:ext cx="1091821" cy="12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527373" y="1208908"/>
            <a:ext cx="4118751" cy="347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#</a:t>
            </a:r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10</a:t>
            </a:r>
          </a:p>
          <a:p>
            <a:pPr algn="ctr"/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Следуйте правилам здорового образа жизни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0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49141" y="488547"/>
            <a:ext cx="5687800" cy="1078719"/>
          </a:xfrm>
          <a:prstGeom prst="rect">
            <a:avLst/>
          </a:prstGeom>
        </p:spPr>
        <p:txBody>
          <a:bodyPr vert="horz" lIns="89523" tIns="44762" rIns="89523" bIns="44762" rtlCol="0" anchor="ctr">
            <a:normAutofit fontScale="85000" lnSpcReduction="10000"/>
          </a:bodyPr>
          <a:lstStyle/>
          <a:p>
            <a:pPr algn="ctr" defTabSz="895206">
              <a:spcBef>
                <a:spcPct val="0"/>
              </a:spcBef>
              <a:defRPr/>
            </a:pPr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  <a:cs typeface="+mj-cs"/>
              </a:rPr>
              <a:t>Глобальный масштаб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973" y="2085312"/>
            <a:ext cx="7089893" cy="240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logger Sans" pitchFamily="50" charset="0"/>
                <a:ea typeface="Blogger Sans" pitchFamily="50" charset="0"/>
              </a:rPr>
              <a:t>В глобальном масштабе экологический след указывает на то, насколько быстро человечество потребляет природный (естественный) капитал.</a:t>
            </a:r>
          </a:p>
          <a:p>
            <a:endParaRPr lang="ru-RU" sz="2196" dirty="0"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6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on-vk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81079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43576" y="914401"/>
            <a:ext cx="6426214" cy="1416666"/>
          </a:xfrm>
          <a:prstGeom prst="rect">
            <a:avLst/>
          </a:prstGeom>
        </p:spPr>
        <p:txBody>
          <a:bodyPr vert="horz" lIns="89523" tIns="44762" rIns="89523" bIns="44762" rtlCol="0" anchor="ctr">
            <a:normAutofit fontScale="77500" lnSpcReduction="20000"/>
          </a:bodyPr>
          <a:lstStyle/>
          <a:p>
            <a:pPr defTabSz="895206">
              <a:spcBef>
                <a:spcPct val="0"/>
              </a:spcBef>
              <a:defRPr/>
            </a:pPr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  <a:cs typeface="+mj-cs"/>
              </a:rPr>
              <a:t>Доклад </a:t>
            </a:r>
            <a:r>
              <a:rPr lang="en-US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  <a:cs typeface="+mj-cs"/>
              </a:rPr>
              <a:t>WWF </a:t>
            </a:r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  <a:cs typeface="+mj-cs"/>
              </a:rPr>
              <a:t/>
            </a:r>
            <a:b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  <a:cs typeface="+mj-cs"/>
              </a:rPr>
            </a:br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  <a:cs typeface="+mj-cs"/>
              </a:rPr>
              <a:t>(Всемирный фонд дикой природы)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6893" y="2439429"/>
            <a:ext cx="7060717" cy="338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logger Sans" panose="02000506030000020004" pitchFamily="50" charset="0"/>
                <a:ea typeface="Blogger Sans" panose="02000506030000020004" pitchFamily="50" charset="0"/>
              </a:rPr>
              <a:t>По данным доклада некоммерческой организации WWF за 2014 год, на протяжении более чем 40 лет потребление человечеством природных ресурсов превосходило способность Земли к воспроизводству, что привело к дефициту </a:t>
            </a:r>
            <a:r>
              <a:rPr lang="ru-RU" sz="2400" dirty="0" err="1" smtClean="0">
                <a:latin typeface="Blogger Sans" panose="02000506030000020004" pitchFamily="50" charset="0"/>
                <a:ea typeface="Blogger Sans" panose="02000506030000020004" pitchFamily="50" charset="0"/>
              </a:rPr>
              <a:t>биоёмкости</a:t>
            </a:r>
            <a:r>
              <a:rPr lang="ru-RU" sz="2400" dirty="0" smtClean="0">
                <a:latin typeface="Blogger Sans" panose="02000506030000020004" pitchFamily="50" charset="0"/>
                <a:ea typeface="Blogger Sans" panose="02000506030000020004" pitchFamily="50" charset="0"/>
              </a:rPr>
              <a:t>. По оценкам экологов, для воспроизводства всех ресурсов, которые потребляет человечество ежегодно, нужно примерно полторы планеты Земля. </a:t>
            </a:r>
          </a:p>
          <a:p>
            <a:endParaRPr lang="ru-RU" sz="2196" dirty="0"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02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168014" y="1946787"/>
            <a:ext cx="4881716" cy="279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Как рассчитывается экологический след?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5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-vk-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2809"/>
            <a:ext cx="7772400" cy="2852382"/>
          </a:xfrm>
        </p:spPr>
        <p:txBody>
          <a:bodyPr/>
          <a:lstStyle/>
          <a:p>
            <a:r>
              <a:rPr lang="ru-RU" dirty="0" smtClean="0"/>
              <a:t>Какой мой экологический </a:t>
            </a:r>
            <a:br>
              <a:rPr lang="ru-RU" dirty="0" smtClean="0"/>
            </a:br>
            <a:r>
              <a:rPr lang="ru-RU" dirty="0" smtClean="0"/>
              <a:t>след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979" y="-95535"/>
            <a:ext cx="3482048" cy="2611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0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374" y="1"/>
            <a:ext cx="1629759" cy="1629759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8133" y="2"/>
            <a:ext cx="1629759" cy="1629759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7892" y="2"/>
            <a:ext cx="1629759" cy="1629759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7651" y="0"/>
            <a:ext cx="1629759" cy="1629759"/>
          </a:xfrm>
          <a:prstGeom prst="rect">
            <a:avLst/>
          </a:prstGeom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15" y="5228241"/>
            <a:ext cx="1629759" cy="1629759"/>
          </a:xfrm>
          <a:prstGeom prst="rect">
            <a:avLst/>
          </a:prstGeom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374" y="5228240"/>
            <a:ext cx="1629759" cy="1629759"/>
          </a:xfrm>
          <a:prstGeom prst="rect">
            <a:avLst/>
          </a:prstGeom>
        </p:spPr>
      </p:pic>
      <p:pic>
        <p:nvPicPr>
          <p:cNvPr id="1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8133" y="5228241"/>
            <a:ext cx="1629759" cy="1629759"/>
          </a:xfrm>
          <a:prstGeom prst="rect">
            <a:avLst/>
          </a:prstGeom>
        </p:spPr>
      </p:pic>
      <p:pic>
        <p:nvPicPr>
          <p:cNvPr id="1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7892" y="5228241"/>
            <a:ext cx="1629759" cy="1629759"/>
          </a:xfrm>
          <a:prstGeom prst="rect">
            <a:avLst/>
          </a:prstGeom>
        </p:spPr>
      </p:pic>
      <p:pic>
        <p:nvPicPr>
          <p:cNvPr id="1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7651" y="5228239"/>
            <a:ext cx="1629759" cy="1629759"/>
          </a:xfrm>
          <a:prstGeom prst="rect">
            <a:avLst/>
          </a:prstGeom>
        </p:spPr>
      </p:pic>
      <p:pic>
        <p:nvPicPr>
          <p:cNvPr id="22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98480"/>
            <a:ext cx="1629759" cy="1629759"/>
          </a:xfrm>
          <a:prstGeom prst="rect">
            <a:avLst/>
          </a:prstGeom>
        </p:spPr>
      </p:pic>
      <p:pic>
        <p:nvPicPr>
          <p:cNvPr id="2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99241"/>
            <a:ext cx="1629759" cy="1629759"/>
          </a:xfrm>
          <a:prstGeom prst="rect">
            <a:avLst/>
          </a:prstGeom>
        </p:spPr>
      </p:pic>
      <p:pic>
        <p:nvPicPr>
          <p:cNvPr id="2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418" y="3598478"/>
            <a:ext cx="1629759" cy="1629759"/>
          </a:xfrm>
          <a:prstGeom prst="rect">
            <a:avLst/>
          </a:prstGeom>
        </p:spPr>
      </p:pic>
      <p:pic>
        <p:nvPicPr>
          <p:cNvPr id="2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417" y="1799241"/>
            <a:ext cx="1629759" cy="1629759"/>
          </a:xfrm>
          <a:prstGeom prst="rect">
            <a:avLst/>
          </a:prstGeom>
        </p:spPr>
      </p:pic>
      <p:sp>
        <p:nvSpPr>
          <p:cNvPr id="27" name="Объект 26"/>
          <p:cNvSpPr>
            <a:spLocks noGrp="1"/>
          </p:cNvSpPr>
          <p:nvPr>
            <p:ph idx="1"/>
          </p:nvPr>
        </p:nvSpPr>
        <p:spPr>
          <a:xfrm>
            <a:off x="1669690" y="1696063"/>
            <a:ext cx="5728658" cy="3347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900" dirty="0">
                <a:latin typeface="Blogger Sans" panose="02000506030000020004" pitchFamily="50" charset="0"/>
                <a:ea typeface="Blogger Sans" panose="02000506030000020004" pitchFamily="50" charset="0"/>
              </a:rPr>
              <a:t>По данным на 2014 год, экологический след одного землянина в среднем составил 2,6 </a:t>
            </a:r>
            <a:r>
              <a:rPr lang="ru-RU" sz="29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гга</a:t>
            </a:r>
            <a:r>
              <a:rPr lang="ru-RU" sz="2900" dirty="0">
                <a:latin typeface="Blogger Sans" panose="02000506030000020004" pitchFamily="50" charset="0"/>
                <a:ea typeface="Blogger Sans" panose="02000506030000020004" pitchFamily="50" charset="0"/>
              </a:rPr>
              <a:t> на душу населения. Россия занимает 39 место по размеру экологического следа на душу населения. </a:t>
            </a:r>
          </a:p>
        </p:txBody>
      </p:sp>
      <p:pic>
        <p:nvPicPr>
          <p:cNvPr id="28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15" y="26385"/>
            <a:ext cx="1629759" cy="162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3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vk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153264" y="1996270"/>
            <a:ext cx="4911213" cy="279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10 </a:t>
            </a:r>
            <a:r>
              <a:rPr lang="ru-RU" sz="4393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экопривычек</a:t>
            </a:r>
            <a:r>
              <a:rPr lang="ru-RU" sz="439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ogger Sans" pitchFamily="50" charset="0"/>
                <a:ea typeface="Blogger Sans" pitchFamily="50" charset="0"/>
              </a:rPr>
              <a:t> для снижения экологического следа человека</a:t>
            </a:r>
            <a:endParaRPr lang="ru-RU" sz="4393" b="1" dirty="0">
              <a:solidFill>
                <a:schemeClr val="tx1">
                  <a:lumMod val="85000"/>
                  <a:lumOff val="15000"/>
                </a:schemeClr>
              </a:solidFill>
              <a:latin typeface="Blogger Sans" pitchFamily="50" charset="0"/>
              <a:ea typeface="Blogger Sans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" y="5504808"/>
            <a:ext cx="988480" cy="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258</Words>
  <Application>Microsoft Office PowerPoint</Application>
  <PresentationFormat>Экран (4:3)</PresentationFormat>
  <Paragraphs>47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Экологический  след человека</vt:lpstr>
      <vt:lpstr>Слайд 2</vt:lpstr>
      <vt:lpstr>Экологический след</vt:lpstr>
      <vt:lpstr>Слайд 4</vt:lpstr>
      <vt:lpstr>Слайд 5</vt:lpstr>
      <vt:lpstr>Слайд 6</vt:lpstr>
      <vt:lpstr>Какой мой экологический  след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 след человека</dc:title>
  <dc:creator>Руднев Мистер</dc:creator>
  <cp:lastModifiedBy>Soloha</cp:lastModifiedBy>
  <cp:revision>13</cp:revision>
  <dcterms:created xsi:type="dcterms:W3CDTF">2018-02-18T12:10:27Z</dcterms:created>
  <dcterms:modified xsi:type="dcterms:W3CDTF">2018-04-13T18:10:47Z</dcterms:modified>
</cp:coreProperties>
</file>