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80" r:id="rId4"/>
    <p:sldId id="279" r:id="rId5"/>
    <p:sldId id="275" r:id="rId6"/>
    <p:sldId id="269" r:id="rId7"/>
    <p:sldId id="271" r:id="rId8"/>
    <p:sldId id="268" r:id="rId9"/>
    <p:sldId id="270" r:id="rId10"/>
    <p:sldId id="277" r:id="rId11"/>
    <p:sldId id="258" r:id="rId12"/>
    <p:sldId id="272" r:id="rId13"/>
    <p:sldId id="27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CAC"/>
    <a:srgbClr val="660066"/>
    <a:srgbClr val="008000"/>
    <a:srgbClr val="229A39"/>
    <a:srgbClr val="66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5" autoAdjust="0"/>
  </p:normalViewPr>
  <p:slideViewPr>
    <p:cSldViewPr snapToGrid="0">
      <p:cViewPr varScale="1">
        <p:scale>
          <a:sx n="74" d="100"/>
          <a:sy n="74" d="100"/>
        </p:scale>
        <p:origin x="474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FEACF-7DD3-4C21-8551-7E48C65A5C3D}" type="datetimeFigureOut">
              <a:rPr lang="ru-RU" smtClean="0"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D183-3247-451C-BDE9-7E25B236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040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FEACF-7DD3-4C21-8551-7E48C65A5C3D}" type="datetimeFigureOut">
              <a:rPr lang="ru-RU" smtClean="0"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D183-3247-451C-BDE9-7E25B236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998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FEACF-7DD3-4C21-8551-7E48C65A5C3D}" type="datetimeFigureOut">
              <a:rPr lang="ru-RU" smtClean="0"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D183-3247-451C-BDE9-7E25B236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88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FEACF-7DD3-4C21-8551-7E48C65A5C3D}" type="datetimeFigureOut">
              <a:rPr lang="ru-RU" smtClean="0"/>
              <a:t>27.06.2019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D183-3247-451C-BDE9-7E25B236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856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FEACF-7DD3-4C21-8551-7E48C65A5C3D}" type="datetimeFigureOut">
              <a:rPr lang="ru-RU" smtClean="0"/>
              <a:t>27.06.2019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D183-3247-451C-BDE9-7E25B236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558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FEACF-7DD3-4C21-8551-7E48C65A5C3D}" type="datetimeFigureOut">
              <a:rPr lang="ru-RU" smtClean="0"/>
              <a:t>27.06.2019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D183-3247-451C-BDE9-7E25B236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191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FEACF-7DD3-4C21-8551-7E48C65A5C3D}" type="datetimeFigureOut">
              <a:rPr lang="ru-RU" smtClean="0"/>
              <a:t>27.06.2019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D183-3247-451C-BDE9-7E25B236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42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FEACF-7DD3-4C21-8551-7E48C65A5C3D}" type="datetimeFigureOut">
              <a:rPr lang="ru-RU" smtClean="0"/>
              <a:t>27.06.2019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D183-3247-451C-BDE9-7E25B236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720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FEACF-7DD3-4C21-8551-7E48C65A5C3D}" type="datetimeFigureOut">
              <a:rPr lang="ru-RU" smtClean="0"/>
              <a:t>27.06.2019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D183-3247-451C-BDE9-7E25B236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164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FEACF-7DD3-4C21-8551-7E48C65A5C3D}" type="datetimeFigureOut">
              <a:rPr lang="ru-RU" smtClean="0"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D183-3247-451C-BDE9-7E25B236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35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FEACF-7DD3-4C21-8551-7E48C65A5C3D}" type="datetimeFigureOut">
              <a:rPr lang="ru-RU" smtClean="0"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D183-3247-451C-BDE9-7E25B236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85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FEACF-7DD3-4C21-8551-7E48C65A5C3D}" type="datetimeFigureOut">
              <a:rPr lang="ru-RU" smtClean="0"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0D183-3247-451C-BDE9-7E25B236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93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png"/><Relationship Id="rId17" Type="http://schemas.openxmlformats.org/officeDocument/2006/relationships/image" Target="../media/image33.jpeg"/><Relationship Id="rId2" Type="http://schemas.openxmlformats.org/officeDocument/2006/relationships/image" Target="../media/image18.jpeg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jpe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jpe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6833" y="3720438"/>
            <a:ext cx="7933387" cy="76221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80CAC"/>
                </a:solidFill>
              </a:rPr>
              <a:t>Эколого-развивающее </a:t>
            </a:r>
            <a:r>
              <a:rPr lang="ru-RU" sz="2400" b="1" dirty="0">
                <a:solidFill>
                  <a:srgbClr val="080CAC"/>
                </a:solidFill>
              </a:rPr>
              <a:t>пространство ДОУ как средство </a:t>
            </a:r>
            <a:r>
              <a:rPr lang="ru-RU" sz="2400" b="1" dirty="0" smtClean="0">
                <a:solidFill>
                  <a:srgbClr val="080CAC"/>
                </a:solidFill>
              </a:rPr>
              <a:t>воспитания эко-волонтёров дошкольников</a:t>
            </a:r>
            <a:endParaRPr lang="ru-RU" sz="2400" b="1" dirty="0">
              <a:solidFill>
                <a:srgbClr val="080CA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92821" y="38637"/>
            <a:ext cx="6733635" cy="102060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Муниципальное образование город </a:t>
            </a:r>
            <a:r>
              <a:rPr lang="ru-RU" sz="3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Муравленко</a:t>
            </a:r>
          </a:p>
          <a:p>
            <a:pPr marL="0" indent="0" algn="ctr">
              <a:buNone/>
            </a:pPr>
            <a:r>
              <a:rPr lang="ru-RU" sz="3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Ямало-Ненецкого автономного округа</a:t>
            </a:r>
            <a:endParaRPr lang="ru-RU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МУНИЦИПАЛЬНОЕ БЮДЖЕТНОЕ ДОШКОЛЬНОЕ ОБРАЗОВАТЕЛЬНОЕ УЧРЕЖДЕНИЕ  </a:t>
            </a:r>
          </a:p>
          <a:p>
            <a:pPr marL="0" indent="0" algn="ctr">
              <a:buNone/>
            </a:pPr>
            <a:r>
              <a:rPr lang="ru-RU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«ДЕТСКИЙ САД «БУРАТИНО»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https://rovesnik-kusa.educhel.ru/uploads/38900/38859/section/943273/hello_html_m3aa30fd7.png?15434828358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82" y="88447"/>
            <a:ext cx="2258239" cy="201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752305" y="1165757"/>
            <a:ext cx="4546242" cy="52322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80CAC"/>
                </a:solidFill>
              </a:rPr>
              <a:t>Проект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1388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s02.infourok.ru/uploads/ex/0edf/0004b646-d5528c87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43953" y="4816736"/>
            <a:ext cx="1746914" cy="561264"/>
          </a:xfrm>
          <a:prstGeom prst="rect">
            <a:avLst/>
          </a:prstGeom>
          <a:solidFill>
            <a:srgbClr val="229A3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Зона коллекций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43953" y="5975184"/>
            <a:ext cx="1746914" cy="561264"/>
          </a:xfrm>
          <a:prstGeom prst="rect">
            <a:avLst/>
          </a:prstGeom>
          <a:solidFill>
            <a:srgbClr val="229A3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Мини-музеи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2339" y="537588"/>
            <a:ext cx="9780883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Модель эколого-развивающего пространства ДОУ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4203032" y="1719547"/>
            <a:ext cx="3625515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4074695" y="1719547"/>
            <a:ext cx="1459831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913982" y="1382028"/>
            <a:ext cx="2839453" cy="921271"/>
          </a:xfrm>
          <a:prstGeom prst="rect">
            <a:avLst/>
          </a:prstGeom>
          <a:solidFill>
            <a:srgbClr val="229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Территория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62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8" y="2466990"/>
            <a:ext cx="2725737" cy="2005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756" y="0"/>
            <a:ext cx="2809875" cy="2255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3005" y="576929"/>
            <a:ext cx="6342459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 пространство </a:t>
            </a:r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территории  </a:t>
            </a:r>
            <a:r>
              <a:rPr lang="ru-RU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разделено на экологические центры, которые соединены в специально оборудованный образовательный маршрут в природу, проходящий через:</a:t>
            </a:r>
          </a:p>
          <a:p>
            <a:pPr algn="just"/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«</a:t>
            </a:r>
            <a:r>
              <a:rPr lang="ru-RU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Рябиновая аллея» - объекты для </a:t>
            </a:r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наблюдения</a:t>
            </a:r>
            <a:r>
              <a:rPr lang="ru-RU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рябины разного возраста, стволы разной толщины и различающиеся цветом коры и т.д.</a:t>
            </a:r>
          </a:p>
          <a:p>
            <a:pPr algn="just"/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«</a:t>
            </a:r>
            <a:r>
              <a:rPr lang="ru-RU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Пенёк» - «кладезь» полезной информации. Так, после прочтения и обсуждения сказки </a:t>
            </a:r>
            <a:r>
              <a:rPr lang="ru-RU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Н.Рыжовой</a:t>
            </a:r>
            <a:r>
              <a:rPr lang="ru-RU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«Как Медведь пень потерял» можно провести наблюдения за пнем (рассмотреть его поверхность при помощи луп).</a:t>
            </a:r>
          </a:p>
          <a:p>
            <a:pPr algn="just"/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«</a:t>
            </a:r>
            <a:r>
              <a:rPr lang="ru-RU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Альпийская горка» - элемент ландшафтного дизайна, представляющий собой каменистую конструкцию в виде возвышенности, на которой высажены растения. 	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331" y="4686663"/>
            <a:ext cx="3127375" cy="2017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639645" y="4422695"/>
            <a:ext cx="6427686" cy="2160239"/>
          </a:xfrm>
        </p:spPr>
        <p:txBody>
          <a:bodyPr>
            <a:normAutofit/>
          </a:bodyPr>
          <a:lstStyle/>
          <a:p>
            <a:pPr marL="285750" indent="-285750"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«Птичий столб» - объекты для наблюдения: птицы, как обитающие на территории нашего города, так и прилетающие из леса (</a:t>
            </a:r>
            <a:r>
              <a:rPr lang="ru-RU" sz="1400" dirty="0" err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куропатки,свирестели</a:t>
            </a:r>
            <a:r>
              <a:rPr 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  <a:br>
              <a:rPr 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</a:t>
            </a:r>
            <a:r>
              <a:rPr lang="ru-RU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Бабушкин дворик» - площадка оборудованная в деревенском стиле с использованием предметов интерьера деревенского старинного двора, что является основой для организации работы в краеведческом направлении и в патриотическом воспитании.</a:t>
            </a:r>
            <a:br>
              <a:rPr lang="ru-RU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«</a:t>
            </a:r>
            <a:r>
              <a:rPr lang="ru-RU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Спортивная площадка» - центр для организации подвижных игр с экологическим содержанием.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773005" y="2869864"/>
            <a:ext cx="6397772" cy="1878807"/>
          </a:xfrm>
        </p:spPr>
        <p:txBody>
          <a:bodyPr>
            <a:normAutofit lnSpcReduction="10000"/>
          </a:bodyPr>
          <a:lstStyle/>
          <a:p>
            <a:pPr marL="285750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«Ёлочка» - объекты для наблюдения: сравнение и различение ели, сосны, лиственницы и кедра. </a:t>
            </a:r>
          </a:p>
          <a:p>
            <a:pPr algn="just">
              <a:spcBef>
                <a:spcPts val="0"/>
              </a:spcBef>
            </a:pPr>
            <a:r>
              <a:rPr 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«</a:t>
            </a:r>
            <a:r>
              <a:rPr lang="ru-RU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Огород» - этот центр помогает детям уже в дошкольном возрасте получать достоверные знания о природе и приобретать практические навыки ухода за растениями.</a:t>
            </a:r>
          </a:p>
          <a:p>
            <a:pPr algn="just">
              <a:spcBef>
                <a:spcPts val="0"/>
              </a:spcBef>
            </a:pPr>
            <a:r>
              <a:rPr 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«</a:t>
            </a:r>
            <a:r>
              <a:rPr lang="ru-RU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Метеоплощадка» - служит обучению детей элементарному прогнозированию состояния погоды; для организации систематических наблюдений и исследовательской деятельности дошкольников.</a:t>
            </a:r>
          </a:p>
          <a:p>
            <a:pPr algn="just">
              <a:spcBef>
                <a:spcPts val="0"/>
              </a:spcBef>
            </a:pPr>
            <a:r>
              <a:rPr 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«</a:t>
            </a:r>
            <a:r>
              <a:rPr lang="ru-RU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Цветочная поляна»- объекты для наблюдения: рост разных цветов, появление семян, сравнение.</a:t>
            </a:r>
          </a:p>
          <a:p>
            <a:endParaRPr lang="ru-RU" dirty="0"/>
          </a:p>
        </p:txBody>
      </p:sp>
      <p:pic>
        <p:nvPicPr>
          <p:cNvPr id="8" name="Picture 6" descr="SDC1169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399" y="299011"/>
            <a:ext cx="2514932" cy="1891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21138" y="2447870"/>
            <a:ext cx="2917113" cy="1944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918744" y="57783"/>
            <a:ext cx="6252033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8000"/>
                </a:solidFill>
                <a:latin typeface="Arial Black" panose="020B0A04020102020204" pitchFamily="34" charset="0"/>
              </a:rPr>
              <a:t>Эколого-развивающая среда </a:t>
            </a:r>
            <a:r>
              <a:rPr lang="ru-RU" sz="2000" dirty="0" smtClean="0">
                <a:solidFill>
                  <a:srgbClr val="008000"/>
                </a:solidFill>
                <a:latin typeface="Arial Black" panose="020B0A04020102020204" pitchFamily="34" charset="0"/>
              </a:rPr>
              <a:t>территории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399" y="4748671"/>
            <a:ext cx="2553925" cy="1914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777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45480" y="2484842"/>
            <a:ext cx="2768844" cy="1951370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5122" name="Picture 2" descr="http://xn--80ajahhaunok0ap1ajsq9i.xn--p1ai/web/upload/attachments/images/ec31e561290e5dee69163d5096bac80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18" y="157509"/>
            <a:ext cx="2442534" cy="2128312"/>
          </a:xfrm>
          <a:prstGeom prst="rect">
            <a:avLst/>
          </a:prstGeom>
          <a:noFill/>
          <a:ln w="19050">
            <a:solidFill>
              <a:srgbClr val="080CA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xn--80ajahhaunok0ap1ajsq9i.xn--p1ai/web/upload/attachments/images/0fd80321acd5e6bf76de412892b64a7f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0"/>
          <a:stretch/>
        </p:blipFill>
        <p:spPr bwMode="auto">
          <a:xfrm>
            <a:off x="6364780" y="3520042"/>
            <a:ext cx="2631822" cy="2947222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9967" y="156475"/>
            <a:ext cx="5307863" cy="400110"/>
          </a:xfrm>
          <a:prstGeom prst="rect">
            <a:avLst/>
          </a:prstGeom>
          <a:solidFill>
            <a:srgbClr val="229A3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Эколого-развивающая среда групп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967" y="3520042"/>
            <a:ext cx="2485799" cy="3103210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D957AE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5480" y="132674"/>
            <a:ext cx="2708372" cy="2177983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2679858" y="672196"/>
            <a:ext cx="66656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ини-лаборатории,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зеленые уголки, исследовательский центр «Лаборатория чудесных превращений»,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Лаборатория «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Наураша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для экспериментирования, «Огород на окне»; выставочный уголок; зона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коллекций,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методическая литература,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наглядные пособия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иллюстративный материал, картотеки опытов, наблюдений, алгоритмов действий (в природе, проведения экспериментов и др.), игры экологического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содержания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5480" y="4608440"/>
            <a:ext cx="2770150" cy="2142538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182" y="4395008"/>
            <a:ext cx="2422770" cy="2236015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705" y="2669877"/>
            <a:ext cx="2451248" cy="1491203"/>
          </a:xfrm>
          <a:prstGeom prst="rect">
            <a:avLst/>
          </a:prstGeom>
          <a:ln w="190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92934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9" t="2292" r="12176"/>
          <a:stretch/>
        </p:blipFill>
        <p:spPr>
          <a:xfrm>
            <a:off x="6263298" y="1485500"/>
            <a:ext cx="1990876" cy="183803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166" name="Picture 22" descr="ÐÐ° Ð´Ð°Ð½Ð½Ð¾Ð¼ Ð¸Ð·Ð¾Ð±ÑÐ°Ð¶ÐµÐ½Ð¸Ð¸ Ð¼Ð¾Ð¶ÐµÑ Ð½Ð°ÑÐ¾Ð´Ð¸ÑÑÑÑ: 3 ÑÐµÐ»Ð¾Ð²ÐµÐºÐ°, ÑÐ°ÑÑÐµ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298" y="4232142"/>
            <a:ext cx="1903287" cy="2149010"/>
          </a:xfrm>
          <a:prstGeom prst="rect">
            <a:avLst/>
          </a:prstGeom>
          <a:ln>
            <a:solidFill>
              <a:srgbClr val="6600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ÐÐ° Ð´Ð°Ð½Ð½Ð¾Ð¼ Ð¸Ð·Ð¾Ð±ÑÐ°Ð¶ÐµÐ½Ð¸Ð¸ Ð¼Ð¾Ð¶ÐµÑ Ð½Ð°ÑÐ¾Ð´Ð¸ÑÑÑÑ: 3 ÑÐµÐ»Ð¾Ð²ÐµÐºÐ°, Ð»ÑÐ´Ð¸ ÑÐ»ÑÐ±Ð°ÑÑÑÑ, Ð»ÑÐ´Ð¸ ÑÑÐ¾ÑÑ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273" y="1507768"/>
            <a:ext cx="2063989" cy="1812440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ÐÐ° Ð´Ð°Ð½Ð½Ð¾Ð¼ Ð¸Ð·Ð¾Ð±ÑÐ°Ð¶ÐµÐ½Ð¸Ð¸ Ð¼Ð¾Ð¶ÐµÑ Ð½Ð°ÑÐ¾Ð´Ð¸ÑÑÑÑ: 3 ÑÐµÐ»Ð¾Ð²ÐµÐºÐ°, Ð»ÑÐ´Ð¸ ÑÐ¸Ð´ÑÑ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2" t="14891" r="7004" b="9377"/>
          <a:stretch/>
        </p:blipFill>
        <p:spPr bwMode="auto">
          <a:xfrm>
            <a:off x="10533211" y="4148890"/>
            <a:ext cx="1631213" cy="1992931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ÐÐ° Ð´Ð°Ð½Ð½Ð¾Ð¼ Ð¸Ð·Ð¾Ð±ÑÐ°Ð¶ÐµÐ½Ð¸Ð¸ Ð¼Ð¾Ð¶ÐµÑ Ð½Ð°ÑÐ¾Ð´Ð¸ÑÑÑÑ: 1 ÑÐµÐ»Ð¾Ð²ÐµÐº, ÑÐ»ÑÐ±Ð°ÐµÑÑÑ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6" r="10964"/>
          <a:stretch/>
        </p:blipFill>
        <p:spPr bwMode="auto">
          <a:xfrm>
            <a:off x="10334965" y="1230474"/>
            <a:ext cx="1714501" cy="1818002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8" name="Picture 24" descr="https://scontent-arn2-2.xx.fbcdn.net/v/t1.0-0/s200x200/47183450_432328907304174_3598160387536584704_n.jpg?_nc_cat=100&amp;_nc_ht=scontent-arn2-2.xx&amp;oh=84d53ee7b41d9275536ef6b31fe27f68&amp;oe=5D87CAC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552" y="1190570"/>
            <a:ext cx="1668260" cy="1857906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ÐÐ° Ð´Ð°Ð½Ð½Ð¾Ð¼ Ð¸Ð·Ð¾Ð±ÑÐ°Ð¶ÐµÐ½Ð¸Ð¸ Ð¼Ð¾Ð¶ÐµÑ Ð½Ð°ÑÐ¾Ð´Ð¸ÑÑÑÑ: Ð¾Ð´Ð¸Ð½ Ð¸Ð»Ð¸ Ð½ÐµÑÐºÐ¾Ð»ÑÐºÐ¾ ÑÐµÐ»Ð¾Ð²ÐµÐº, Ð´ÐµÑÐµÐ²Ð¾ Ð¸ Ð½Ð° ÑÐ»Ð¸ÑÐµ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949" y="4142486"/>
            <a:ext cx="2000663" cy="1977739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80474" y="5721166"/>
            <a:ext cx="668992" cy="104689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228747" y="3140687"/>
            <a:ext cx="3882731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Городской фестиваль науки «</a:t>
            </a:r>
            <a:r>
              <a:rPr lang="ru-RU" sz="1400" b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Ботаникус</a:t>
            </a:r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7014" y="805113"/>
            <a:ext cx="4302355" cy="7386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Всероссийский природоохранный </a:t>
            </a:r>
          </a:p>
          <a:p>
            <a:pPr algn="just"/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социально-образовательный Проект</a:t>
            </a:r>
          </a:p>
          <a:p>
            <a:pPr algn="just"/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«Эколята-дошколята»  </a:t>
            </a:r>
            <a:endPara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54174" y="3786195"/>
            <a:ext cx="2419317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Акция «Покормите птиц»</a:t>
            </a:r>
            <a:endPara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83725" y="6058897"/>
            <a:ext cx="2840906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«Птицы наши друзья»</a:t>
            </a:r>
            <a:endPara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50" name="Picture 6" descr="ÐÐ° Ð´Ð°Ð½Ð½Ð¾Ð¼ Ð¸Ð·Ð¾Ð±ÑÐ°Ð¶ÐµÐ½Ð¸Ð¸ Ð¼Ð¾Ð¶ÐµÑ Ð½Ð°ÑÐ¾Ð´Ð¸ÑÑÑÑ: 6 ÑÐµÐ»Ð¾Ð²ÐµÐº, Ð»ÑÐ´Ð¸ ÑÐ»ÑÐ±Ð°ÑÑÑÑ, Ð»ÑÐ´Ð¸ ÑÑÐ¾ÑÑ Ð¸ ÑÐµÐ±ÐµÐ½Ð¾Ðº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65" y="4346261"/>
            <a:ext cx="2561029" cy="1920772"/>
          </a:xfrm>
          <a:prstGeom prst="rect">
            <a:avLst/>
          </a:prstGeom>
          <a:ln>
            <a:solidFill>
              <a:srgbClr val="0099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9020" y="6227263"/>
            <a:ext cx="2828851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«Живи, Земля, живи!»</a:t>
            </a:r>
            <a:endPara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4" t="3378" r="19899" b="26258"/>
          <a:stretch/>
        </p:blipFill>
        <p:spPr>
          <a:xfrm rot="16200000">
            <a:off x="-95325" y="2192938"/>
            <a:ext cx="2149593" cy="1623841"/>
          </a:xfrm>
          <a:prstGeom prst="rect">
            <a:avLst/>
          </a:prstGeom>
          <a:ln>
            <a:solidFill>
              <a:srgbClr val="660066"/>
            </a:solidFill>
          </a:ln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4780" y="1999297"/>
            <a:ext cx="1606183" cy="2149593"/>
          </a:xfrm>
          <a:prstGeom prst="rect">
            <a:avLst/>
          </a:prstGeom>
          <a:ln w="12700">
            <a:solidFill>
              <a:srgbClr val="009900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-9022" y="1640063"/>
            <a:ext cx="3826036" cy="2923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«Академия юных исследователей»</a:t>
            </a:r>
            <a:endParaRPr lang="ru-RU" sz="13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84309" y="128253"/>
            <a:ext cx="7068605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80C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Пути </a:t>
            </a:r>
            <a:r>
              <a:rPr lang="ru-RU" sz="2000" b="1" dirty="0" smtClean="0">
                <a:solidFill>
                  <a:srgbClr val="080C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реализации </a:t>
            </a:r>
            <a:r>
              <a:rPr lang="ru-RU" sz="2000" b="1" dirty="0">
                <a:solidFill>
                  <a:srgbClr val="080C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эко-волонтёрской работы в </a:t>
            </a:r>
            <a:r>
              <a:rPr lang="ru-RU" sz="2000" b="1" dirty="0" smtClean="0">
                <a:solidFill>
                  <a:srgbClr val="080C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МБДОУ</a:t>
            </a:r>
            <a:endParaRPr lang="ru-RU" sz="2000" b="1" dirty="0">
              <a:solidFill>
                <a:srgbClr val="080C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s://slide-share.ru/image/2322965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2511" y="2389915"/>
            <a:ext cx="796954" cy="6585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56362" y="796183"/>
            <a:ext cx="972385" cy="736656"/>
          </a:xfrm>
          <a:prstGeom prst="rect">
            <a:avLst/>
          </a:prstGeom>
        </p:spPr>
      </p:pic>
      <p:pic>
        <p:nvPicPr>
          <p:cNvPr id="4100" name="Picture 4" descr="https://uprava-kapotnya.mos.ru/upload/medialibrary/800/dobrovolchestvo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448" y="87740"/>
            <a:ext cx="1577030" cy="917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xn-----6kcalcppw2blp5aio8jwa.xn--p1ai/img/image_big/844b0622-824e-49ca-85e4-293981eaf670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7" b="18009"/>
          <a:stretch/>
        </p:blipFill>
        <p:spPr bwMode="auto">
          <a:xfrm>
            <a:off x="-9022" y="37247"/>
            <a:ext cx="3202604" cy="147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4" name="Picture 30" descr="ÐÐ° Ð´Ð°Ð½Ð½Ð¾Ð¼ Ð¸Ð·Ð¾Ð±ÑÐ°Ð¶ÐµÐ½Ð¸Ð¸ Ð¼Ð¾Ð¶ÐµÑ Ð½Ð°ÑÐ¾Ð´Ð¸ÑÑÑÑ: 3 ÑÐµÐ»Ð¾Ð²ÐµÐºÐ°, Ð»ÑÐ´Ð¸ ÑÑÐ¾ÑÑ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9" t="6528" b="17729"/>
          <a:stretch/>
        </p:blipFill>
        <p:spPr bwMode="auto">
          <a:xfrm>
            <a:off x="3158648" y="4475617"/>
            <a:ext cx="2798372" cy="1905535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036582" y="4148890"/>
            <a:ext cx="3378554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«Наш зеленый детский сад»</a:t>
            </a:r>
            <a:endPara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24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24"/>
          <a:stretch/>
        </p:blipFill>
        <p:spPr>
          <a:xfrm>
            <a:off x="182004" y="3534436"/>
            <a:ext cx="5191610" cy="3079008"/>
          </a:xfrm>
          <a:ln w="38100">
            <a:solidFill>
              <a:srgbClr val="FF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3"/>
          <a:stretch/>
        </p:blipFill>
        <p:spPr>
          <a:xfrm>
            <a:off x="182004" y="273307"/>
            <a:ext cx="3937519" cy="2808949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0123" y="3748834"/>
            <a:ext cx="2065352" cy="2753802"/>
          </a:xfrm>
          <a:prstGeom prst="rect">
            <a:avLst/>
          </a:prstGeom>
          <a:ln w="38100">
            <a:solidFill>
              <a:srgbClr val="6600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8588" y="861450"/>
            <a:ext cx="1636502" cy="2182001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2498" y="3873608"/>
            <a:ext cx="3595546" cy="2504254"/>
          </a:xfrm>
          <a:prstGeom prst="rect">
            <a:avLst/>
          </a:prstGeom>
          <a:ln w="38100">
            <a:solidFill>
              <a:srgbClr val="008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373614" y="91624"/>
            <a:ext cx="589776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spc="600" dirty="0" smtClean="0">
                <a:solidFill>
                  <a:srgbClr val="008000"/>
                </a:solidFill>
                <a:latin typeface="Arial Black" panose="020B0A04020102020204" pitchFamily="34" charset="0"/>
              </a:rPr>
              <a:t>Наши Эко-волонтёры</a:t>
            </a:r>
            <a:endParaRPr lang="ru-RU" sz="2800" spc="600" dirty="0">
              <a:solidFill>
                <a:srgbClr val="008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5630" y="826579"/>
            <a:ext cx="2955830" cy="2216872"/>
          </a:xfrm>
          <a:prstGeom prst="rect">
            <a:avLst/>
          </a:prstGeom>
          <a:ln w="38100">
            <a:solidFill>
              <a:srgbClr val="080CAC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0372" y="3850283"/>
            <a:ext cx="737210" cy="73721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8" name="Picture 4" descr="https://media.dobrf.ru/backend/pictures/32321c68f0094e94b6e96d44c035008f.larg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37" y="810343"/>
            <a:ext cx="676022" cy="676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oilovo.narod.ru/images/young-family-0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582" y="5426152"/>
            <a:ext cx="1222564" cy="120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ds04.infourok.ru/uploads/ex/0c97/000688be-3aeba58c/2/img0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1" t="12114" r="21664" b="10140"/>
          <a:stretch/>
        </p:blipFill>
        <p:spPr bwMode="auto">
          <a:xfrm>
            <a:off x="11271382" y="738620"/>
            <a:ext cx="920618" cy="8808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2"/>
          <a:srcRect l="8131" t="11606" r="10394"/>
          <a:stretch/>
        </p:blipFill>
        <p:spPr>
          <a:xfrm>
            <a:off x="4377335" y="861450"/>
            <a:ext cx="2725575" cy="2182001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24898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412901" y="365125"/>
            <a:ext cx="5074276" cy="330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Эко-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«Эколята спешат на помощь»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1988" y="4513873"/>
            <a:ext cx="2977878" cy="19852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80" y="4453853"/>
            <a:ext cx="3157939" cy="21052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404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3155324" y="296214"/>
            <a:ext cx="914400" cy="347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ttp://trashcomp.com/pic/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32950" y="3429000"/>
            <a:ext cx="4031539" cy="280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1" y="3534830"/>
            <a:ext cx="2223399" cy="3012693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90494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2" y="0"/>
            <a:ext cx="12101848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2107842" y="802048"/>
            <a:ext cx="8272530" cy="88864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Путешествие по экологической тропе детского сада. Выявление проблемных точек. Обсуждение возможной эко-волонтёрской деятельности на экологической тропе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23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2810" y="0"/>
            <a:ext cx="5766190" cy="66525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600" spc="600" dirty="0" smtClean="0">
                <a:solidFill>
                  <a:srgbClr val="080CAC"/>
                </a:solidFill>
                <a:latin typeface="Arial Black" panose="020B0A04020102020204" pitchFamily="34" charset="0"/>
              </a:rPr>
              <a:t>Наши победы</a:t>
            </a:r>
            <a:endParaRPr lang="ru-RU" sz="3600" spc="600" dirty="0">
              <a:solidFill>
                <a:srgbClr val="080CAC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2" descr="ÐÐµÑ Ð¾Ð¿Ð¸ÑÐ°Ð½Ð¸Ñ ÑÐ¾ÑÐ¾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761" y="838598"/>
            <a:ext cx="2057612" cy="29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xn--80ajahhaunok0ap1ajsq9i.xn--p1ai/web/upload/attachments/images/1c714d12395c29e453bef5a06193ee7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459" y="3622668"/>
            <a:ext cx="2041553" cy="2995757"/>
          </a:xfrm>
          <a:prstGeom prst="rect">
            <a:avLst/>
          </a:prstGeom>
          <a:noFill/>
          <a:ln w="38100">
            <a:solidFill>
              <a:srgbClr val="080CA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8555" y="3621863"/>
            <a:ext cx="2055974" cy="2996562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6148" name="Picture 4" descr="http://xn--80ajahhaunok0ap1ajsq9i.xn--p1ai/web/upload/attachments/images/7b73c1d0b1066db2381e7a5f3d96899e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126" y="3863300"/>
            <a:ext cx="2038271" cy="2804745"/>
          </a:xfrm>
          <a:prstGeom prst="rect">
            <a:avLst/>
          </a:prstGeom>
          <a:noFill/>
          <a:ln w="38100">
            <a:solidFill>
              <a:srgbClr val="080CA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2067" y="383214"/>
            <a:ext cx="2378513" cy="3355984"/>
          </a:xfrm>
          <a:prstGeom prst="rect">
            <a:avLst/>
          </a:prstGeom>
          <a:ln w="38100">
            <a:solidFill>
              <a:srgbClr val="660066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139" y="3863300"/>
            <a:ext cx="2024657" cy="2786013"/>
          </a:xfrm>
          <a:prstGeom prst="rect">
            <a:avLst/>
          </a:prstGeom>
          <a:ln w="38100">
            <a:solidFill>
              <a:srgbClr val="660066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3144" y="4138668"/>
            <a:ext cx="2382012" cy="2302611"/>
          </a:xfrm>
          <a:prstGeom prst="rect">
            <a:avLst/>
          </a:prstGeom>
          <a:ln w="38100">
            <a:solidFill>
              <a:srgbClr val="00800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563" y="140120"/>
            <a:ext cx="1703870" cy="3226263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2089" y="1467204"/>
            <a:ext cx="2535761" cy="1899179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29878" y="956439"/>
            <a:ext cx="2593266" cy="2075519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2202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7oom.ru/powerpoint/fon-dlya-prezentacii-vesna-09.jpg?ver=3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345" y="0"/>
            <a:ext cx="123233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4962" y="950800"/>
            <a:ext cx="8971128" cy="522935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Таким образом, единое эколого-развивающее пространство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ДОУ прямо влияет на детей, воздействуя на:</a:t>
            </a: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эмоции;</a:t>
            </a: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настроение;</a:t>
            </a:r>
          </a:p>
          <a:p>
            <a:pPr algn="just">
              <a:buFontTx/>
              <a:buChar char="-"/>
            </a:pPr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изнедеятельность.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Во время работы в эколого-развивающем пространстве у детей дошкольного возраста формируются трудовые навыки и такие ценностные личностные качества, присущие волонтёрам, как:</a:t>
            </a: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трудолюбие;</a:t>
            </a: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 за </a:t>
            </a:r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порученное </a:t>
            </a: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дело;</a:t>
            </a: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экологические </a:t>
            </a:r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знания, экологическая </a:t>
            </a: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культура;</a:t>
            </a:r>
            <a:endParaRPr lang="ru-RU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сознание </a:t>
            </a:r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важности природоохранных </a:t>
            </a: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мероприятий;</a:t>
            </a:r>
            <a:endParaRPr lang="ru-RU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навыки </a:t>
            </a:r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правильного поведения в природной </a:t>
            </a: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среде;</a:t>
            </a:r>
            <a:endParaRPr lang="ru-RU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чувство </a:t>
            </a:r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милосердия и гуманного отношения </a:t>
            </a: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объектам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природе;</a:t>
            </a:r>
            <a:endParaRPr lang="ru-RU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эстетическое </a:t>
            </a:r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отношение к окружающей </a:t>
            </a: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действительности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5" b="99213" l="0" r="99412">
                        <a14:foregroundMark x1="25882" y1="52598" x2="25000" y2="58583"/>
                        <a14:foregroundMark x1="68971" y1="42520" x2="76471" y2="83622"/>
                        <a14:foregroundMark x1="92353" y1="89449" x2="97647" y2="957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1345" y="3753133"/>
            <a:ext cx="3093489" cy="2888773"/>
          </a:xfrm>
          <a:prstGeom prst="rect">
            <a:avLst/>
          </a:prstGeom>
        </p:spPr>
      </p:pic>
      <p:pic>
        <p:nvPicPr>
          <p:cNvPr id="7174" name="Picture 6" descr="https://i.ya-webdesign.com/images/kids-painting-png-1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890" y="4995087"/>
            <a:ext cx="1765110" cy="186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3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95857" y="598293"/>
            <a:ext cx="3357493" cy="2279823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116" t="16181" r="17573" b="36691"/>
          <a:stretch/>
        </p:blipFill>
        <p:spPr>
          <a:xfrm>
            <a:off x="146920" y="245955"/>
            <a:ext cx="3280328" cy="2632161"/>
          </a:xfrm>
          <a:prstGeom prst="rect">
            <a:avLst/>
          </a:prstGeom>
          <a:ln w="38100">
            <a:solidFill>
              <a:srgbClr val="00800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299" y="3477100"/>
            <a:ext cx="4942753" cy="2780298"/>
          </a:xfrm>
          <a:prstGeom prst="rect">
            <a:avLst/>
          </a:prstGeom>
          <a:ln w="38100">
            <a:solidFill>
              <a:srgbClr val="080CAC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4425" y="918208"/>
            <a:ext cx="2819400" cy="1906719"/>
          </a:xfrm>
          <a:prstGeom prst="rect">
            <a:avLst/>
          </a:prstGeom>
          <a:ln w="38100">
            <a:solidFill>
              <a:srgbClr val="080CAC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285" y="918208"/>
            <a:ext cx="1809680" cy="1915427"/>
          </a:xfrm>
          <a:prstGeom prst="rect">
            <a:avLst/>
          </a:prstGeom>
          <a:ln w="38100">
            <a:solidFill>
              <a:srgbClr val="080CAC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475" y="3450098"/>
            <a:ext cx="3743066" cy="2807300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89810" y="3192884"/>
            <a:ext cx="2214485" cy="3321728"/>
          </a:xfrm>
          <a:prstGeom prst="rect">
            <a:avLst/>
          </a:prstGeom>
          <a:ln w="38100">
            <a:solidFill>
              <a:srgbClr val="660066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002" y="72582"/>
            <a:ext cx="5140912" cy="54615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Волонтёрская деятельность взрослых</a:t>
            </a:r>
            <a:endParaRPr lang="ru-RU" sz="2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37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50" name="Picture 2" descr="http://itd0.mycdn.me/image?id=866521135118&amp;t=20&amp;plc=WEB&amp;tkn=*I8v3wR8h5dNxfnJrImFpFxNjDf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4" r="23798"/>
          <a:stretch/>
        </p:blipFill>
        <p:spPr bwMode="auto">
          <a:xfrm>
            <a:off x="3466531" y="2144322"/>
            <a:ext cx="3603010" cy="146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90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402</Words>
  <Application>Microsoft Office PowerPoint</Application>
  <PresentationFormat>Широкоэкранный</PresentationFormat>
  <Paragraphs>51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Tahoma</vt:lpstr>
      <vt:lpstr>Wingdings</vt:lpstr>
      <vt:lpstr>Тема Office</vt:lpstr>
      <vt:lpstr>Эколого-развивающее пространство ДОУ как средство воспитания эко-волонтёров дошкольников</vt:lpstr>
      <vt:lpstr>Презентация PowerPoint</vt:lpstr>
      <vt:lpstr>«Птичий столб» - объекты для наблюдения: птицы, как обитающие на территории нашего города, так и прилетающие из леса (куропатки,свирестели). • «Бабушкин дворик» - площадка оборудованная в деревенском стиле с использованием предметов интерьера деревенского старинного двора, что является основой для организации работы в краеведческом направлении и в патриотическом воспитании. • «Спортивная площадка» - центр для организации подвижных игр с экологическим содержанием.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победы</vt:lpstr>
      <vt:lpstr>Презентация PowerPoint</vt:lpstr>
      <vt:lpstr>Волонтёрская деятельность взрослых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Буратино</dc:creator>
  <cp:lastModifiedBy>Буратино</cp:lastModifiedBy>
  <cp:revision>49</cp:revision>
  <dcterms:created xsi:type="dcterms:W3CDTF">2019-06-25T08:43:32Z</dcterms:created>
  <dcterms:modified xsi:type="dcterms:W3CDTF">2019-06-27T10:35:16Z</dcterms:modified>
</cp:coreProperties>
</file>