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4" r:id="rId2"/>
  </p:sldMasterIdLst>
  <p:notesMasterIdLst>
    <p:notesMasterId r:id="rId13"/>
  </p:notesMasterIdLst>
  <p:sldIdLst>
    <p:sldId id="277" r:id="rId3"/>
    <p:sldId id="302" r:id="rId4"/>
    <p:sldId id="311" r:id="rId5"/>
    <p:sldId id="310" r:id="rId6"/>
    <p:sldId id="281" r:id="rId7"/>
    <p:sldId id="283" r:id="rId8"/>
    <p:sldId id="286" r:id="rId9"/>
    <p:sldId id="305" r:id="rId10"/>
    <p:sldId id="308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288846"/>
    <a:srgbClr val="357B65"/>
    <a:srgbClr val="D4C02C"/>
    <a:srgbClr val="993300"/>
    <a:srgbClr val="FF9933"/>
    <a:srgbClr val="0066CC"/>
    <a:srgbClr val="663300"/>
    <a:srgbClr val="CC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30EAE-AEA1-4E48-98BD-F705D7E0B2D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72A-A108-42DA-8ECF-E7AD36812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6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7F99-8ED5-4B97-85C4-C7D73324B4C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30E0-8347-4A87-AC16-B9265920B7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786446" y="4500570"/>
            <a:ext cx="3143272" cy="1785950"/>
          </a:xfrm>
          <a:prstGeom prst="roundRect">
            <a:avLst/>
          </a:prstGeom>
          <a:solidFill>
            <a:srgbClr val="FF9933">
              <a:alpha val="40000"/>
            </a:srgbClr>
          </a:solidFill>
          <a:ln w="31750">
            <a:solidFill>
              <a:srgbClr val="9933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geofondkem.ru/images/map-rus-kem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876"/>
            <a:ext cx="5439461" cy="309562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1357290" y="2928934"/>
            <a:ext cx="6429420" cy="714380"/>
          </a:xfrm>
          <a:prstGeom prst="roundRect">
            <a:avLst/>
          </a:prstGeom>
          <a:solidFill>
            <a:srgbClr val="FF9933">
              <a:alpha val="50000"/>
            </a:srgbClr>
          </a:solidFill>
          <a:ln w="38100">
            <a:solidFill>
              <a:srgbClr val="9933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642910" y="1142984"/>
            <a:ext cx="7786742" cy="1500198"/>
          </a:xfrm>
          <a:prstGeom prst="roundRect">
            <a:avLst/>
          </a:prstGeom>
          <a:solidFill>
            <a:srgbClr val="FF9933">
              <a:alpha val="67000"/>
            </a:srgbClr>
          </a:solidFill>
          <a:ln w="50800">
            <a:solidFill>
              <a:srgbClr val="9933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7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9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9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11"/>
          <p:cNvSpPr/>
          <p:nvPr userDrawn="1"/>
        </p:nvSpPr>
        <p:spPr>
          <a:xfrm>
            <a:off x="2714612" y="1714488"/>
            <a:ext cx="5715040" cy="4786346"/>
          </a:xfrm>
          <a:prstGeom prst="foldedCorner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http://wp.miray.com.ua/site/miray/files/wallpapers/wallpaper-45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51" t="18698" r="3282" b="11742"/>
          <a:stretch>
            <a:fillRect/>
          </a:stretch>
        </p:blipFill>
        <p:spPr bwMode="auto">
          <a:xfrm>
            <a:off x="7339899" y="5857892"/>
            <a:ext cx="1804100" cy="10001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1714488"/>
            <a:ext cx="5715040" cy="4786346"/>
          </a:xfrm>
        </p:spPr>
        <p:txBody>
          <a:bodyPr/>
          <a:lstStyle>
            <a:lvl1pPr>
              <a:defRPr sz="28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Блок-схема: перфолента 13"/>
          <p:cNvSpPr/>
          <p:nvPr userDrawn="1"/>
        </p:nvSpPr>
        <p:spPr>
          <a:xfrm>
            <a:off x="500034" y="214290"/>
            <a:ext cx="8215370" cy="1285884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pic>
        <p:nvPicPr>
          <p:cNvPr id="8" name="Picture 2" descr="http://lik-kuzbassa.narod.ru/Kraevedenie.files/map-kar-ekol.gif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4000"/>
          </a:blip>
          <a:srcRect/>
          <a:stretch>
            <a:fillRect/>
          </a:stretch>
        </p:blipFill>
        <p:spPr bwMode="auto">
          <a:xfrm>
            <a:off x="142844" y="2000240"/>
            <a:ext cx="2467320" cy="40957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357694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02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32770" name="Picture 2" descr="https://upload.wikimedia.org/wikipedia/commons/thumb/2/2a/%D0%9A%D0%B0%D0%BD_Erythronium.jpg/275px-%D0%9A%D0%B0%D0%BD_Erythronium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4000"/>
          </a:blip>
          <a:srcRect/>
          <a:stretch>
            <a:fillRect/>
          </a:stretch>
        </p:blipFill>
        <p:spPr bwMode="auto">
          <a:xfrm>
            <a:off x="7358082" y="4286256"/>
            <a:ext cx="1785918" cy="2571744"/>
          </a:xfrm>
          <a:prstGeom prst="rect">
            <a:avLst/>
          </a:prstGeom>
          <a:noFill/>
        </p:spPr>
      </p:pic>
      <p:pic>
        <p:nvPicPr>
          <p:cNvPr id="9" name="Picture 2" descr="https://upload.wikimedia.org/wikipedia/commons/thumb/2/2a/%D0%9A%D0%B0%D0%BD_Erythronium.jpg/275px-%D0%9A%D0%B0%D0%BD_Erythronium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8000"/>
          </a:blip>
          <a:srcRect/>
          <a:stretch>
            <a:fillRect/>
          </a:stretch>
        </p:blipFill>
        <p:spPr bwMode="auto">
          <a:xfrm flipH="1">
            <a:off x="0" y="4286256"/>
            <a:ext cx="1949814" cy="2571744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6521/60408636.12/0_8743b_79b3dd39_L.jpg"/>
          <p:cNvPicPr>
            <a:picLocks noChangeAspect="1" noChangeArrowheads="1"/>
          </p:cNvPicPr>
          <p:nvPr userDrawn="1"/>
        </p:nvPicPr>
        <p:blipFill>
          <a:blip r:embed="rId3">
            <a:lum contrast="-36000"/>
          </a:blip>
          <a:srcRect l="12000" t="15000" r="11499" b="23333"/>
          <a:stretch>
            <a:fillRect/>
          </a:stretch>
        </p:blipFill>
        <p:spPr bwMode="auto">
          <a:xfrm>
            <a:off x="142844" y="0"/>
            <a:ext cx="1673966" cy="1214446"/>
          </a:xfrm>
          <a:prstGeom prst="rect">
            <a:avLst/>
          </a:prstGeom>
          <a:noFill/>
        </p:spPr>
      </p:pic>
      <p:pic>
        <p:nvPicPr>
          <p:cNvPr id="12" name="Picture 4" descr="http://img-fotki.yandex.ru/get/6521/60408636.12/0_8743b_79b3dd39_L.jpg"/>
          <p:cNvPicPr>
            <a:picLocks noChangeAspect="1" noChangeArrowheads="1"/>
          </p:cNvPicPr>
          <p:nvPr userDrawn="1"/>
        </p:nvPicPr>
        <p:blipFill>
          <a:blip r:embed="rId3">
            <a:lum contrast="-36000"/>
          </a:blip>
          <a:srcRect l="12000" t="15000" r="11499" b="23333"/>
          <a:stretch>
            <a:fillRect/>
          </a:stretch>
        </p:blipFill>
        <p:spPr bwMode="auto">
          <a:xfrm flipH="1">
            <a:off x="7454766" y="0"/>
            <a:ext cx="1546390" cy="1142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mg1.liveinternet.ru/images/attach/c/10/110/674/110674283_11.png"/>
          <p:cNvPicPr>
            <a:picLocks noChangeAspect="1" noChangeArrowheads="1"/>
          </p:cNvPicPr>
          <p:nvPr userDrawn="1"/>
        </p:nvPicPr>
        <p:blipFill>
          <a:blip r:embed="rId2" cstate="print">
            <a:lum contrast="-34000"/>
          </a:blip>
          <a:srcRect/>
          <a:stretch>
            <a:fillRect/>
          </a:stretch>
        </p:blipFill>
        <p:spPr bwMode="auto">
          <a:xfrm flipH="1">
            <a:off x="142844" y="4929198"/>
            <a:ext cx="2614778" cy="1928802"/>
          </a:xfrm>
          <a:prstGeom prst="rect">
            <a:avLst/>
          </a:prstGeom>
          <a:noFill/>
        </p:spPr>
      </p:pic>
      <p:pic>
        <p:nvPicPr>
          <p:cNvPr id="19462" name="Picture 6" descr="http://img1.liveinternet.ru/images/attach/c/10/110/674/110674283_11.png"/>
          <p:cNvPicPr>
            <a:picLocks noChangeAspect="1" noChangeArrowheads="1"/>
          </p:cNvPicPr>
          <p:nvPr userDrawn="1"/>
        </p:nvPicPr>
        <p:blipFill>
          <a:blip r:embed="rId3" cstate="print">
            <a:lum contrast="-34000"/>
          </a:blip>
          <a:srcRect/>
          <a:stretch>
            <a:fillRect/>
          </a:stretch>
        </p:blipFill>
        <p:spPr bwMode="auto">
          <a:xfrm>
            <a:off x="6429388" y="4929198"/>
            <a:ext cx="2529454" cy="1928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357694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02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Picture 8" descr="http://www.nicesoft.ru/uploads/posts/2016-03/1457599741_e4ll9ixkdrv1ast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1000"/>
          </a:blip>
          <a:srcRect l="7879" t="15050" r="5453" b="19732"/>
          <a:stretch>
            <a:fillRect/>
          </a:stretch>
        </p:blipFill>
        <p:spPr bwMode="auto">
          <a:xfrm rot="712456">
            <a:off x="7160337" y="406862"/>
            <a:ext cx="2061306" cy="1030644"/>
          </a:xfrm>
          <a:prstGeom prst="rect">
            <a:avLst/>
          </a:prstGeom>
          <a:noFill/>
        </p:spPr>
      </p:pic>
      <p:pic>
        <p:nvPicPr>
          <p:cNvPr id="14" name="Picture 8" descr="http://www.nicesoft.ru/uploads/posts/2016-03/1457599741_e4ll9ixkdrv1ast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1000"/>
          </a:blip>
          <a:srcRect l="7879" t="15050" r="5453" b="19732"/>
          <a:stretch>
            <a:fillRect/>
          </a:stretch>
        </p:blipFill>
        <p:spPr bwMode="auto">
          <a:xfrm rot="20928571" flipH="1">
            <a:off x="23966" y="397778"/>
            <a:ext cx="1875253" cy="11050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94772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96285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10493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02115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9684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30E0-8347-4A87-AC16-B9265920B75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://etr.alloy.ru/media/images/2014/10/15/big/c11213f3-3b61-410e-9596-2c69085455bb.jpe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6000"/>
          </a:blip>
          <a:srcRect/>
          <a:stretch>
            <a:fillRect/>
          </a:stretch>
        </p:blipFill>
        <p:spPr bwMode="auto">
          <a:xfrm>
            <a:off x="7215206" y="5429264"/>
            <a:ext cx="2061452" cy="1625834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 userDrawn="1"/>
        </p:nvSpPr>
        <p:spPr>
          <a:xfrm>
            <a:off x="500034" y="214290"/>
            <a:ext cx="8215370" cy="1214446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fs00.infourok.ru/images/doc/210/239121/hello_html_m33faf389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28"/>
          <a:stretch>
            <a:fillRect/>
          </a:stretch>
        </p:blipFill>
        <p:spPr bwMode="auto">
          <a:xfrm>
            <a:off x="142845" y="1857364"/>
            <a:ext cx="2714643" cy="4143404"/>
          </a:xfrm>
          <a:prstGeom prst="rect">
            <a:avLst/>
          </a:prstGeom>
          <a:noFill/>
        </p:spPr>
      </p:pic>
      <p:sp>
        <p:nvSpPr>
          <p:cNvPr id="10" name="Загнутый угол 9"/>
          <p:cNvSpPr/>
          <p:nvPr userDrawn="1"/>
        </p:nvSpPr>
        <p:spPr>
          <a:xfrm>
            <a:off x="3143240" y="1714488"/>
            <a:ext cx="5429288" cy="4929222"/>
          </a:xfrm>
          <a:prstGeom prst="foldedCorner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64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0512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398451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12721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669138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18228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333448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65006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3130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379294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5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8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50876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16356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78705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 userDrawn="1"/>
        </p:nvSpPr>
        <p:spPr>
          <a:xfrm>
            <a:off x="5786446" y="4500570"/>
            <a:ext cx="3143272" cy="1785950"/>
          </a:xfrm>
          <a:prstGeom prst="roundRect">
            <a:avLst/>
          </a:prstGeom>
          <a:solidFill>
            <a:srgbClr val="FF9933">
              <a:alpha val="40000"/>
            </a:srgbClr>
          </a:solidFill>
          <a:ln w="31750">
            <a:solidFill>
              <a:srgbClr val="9933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Picture 2" descr="http://geofondkem.ru/images/map-rus-kem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876"/>
            <a:ext cx="5439461" cy="309562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1357290" y="2928934"/>
            <a:ext cx="6429420" cy="714380"/>
          </a:xfrm>
          <a:prstGeom prst="roundRect">
            <a:avLst/>
          </a:prstGeom>
          <a:solidFill>
            <a:srgbClr val="FF9933">
              <a:alpha val="50000"/>
            </a:srgbClr>
          </a:solidFill>
          <a:ln w="38100">
            <a:solidFill>
              <a:srgbClr val="9933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642910" y="1142984"/>
            <a:ext cx="7786742" cy="1500198"/>
          </a:xfrm>
          <a:prstGeom prst="roundRect">
            <a:avLst/>
          </a:prstGeom>
          <a:solidFill>
            <a:srgbClr val="FF9933">
              <a:alpha val="67000"/>
            </a:srgbClr>
          </a:solidFill>
          <a:ln w="50800">
            <a:solidFill>
              <a:srgbClr val="9933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2942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311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etr.alloy.ru/media/images/2014/10/15/big/c11213f3-3b61-410e-9596-2c69085455bb.jpe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6000"/>
          </a:blip>
          <a:srcRect/>
          <a:stretch>
            <a:fillRect/>
          </a:stretch>
        </p:blipFill>
        <p:spPr bwMode="auto">
          <a:xfrm>
            <a:off x="7215206" y="5429264"/>
            <a:ext cx="2061452" cy="1625834"/>
          </a:xfrm>
          <a:prstGeom prst="rect">
            <a:avLst/>
          </a:prstGeom>
          <a:noFill/>
        </p:spPr>
      </p:pic>
      <p:sp>
        <p:nvSpPr>
          <p:cNvPr id="10" name="Блок-схема: перфолента 9"/>
          <p:cNvSpPr/>
          <p:nvPr userDrawn="1"/>
        </p:nvSpPr>
        <p:spPr>
          <a:xfrm>
            <a:off x="500034" y="214290"/>
            <a:ext cx="8215370" cy="1214446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Picture 2" descr="http://fs00.infourok.ru/images/doc/210/239121/hello_html_m33faf389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28"/>
          <a:stretch>
            <a:fillRect/>
          </a:stretch>
        </p:blipFill>
        <p:spPr bwMode="auto">
          <a:xfrm>
            <a:off x="142845" y="1857364"/>
            <a:ext cx="2714643" cy="4143404"/>
          </a:xfrm>
          <a:prstGeom prst="rect">
            <a:avLst/>
          </a:prstGeom>
          <a:noFill/>
        </p:spPr>
      </p:pic>
      <p:sp>
        <p:nvSpPr>
          <p:cNvPr id="8" name="Загнутый угол 7"/>
          <p:cNvSpPr/>
          <p:nvPr userDrawn="1"/>
        </p:nvSpPr>
        <p:spPr>
          <a:xfrm>
            <a:off x="3143240" y="1714488"/>
            <a:ext cx="5429288" cy="4929222"/>
          </a:xfrm>
          <a:prstGeom prst="foldedCorner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714488"/>
            <a:ext cx="5429288" cy="4786346"/>
          </a:xfrm>
          <a:ln>
            <a:bevel/>
          </a:ln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0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lik-kuzbassa.narod.ru/Kraevedenie.files/slinza2062-03-09-201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5715000" cy="3248026"/>
          </a:xfrm>
          <a:prstGeom prst="rect">
            <a:avLst/>
          </a:prstGeom>
          <a:noFill/>
        </p:spPr>
      </p:pic>
      <p:sp>
        <p:nvSpPr>
          <p:cNvPr id="7" name="Блок-схема: перфолента 6"/>
          <p:cNvSpPr/>
          <p:nvPr userDrawn="1"/>
        </p:nvSpPr>
        <p:spPr>
          <a:xfrm>
            <a:off x="642910" y="1428736"/>
            <a:ext cx="7786742" cy="1714512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9" y="1857364"/>
            <a:ext cx="7780365" cy="1268405"/>
          </a:xfrm>
        </p:spPr>
        <p:txBody>
          <a:bodyPr anchor="t"/>
          <a:lstStyle>
            <a:lvl1pPr algn="ctr">
              <a:defRPr sz="4000" b="1" cap="all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3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11"/>
          <p:cNvSpPr/>
          <p:nvPr userDrawn="1"/>
        </p:nvSpPr>
        <p:spPr>
          <a:xfrm>
            <a:off x="2714612" y="1714488"/>
            <a:ext cx="5715040" cy="4786346"/>
          </a:xfrm>
          <a:prstGeom prst="foldedCorner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4580" name="Picture 4" descr="http://wp.miray.com.ua/site/miray/files/wallpapers/wallpaper-45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51" t="18698" r="3282" b="11742"/>
          <a:stretch>
            <a:fillRect/>
          </a:stretch>
        </p:blipFill>
        <p:spPr bwMode="auto">
          <a:xfrm>
            <a:off x="7339899" y="5857892"/>
            <a:ext cx="1804100" cy="10001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1714488"/>
            <a:ext cx="5715040" cy="4786346"/>
          </a:xfrm>
        </p:spPr>
        <p:txBody>
          <a:bodyPr/>
          <a:lstStyle>
            <a:lvl1pPr>
              <a:defRPr sz="28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Блок-схема: перфолента 13"/>
          <p:cNvSpPr/>
          <p:nvPr userDrawn="1"/>
        </p:nvSpPr>
        <p:spPr>
          <a:xfrm>
            <a:off x="500034" y="214290"/>
            <a:ext cx="8215370" cy="1285884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27.06.2018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2" descr="http://lik-kuzbassa.narod.ru/Kraevedenie.files/map-kar-ekol.gif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4000"/>
          </a:blip>
          <a:srcRect/>
          <a:stretch>
            <a:fillRect/>
          </a:stretch>
        </p:blipFill>
        <p:spPr bwMode="auto">
          <a:xfrm>
            <a:off x="142844" y="2000240"/>
            <a:ext cx="2467320" cy="409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50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 userDrawn="1"/>
        </p:nvSpPr>
        <p:spPr>
          <a:xfrm>
            <a:off x="2928926" y="1500174"/>
            <a:ext cx="5786478" cy="714380"/>
          </a:xfrm>
          <a:prstGeom prst="roundRect">
            <a:avLst/>
          </a:prstGeom>
          <a:solidFill>
            <a:srgbClr val="FF9933">
              <a:alpha val="51000"/>
            </a:srgbClr>
          </a:solidFill>
          <a:ln w="38100">
            <a:solidFill>
              <a:srgbClr val="9933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Загнутый угол 10"/>
          <p:cNvSpPr/>
          <p:nvPr userDrawn="1"/>
        </p:nvSpPr>
        <p:spPr>
          <a:xfrm>
            <a:off x="2928926" y="2285992"/>
            <a:ext cx="5643602" cy="4286280"/>
          </a:xfrm>
          <a:prstGeom prst="foldedCorner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Лента лицом вверх 11"/>
          <p:cNvSpPr/>
          <p:nvPr userDrawn="1"/>
        </p:nvSpPr>
        <p:spPr>
          <a:xfrm>
            <a:off x="142844" y="285728"/>
            <a:ext cx="8858312" cy="1071570"/>
          </a:xfrm>
          <a:prstGeom prst="ribbon2">
            <a:avLst/>
          </a:prstGeom>
          <a:solidFill>
            <a:srgbClr val="FF9933">
              <a:alpha val="56000"/>
            </a:srgbClr>
          </a:solidFill>
          <a:ln w="38100">
            <a:solidFill>
              <a:srgbClr val="6C000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572032" cy="857256"/>
          </a:xfrm>
        </p:spPr>
        <p:txBody>
          <a:bodyPr/>
          <a:lstStyle>
            <a:lvl1pPr>
              <a:defRPr sz="36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26" y="1500174"/>
            <a:ext cx="5757874" cy="67470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26" y="2285992"/>
            <a:ext cx="5643602" cy="4286280"/>
          </a:xfrm>
        </p:spPr>
        <p:txBody>
          <a:bodyPr/>
          <a:lstStyle>
            <a:lvl1pPr>
              <a:defRPr sz="24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Picture 2" descr="http://apriori-ikc.ru/wp-content/uploads/2012/07/%D0%BA%D0%B5%D0%BC%D0%B5%D1%80%D0%BE%D0%B2%D0%BE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857364"/>
            <a:ext cx="2643206" cy="4286256"/>
          </a:xfrm>
          <a:prstGeom prst="rect">
            <a:avLst/>
          </a:prstGeom>
          <a:noFill/>
        </p:spPr>
      </p:pic>
      <p:pic>
        <p:nvPicPr>
          <p:cNvPr id="23554" name="Picture 2" descr="http://futsal.kemcity.ru/icon/kemobl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-16000"/>
          </a:blip>
          <a:srcRect/>
          <a:stretch>
            <a:fillRect/>
          </a:stretch>
        </p:blipFill>
        <p:spPr bwMode="auto">
          <a:xfrm>
            <a:off x="7715250" y="5333999"/>
            <a:ext cx="142875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162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 userDrawn="1"/>
        </p:nvSpPr>
        <p:spPr>
          <a:xfrm>
            <a:off x="500034" y="214290"/>
            <a:ext cx="8215370" cy="1285884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2532" name="Picture 4" descr="http://i.istockimg.com/file_thumbview_approve/9975475/3/stock-photo-9975475-close-up-of-a-eurasian-lynx-s-head-5-years-old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048249"/>
            <a:ext cx="1143000" cy="1809751"/>
          </a:xfrm>
          <a:prstGeom prst="rect">
            <a:avLst/>
          </a:prstGeom>
          <a:noFill/>
        </p:spPr>
      </p:pic>
      <p:pic>
        <p:nvPicPr>
          <p:cNvPr id="10" name="Picture 4" descr="http://i.istockimg.com/file_thumbview_approve/9975475/3/stock-photo-9975475-close-up-of-a-eurasian-lynx-s-head-5-years-old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048249"/>
            <a:ext cx="1214454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197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 userDrawn="1"/>
        </p:nvSpPr>
        <p:spPr>
          <a:xfrm>
            <a:off x="500034" y="214290"/>
            <a:ext cx="8215370" cy="1285884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31746" name="Picture 2" descr="http://img-fotki.yandex.ru/get/6843/200418627.d/0_109ba2_64161dd1_orig.png"/>
          <p:cNvPicPr>
            <a:picLocks noChangeAspect="1" noChangeArrowheads="1"/>
          </p:cNvPicPr>
          <p:nvPr userDrawn="1"/>
        </p:nvPicPr>
        <p:blipFill>
          <a:blip r:embed="rId2" cstate="print">
            <a:lum contrast="-36000"/>
          </a:blip>
          <a:srcRect/>
          <a:stretch>
            <a:fillRect/>
          </a:stretch>
        </p:blipFill>
        <p:spPr bwMode="auto">
          <a:xfrm>
            <a:off x="6968792" y="3714752"/>
            <a:ext cx="2175208" cy="3143248"/>
          </a:xfrm>
          <a:prstGeom prst="rect">
            <a:avLst/>
          </a:prstGeom>
          <a:noFill/>
        </p:spPr>
      </p:pic>
      <p:pic>
        <p:nvPicPr>
          <p:cNvPr id="8" name="Picture 2" descr="http://img-fotki.yandex.ru/get/6843/200418627.d/0_109ba2_64161dd1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-36000"/>
          </a:blip>
          <a:srcRect/>
          <a:stretch>
            <a:fillRect/>
          </a:stretch>
        </p:blipFill>
        <p:spPr bwMode="auto">
          <a:xfrm flipH="1">
            <a:off x="0" y="3714752"/>
            <a:ext cx="2285984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55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54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tr.alloy.ru/media/images/2014/10/15/big/c11213f3-3b61-410e-9596-2c69085455bb.jpe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6000"/>
          </a:blip>
          <a:srcRect/>
          <a:stretch>
            <a:fillRect/>
          </a:stretch>
        </p:blipFill>
        <p:spPr bwMode="auto">
          <a:xfrm>
            <a:off x="0" y="4000504"/>
            <a:ext cx="3786182" cy="270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17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lik-kuzbassa.narod.ru/Kraevedenie.files/map-kar-ekol.gif"/>
          <p:cNvPicPr>
            <a:picLocks noChangeAspect="1" noChangeArrowheads="1"/>
          </p:cNvPicPr>
          <p:nvPr userDrawn="1"/>
        </p:nvPicPr>
        <p:blipFill>
          <a:blip r:embed="rId2">
            <a:lum contrast="-50000"/>
          </a:blip>
          <a:srcRect/>
          <a:stretch>
            <a:fillRect/>
          </a:stretch>
        </p:blipFill>
        <p:spPr bwMode="auto">
          <a:xfrm>
            <a:off x="8154210" y="5214950"/>
            <a:ext cx="989789" cy="1643050"/>
          </a:xfrm>
          <a:prstGeom prst="rect">
            <a:avLst/>
          </a:prstGeom>
          <a:noFill/>
        </p:spPr>
      </p:pic>
      <p:sp>
        <p:nvSpPr>
          <p:cNvPr id="8" name="Загнутый угол 7"/>
          <p:cNvSpPr/>
          <p:nvPr userDrawn="1"/>
        </p:nvSpPr>
        <p:spPr>
          <a:xfrm>
            <a:off x="3571868" y="285728"/>
            <a:ext cx="5143536" cy="6357982"/>
          </a:xfrm>
          <a:prstGeom prst="foldedCorner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3" name="Picture 2" descr="http://lik-kuzbassa.narod.ru/Kraevedenie.files/map-kar-ekol.gif"/>
          <p:cNvPicPr>
            <a:picLocks noChangeAspect="1" noChangeArrowheads="1"/>
          </p:cNvPicPr>
          <p:nvPr userDrawn="1"/>
        </p:nvPicPr>
        <p:blipFill>
          <a:blip r:embed="rId2">
            <a:lum contrast="-50000"/>
          </a:blip>
          <a:srcRect/>
          <a:stretch>
            <a:fillRect/>
          </a:stretch>
        </p:blipFill>
        <p:spPr bwMode="auto">
          <a:xfrm>
            <a:off x="0" y="5079246"/>
            <a:ext cx="1071538" cy="1778753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 userDrawn="1"/>
        </p:nvSpPr>
        <p:spPr>
          <a:xfrm>
            <a:off x="500034" y="285728"/>
            <a:ext cx="2928958" cy="1071570"/>
          </a:xfrm>
          <a:prstGeom prst="roundRect">
            <a:avLst/>
          </a:prstGeom>
          <a:solidFill>
            <a:srgbClr val="FF9933">
              <a:alpha val="41000"/>
            </a:srgbClr>
          </a:solidFill>
          <a:ln w="44450">
            <a:solidFill>
              <a:srgbClr val="9933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Загнутый угол 8"/>
          <p:cNvSpPr/>
          <p:nvPr userDrawn="1"/>
        </p:nvSpPr>
        <p:spPr>
          <a:xfrm flipH="1">
            <a:off x="571472" y="1500174"/>
            <a:ext cx="2857520" cy="5143536"/>
          </a:xfrm>
          <a:prstGeom prst="foldedCorner">
            <a:avLst>
              <a:gd name="adj" fmla="val 16667"/>
            </a:avLst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28959" cy="1012810"/>
          </a:xfrm>
        </p:spPr>
        <p:txBody>
          <a:bodyPr anchor="b"/>
          <a:lstStyle>
            <a:lvl1pPr algn="ctr">
              <a:defRPr sz="20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40354" cy="6370660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500174"/>
            <a:ext cx="2857520" cy="51435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1191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mg1.liveinternet.ru/images/attach/c/10/110/674/110674283_11.png"/>
          <p:cNvPicPr>
            <a:picLocks noChangeAspect="1" noChangeArrowheads="1"/>
          </p:cNvPicPr>
          <p:nvPr userDrawn="1"/>
        </p:nvPicPr>
        <p:blipFill>
          <a:blip r:embed="rId2" cstate="print">
            <a:lum contrast="-34000"/>
          </a:blip>
          <a:srcRect/>
          <a:stretch>
            <a:fillRect/>
          </a:stretch>
        </p:blipFill>
        <p:spPr bwMode="auto">
          <a:xfrm flipH="1">
            <a:off x="142844" y="4929198"/>
            <a:ext cx="2614778" cy="1928802"/>
          </a:xfrm>
          <a:prstGeom prst="rect">
            <a:avLst/>
          </a:prstGeom>
          <a:noFill/>
        </p:spPr>
      </p:pic>
      <p:pic>
        <p:nvPicPr>
          <p:cNvPr id="19462" name="Picture 6" descr="http://img1.liveinternet.ru/images/attach/c/10/110/674/110674283_11.png"/>
          <p:cNvPicPr>
            <a:picLocks noChangeAspect="1" noChangeArrowheads="1"/>
          </p:cNvPicPr>
          <p:nvPr userDrawn="1"/>
        </p:nvPicPr>
        <p:blipFill>
          <a:blip r:embed="rId3" cstate="print">
            <a:lum contrast="-34000"/>
          </a:blip>
          <a:srcRect/>
          <a:stretch>
            <a:fillRect/>
          </a:stretch>
        </p:blipFill>
        <p:spPr bwMode="auto">
          <a:xfrm>
            <a:off x="6429388" y="4929198"/>
            <a:ext cx="2529454" cy="1928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357694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02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Picture 8" descr="http://www.nicesoft.ru/uploads/posts/2016-03/1457599741_e4ll9ixkdrv1ast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1000"/>
          </a:blip>
          <a:srcRect l="7879" t="15050" r="5453" b="19732"/>
          <a:stretch>
            <a:fillRect/>
          </a:stretch>
        </p:blipFill>
        <p:spPr bwMode="auto">
          <a:xfrm rot="712456">
            <a:off x="7160337" y="406862"/>
            <a:ext cx="2061306" cy="1030644"/>
          </a:xfrm>
          <a:prstGeom prst="rect">
            <a:avLst/>
          </a:prstGeom>
          <a:noFill/>
        </p:spPr>
      </p:pic>
      <p:pic>
        <p:nvPicPr>
          <p:cNvPr id="14" name="Picture 8" descr="http://www.nicesoft.ru/uploads/posts/2016-03/1457599741_e4ll9ixkdrv1ast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1000"/>
          </a:blip>
          <a:srcRect l="7879" t="15050" r="5453" b="19732"/>
          <a:stretch>
            <a:fillRect/>
          </a:stretch>
        </p:blipFill>
        <p:spPr bwMode="auto">
          <a:xfrm rot="20928571" flipH="1">
            <a:off x="23966" y="397778"/>
            <a:ext cx="1875253" cy="1105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578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357694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02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32770" name="Picture 2" descr="https://upload.wikimedia.org/wikipedia/commons/thumb/2/2a/%D0%9A%D0%B0%D0%BD_Erythronium.jpg/275px-%D0%9A%D0%B0%D0%BD_Erythronium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4000"/>
          </a:blip>
          <a:srcRect/>
          <a:stretch>
            <a:fillRect/>
          </a:stretch>
        </p:blipFill>
        <p:spPr bwMode="auto">
          <a:xfrm>
            <a:off x="7358082" y="4286256"/>
            <a:ext cx="1785918" cy="2571744"/>
          </a:xfrm>
          <a:prstGeom prst="rect">
            <a:avLst/>
          </a:prstGeom>
          <a:noFill/>
        </p:spPr>
      </p:pic>
      <p:pic>
        <p:nvPicPr>
          <p:cNvPr id="9" name="Picture 2" descr="https://upload.wikimedia.org/wikipedia/commons/thumb/2/2a/%D0%9A%D0%B0%D0%BD_Erythronium.jpg/275px-%D0%9A%D0%B0%D0%BD_Erythronium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8000"/>
          </a:blip>
          <a:srcRect/>
          <a:stretch>
            <a:fillRect/>
          </a:stretch>
        </p:blipFill>
        <p:spPr bwMode="auto">
          <a:xfrm flipH="1">
            <a:off x="0" y="4286256"/>
            <a:ext cx="1949814" cy="2571744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6521/60408636.12/0_8743b_79b3dd39_L.jpg"/>
          <p:cNvPicPr>
            <a:picLocks noChangeAspect="1" noChangeArrowheads="1"/>
          </p:cNvPicPr>
          <p:nvPr userDrawn="1"/>
        </p:nvPicPr>
        <p:blipFill>
          <a:blip r:embed="rId3">
            <a:lum contrast="-36000"/>
          </a:blip>
          <a:srcRect l="12000" t="15000" r="11499" b="23333"/>
          <a:stretch>
            <a:fillRect/>
          </a:stretch>
        </p:blipFill>
        <p:spPr bwMode="auto">
          <a:xfrm>
            <a:off x="142844" y="0"/>
            <a:ext cx="1673966" cy="1214446"/>
          </a:xfrm>
          <a:prstGeom prst="rect">
            <a:avLst/>
          </a:prstGeom>
          <a:noFill/>
        </p:spPr>
      </p:pic>
      <p:pic>
        <p:nvPicPr>
          <p:cNvPr id="12" name="Picture 4" descr="http://img-fotki.yandex.ru/get/6521/60408636.12/0_8743b_79b3dd39_L.jpg"/>
          <p:cNvPicPr>
            <a:picLocks noChangeAspect="1" noChangeArrowheads="1"/>
          </p:cNvPicPr>
          <p:nvPr userDrawn="1"/>
        </p:nvPicPr>
        <p:blipFill>
          <a:blip r:embed="rId3">
            <a:lum contrast="-36000"/>
          </a:blip>
          <a:srcRect l="12000" t="15000" r="11499" b="23333"/>
          <a:stretch>
            <a:fillRect/>
          </a:stretch>
        </p:blipFill>
        <p:spPr bwMode="auto">
          <a:xfrm flipH="1">
            <a:off x="7454766" y="0"/>
            <a:ext cx="1546390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07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fs00.infourok.ru/images/doc/210/239121/hello_html_m33faf389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0" y="5247436"/>
            <a:ext cx="1071570" cy="1610564"/>
          </a:xfrm>
          <a:prstGeom prst="rect">
            <a:avLst/>
          </a:prstGeom>
          <a:noFill/>
        </p:spPr>
      </p:pic>
      <p:pic>
        <p:nvPicPr>
          <p:cNvPr id="12" name="Picture 2" descr="http://fs00.infourok.ru/images/doc/210/239121/hello_html_m33faf389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47436"/>
            <a:ext cx="1071570" cy="16105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 userDrawn="1"/>
        </p:nvSpPr>
        <p:spPr>
          <a:xfrm>
            <a:off x="4643438" y="1571612"/>
            <a:ext cx="4071966" cy="4572032"/>
          </a:xfrm>
          <a:prstGeom prst="roundRect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9933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500034" y="1571612"/>
            <a:ext cx="4000528" cy="4572032"/>
          </a:xfrm>
          <a:prstGeom prst="roundRect">
            <a:avLst/>
          </a:prstGeom>
          <a:solidFill>
            <a:srgbClr val="FF9933">
              <a:alpha val="34000"/>
            </a:srgbClr>
          </a:solidFill>
          <a:ln w="3810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Лента лицом вверх 7"/>
          <p:cNvSpPr/>
          <p:nvPr userDrawn="1"/>
        </p:nvSpPr>
        <p:spPr>
          <a:xfrm>
            <a:off x="142844" y="285728"/>
            <a:ext cx="8858312" cy="1071570"/>
          </a:xfrm>
          <a:prstGeom prst="ribbon2">
            <a:avLst/>
          </a:prstGeom>
          <a:solidFill>
            <a:srgbClr val="FF9933">
              <a:alpha val="56000"/>
            </a:srgbClr>
          </a:solidFill>
          <a:ln w="38100">
            <a:solidFill>
              <a:srgbClr val="6C000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429156" cy="868346"/>
          </a:xfrm>
          <a:ln w="15875"/>
        </p:spPr>
        <p:txBody>
          <a:bodyPr/>
          <a:lstStyle>
            <a:lvl1pPr>
              <a:defRPr sz="36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3929090" cy="4429157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571613"/>
            <a:ext cx="3786214" cy="4500594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87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12925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74220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78617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144237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33369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91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25819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787411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251908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682420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77795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65556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087105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923496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92114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5259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7F99-8ED5-4B97-85C4-C7D73324B4C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30E0-8347-4A87-AC16-B9265920B75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Блок-схема: перфолента 5"/>
          <p:cNvSpPr/>
          <p:nvPr userDrawn="1"/>
        </p:nvSpPr>
        <p:spPr>
          <a:xfrm>
            <a:off x="500034" y="214290"/>
            <a:ext cx="8215370" cy="1285884"/>
          </a:xfrm>
          <a:prstGeom prst="flowChartPunchedTape">
            <a:avLst/>
          </a:prstGeom>
          <a:solidFill>
            <a:srgbClr val="FF9933">
              <a:alpha val="59000"/>
            </a:srgbClr>
          </a:solidFill>
          <a:ln w="44450">
            <a:solidFill>
              <a:srgbClr val="9933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i.istockimg.com/file_thumbview_approve/9975475/3/stock-photo-9975475-close-up-of-a-eurasian-lynx-s-head-5-years-old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048249"/>
            <a:ext cx="1143000" cy="1809751"/>
          </a:xfrm>
          <a:prstGeom prst="rect">
            <a:avLst/>
          </a:prstGeom>
          <a:noFill/>
        </p:spPr>
      </p:pic>
      <p:pic>
        <p:nvPicPr>
          <p:cNvPr id="8" name="Picture 4" descr="http://i.istockimg.com/file_thumbview_approve/9975475/3/stock-photo-9975475-close-up-of-a-eurasian-lynx-s-head-5-years-old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048249"/>
            <a:ext cx="1214454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1875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87198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10" name="Рисунок 9" descr="1342220953-6028947-green-leave-frame-5-www.hqtexture.com.png"/>
          <p:cNvPicPr>
            <a:picLocks noChangeAspect="1"/>
          </p:cNvPicPr>
          <p:nvPr userDrawn="1"/>
        </p:nvPicPr>
        <p:blipFill>
          <a:blip r:embed="rId2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8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26603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4.bp.blogspot.com/-ci_x3oUmK9g/U_BwENEjViI/AAAAAAAAans/m2cPg63XLYM/s1600/jivotnia-rossii-krasnaia-kniga-rosmen-tixonov-a-v-0.png"/>
          <p:cNvPicPr>
            <a:picLocks noChangeAspect="1" noChangeArrowheads="1"/>
          </p:cNvPicPr>
          <p:nvPr userDrawn="1"/>
        </p:nvPicPr>
        <p:blipFill>
          <a:blip r:embed="rId2" cstate="print"/>
          <a:srcRect l="3480" b="2830"/>
          <a:stretch>
            <a:fillRect/>
          </a:stretch>
        </p:blipFill>
        <p:spPr bwMode="auto">
          <a:xfrm>
            <a:off x="1142976" y="4286258"/>
            <a:ext cx="1394061" cy="2409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vospitanie3 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14102"/>
            <a:ext cx="1428760" cy="3743900"/>
          </a:xfrm>
          <a:prstGeom prst="rect">
            <a:avLst/>
          </a:prstGeom>
        </p:spPr>
      </p:pic>
      <p:pic>
        <p:nvPicPr>
          <p:cNvPr id="8" name="Рисунок 7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r="-1" b="72727"/>
          <a:stretch>
            <a:fillRect/>
          </a:stretch>
        </p:blipFill>
        <p:spPr>
          <a:xfrm rot="16200000">
            <a:off x="-2736315" y="3069633"/>
            <a:ext cx="6667525" cy="909208"/>
          </a:xfrm>
          <a:prstGeom prst="rect">
            <a:avLst/>
          </a:prstGeom>
        </p:spPr>
      </p:pic>
      <p:pic>
        <p:nvPicPr>
          <p:cNvPr id="9" name="Рисунок 8" descr="1342220953-6028947-green-leave-frame-5-www.hqtexture.com.png"/>
          <p:cNvPicPr>
            <a:picLocks noChangeAspect="1"/>
          </p:cNvPicPr>
          <p:nvPr userDrawn="1"/>
        </p:nvPicPr>
        <p:blipFill>
          <a:blip r:embed="rId4" cstate="print"/>
          <a:srcRect t="57273" r="-1"/>
          <a:stretch>
            <a:fillRect/>
          </a:stretch>
        </p:blipFill>
        <p:spPr>
          <a:xfrm rot="16200000">
            <a:off x="5058115" y="2680949"/>
            <a:ext cx="6576371" cy="1404929"/>
          </a:xfrm>
          <a:prstGeom prst="rect">
            <a:avLst/>
          </a:prstGeom>
        </p:spPr>
      </p:pic>
      <p:pic>
        <p:nvPicPr>
          <p:cNvPr id="7" name="Picture 2" descr="http://i89.beon.ru/80/3/60380/63/7329263/te_19_b1.jpe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276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60180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739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>
                <a:solidFill>
                  <a:srgbClr val="000000"/>
                </a:solidFill>
              </a:rPr>
              <a:pPr/>
              <a:t>27.06.2018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512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7F99-8ED5-4B97-85C4-C7D73324B4C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30E0-8347-4A87-AC16-B9265920B75E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4" descr="http://etr.alloy.ru/media/images/2014/10/15/big/c11213f3-3b61-410e-9596-2c69085455bb.jpe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6000"/>
          </a:blip>
          <a:srcRect/>
          <a:stretch>
            <a:fillRect/>
          </a:stretch>
        </p:blipFill>
        <p:spPr bwMode="auto">
          <a:xfrm>
            <a:off x="0" y="4000504"/>
            <a:ext cx="3786182" cy="270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1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7F99-8ED5-4B97-85C4-C7D73324B4C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30E0-8347-4A87-AC16-B9265920B75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http://lik-kuzbassa.narod.ru/Kraevedenie.files/map-kar-ekol.gif"/>
          <p:cNvPicPr>
            <a:picLocks noChangeAspect="1" noChangeArrowheads="1"/>
          </p:cNvPicPr>
          <p:nvPr userDrawn="1"/>
        </p:nvPicPr>
        <p:blipFill>
          <a:blip r:embed="rId2">
            <a:lum contrast="-50000"/>
          </a:blip>
          <a:srcRect/>
          <a:stretch>
            <a:fillRect/>
          </a:stretch>
        </p:blipFill>
        <p:spPr bwMode="auto">
          <a:xfrm>
            <a:off x="8154210" y="5214950"/>
            <a:ext cx="989789" cy="1643050"/>
          </a:xfrm>
          <a:prstGeom prst="rect">
            <a:avLst/>
          </a:prstGeom>
          <a:noFill/>
        </p:spPr>
      </p:pic>
      <p:sp>
        <p:nvSpPr>
          <p:cNvPr id="9" name="Загнутый угол 8"/>
          <p:cNvSpPr/>
          <p:nvPr userDrawn="1"/>
        </p:nvSpPr>
        <p:spPr>
          <a:xfrm>
            <a:off x="3571868" y="285728"/>
            <a:ext cx="5143536" cy="6357982"/>
          </a:xfrm>
          <a:prstGeom prst="foldedCorner">
            <a:avLst/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lik-kuzbassa.narod.ru/Kraevedenie.files/map-kar-ekol.gif"/>
          <p:cNvPicPr>
            <a:picLocks noChangeAspect="1" noChangeArrowheads="1"/>
          </p:cNvPicPr>
          <p:nvPr userDrawn="1"/>
        </p:nvPicPr>
        <p:blipFill>
          <a:blip r:embed="rId2">
            <a:lum contrast="-50000"/>
          </a:blip>
          <a:srcRect/>
          <a:stretch>
            <a:fillRect/>
          </a:stretch>
        </p:blipFill>
        <p:spPr bwMode="auto">
          <a:xfrm>
            <a:off x="0" y="5079246"/>
            <a:ext cx="1071538" cy="1778753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 userDrawn="1"/>
        </p:nvSpPr>
        <p:spPr>
          <a:xfrm>
            <a:off x="500034" y="285728"/>
            <a:ext cx="2928958" cy="1071570"/>
          </a:xfrm>
          <a:prstGeom prst="roundRect">
            <a:avLst/>
          </a:prstGeom>
          <a:solidFill>
            <a:srgbClr val="FF9933">
              <a:alpha val="41000"/>
            </a:srgbClr>
          </a:solidFill>
          <a:ln w="44450">
            <a:solidFill>
              <a:srgbClr val="9933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 userDrawn="1"/>
        </p:nvSpPr>
        <p:spPr>
          <a:xfrm flipH="1">
            <a:off x="571472" y="1500174"/>
            <a:ext cx="2857520" cy="5143536"/>
          </a:xfrm>
          <a:prstGeom prst="foldedCorner">
            <a:avLst>
              <a:gd name="adj" fmla="val 16667"/>
            </a:avLst>
          </a:prstGeom>
          <a:solidFill>
            <a:srgbClr val="FF9933">
              <a:alpha val="31000"/>
            </a:srgbClr>
          </a:solidFill>
          <a:ln w="38100">
            <a:solidFill>
              <a:srgbClr val="6C0000">
                <a:alpha val="5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8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/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2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0" r:id="rId12"/>
    <p:sldLayoutId id="2147483713" r:id="rId13"/>
    <p:sldLayoutId id="2147483669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folHlink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21876690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vintsova64.ucoz.ru/" TargetMode="External"/><Relationship Id="rId4" Type="http://schemas.openxmlformats.org/officeDocument/2006/relationships/hyperlink" Target="https://vk.com/monig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9" y="1340768"/>
            <a:ext cx="1142595" cy="1170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1340768"/>
            <a:ext cx="734481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ЭКОМОНОГОРОД</a:t>
            </a:r>
            <a:endParaRPr lang="ru-RU" sz="5400" b="1" cap="none" spc="50" dirty="0">
              <a:ln w="11430"/>
              <a:solidFill>
                <a:srgbClr val="28884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5796136" y="4941168"/>
            <a:ext cx="3024336" cy="714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проекта:</a:t>
            </a:r>
          </a:p>
          <a:p>
            <a:r>
              <a:rPr lang="ru-RU" sz="2400" b="1" dirty="0" smtClean="0">
                <a:solidFill>
                  <a:srgbClr val="288846"/>
                </a:solidFill>
              </a:rPr>
              <a:t>Свинцова Е.А.</a:t>
            </a:r>
            <a:endParaRPr lang="ru-RU" sz="2400" b="1" dirty="0">
              <a:solidFill>
                <a:srgbClr val="28884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470882"/>
            <a:ext cx="169046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город Гурьевск</a:t>
            </a:r>
            <a:endParaRPr lang="ru-RU" b="1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1338206" y="2924944"/>
            <a:ext cx="6429420" cy="714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</a:t>
            </a:r>
            <a:r>
              <a:rPr lang="ru-RU" sz="2400" b="1" spc="50" dirty="0" smtClean="0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d8c3396966a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73" b="17173"/>
          <a:stretch>
            <a:fillRect/>
          </a:stretch>
        </p:blipFill>
        <p:spPr>
          <a:xfrm>
            <a:off x="993978" y="764704"/>
            <a:ext cx="6921763" cy="454441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331640" y="2551836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Группа </a:t>
            </a:r>
            <a:r>
              <a:rPr lang="ru-RU" dirty="0"/>
              <a:t>ВК </a:t>
            </a:r>
            <a:r>
              <a:rPr lang="ru-RU" dirty="0" smtClean="0"/>
              <a:t>«</a:t>
            </a:r>
            <a:r>
              <a:rPr lang="ru-RU" dirty="0" err="1" smtClean="0"/>
              <a:t>Экомоногород</a:t>
            </a:r>
            <a:r>
              <a:rPr lang="ru-RU" dirty="0" smtClean="0"/>
              <a:t>»      </a:t>
            </a: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://vk.com/club121876690</a:t>
            </a:r>
            <a:endParaRPr lang="ru-RU" dirty="0"/>
          </a:p>
          <a:p>
            <a:r>
              <a:rPr lang="ru-RU" dirty="0"/>
              <a:t>Группа ВК «МОНИГ»                            </a:t>
            </a:r>
            <a:r>
              <a:rPr lang="en-US" dirty="0">
                <a:hlinkClick r:id="rId4"/>
              </a:rPr>
              <a:t>https://vk.com/monig42</a:t>
            </a:r>
            <a:r>
              <a:rPr lang="ru-RU" dirty="0"/>
              <a:t> </a:t>
            </a:r>
          </a:p>
          <a:p>
            <a:r>
              <a:rPr lang="ru-RU" dirty="0"/>
              <a:t>Специальный сайт «МОНИГ»            </a:t>
            </a:r>
            <a:r>
              <a:rPr lang="en-US" dirty="0">
                <a:hlinkClick r:id="rId5"/>
              </a:rPr>
              <a:t>http://svintsova64.ucoz.ru/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4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1"/>
            <a:ext cx="9151455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405" y="-145495"/>
            <a:ext cx="5172076" cy="69542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54007" y="21211"/>
            <a:ext cx="5297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География проекта</a:t>
            </a:r>
            <a:endParaRPr lang="ru-RU" sz="5400" b="1" cap="none" spc="50" dirty="0">
              <a:ln w="11430"/>
              <a:solidFill>
                <a:srgbClr val="28884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2FHUvK9D2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/>
          <a:stretch/>
        </p:blipFill>
        <p:spPr bwMode="auto">
          <a:xfrm>
            <a:off x="0" y="-30386"/>
            <a:ext cx="9148038" cy="688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038" y="4142123"/>
            <a:ext cx="9148038" cy="26407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Проект направлен: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на детей и их родителей.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latin typeface="Times New Roman"/>
                <a:ea typeface="Times New Roman"/>
                <a:cs typeface="Times New Roman"/>
              </a:rPr>
              <a:t>Благополучатели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Население Гурьевского городского поселения.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Потенциальный заказчик: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дети, подростки и их родители.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Потенциальный пользователь: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дети, подростки и их родители.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Команда исполнитель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: детско-юношеское объединение «МОНИГ»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Проект рассчитан на 15 лет.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67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jl5UAE7lu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3" y="0"/>
            <a:ext cx="9154183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7" y="4077072"/>
            <a:ext cx="7776864" cy="2520280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экологического воспитания взрослого населения и подрастающего поколения в городе Гурьевске.</a:t>
            </a:r>
          </a:p>
        </p:txBody>
      </p:sp>
    </p:spTree>
    <p:extLst>
      <p:ext uri="{BB962C8B-B14F-4D97-AF65-F5344CB8AC3E}">
        <p14:creationId xmlns:p14="http://schemas.microsoft.com/office/powerpoint/2010/main" val="163593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659"/>
            <a:ext cx="8496943" cy="913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667" b="1" dirty="0">
                <a:solidFill>
                  <a:srgbClr val="2888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города Гурьевска, силами </a:t>
            </a:r>
            <a:r>
              <a:rPr lang="ru-RU" sz="2667" b="1" dirty="0" smtClean="0">
                <a:solidFill>
                  <a:srgbClr val="2888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горожан</a:t>
            </a:r>
            <a:endParaRPr lang="ru-RU" sz="2667" b="1" dirty="0">
              <a:solidFill>
                <a:srgbClr val="2888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783" y="356659"/>
            <a:ext cx="15459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800" b="1" i="1" dirty="0">
                <a:solidFill>
                  <a:srgbClr val="357B65"/>
                </a:solidFill>
                <a:latin typeface="Arial Black" pitchFamily="34" charset="0"/>
              </a:rPr>
              <a:t>Цель: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303" y="129376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800" b="1" i="1" dirty="0">
                <a:solidFill>
                  <a:srgbClr val="357B65"/>
                </a:solidFill>
                <a:latin typeface="Arial Black" pitchFamily="34" charset="0"/>
              </a:rPr>
              <a:t>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574" y="1884775"/>
            <a:ext cx="8160906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	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Привлечь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внимания общественности к этой проблеме через просветительную работу;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Привлечь к решению проблемы  специалистов и социальных партнеров;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	Вовлечь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местных жителей в процесс благоустройства города; 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	Очищать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от мусора и благоустраивать заброшенные площадки, пустыри, реки города Гурьевска;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	Собирать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макулатуру, батарейки, пластиковые бутылки;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	Проводить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экологические мероприятия, направленные на воспитание детей.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		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8" y="1853230"/>
            <a:ext cx="701139" cy="544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3" y="4293096"/>
            <a:ext cx="701139" cy="544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2977470"/>
            <a:ext cx="701139" cy="544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6" y="2432809"/>
            <a:ext cx="701139" cy="544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2" y="3522482"/>
            <a:ext cx="701139" cy="5446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6" y="4864363"/>
            <a:ext cx="701139" cy="5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22363" r="18553" b="2613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143508" y="3789040"/>
            <a:ext cx="8856984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spc="50" dirty="0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 проекта: </a:t>
            </a:r>
            <a:r>
              <a:rPr lang="ru-RU" sz="5400" cap="none" spc="50" dirty="0" err="1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Экомоногород</a:t>
            </a:r>
            <a:r>
              <a:rPr lang="ru-RU" sz="5400" cap="none" spc="50" dirty="0">
                <a:ln w="11430"/>
                <a:solidFill>
                  <a:srgbClr val="2888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который сможет себя очищать</a:t>
            </a:r>
          </a:p>
        </p:txBody>
      </p:sp>
    </p:spTree>
    <p:extLst>
      <p:ext uri="{BB962C8B-B14F-4D97-AF65-F5344CB8AC3E}">
        <p14:creationId xmlns:p14="http://schemas.microsoft.com/office/powerpoint/2010/main" val="20937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/>
          <a:stretch/>
        </p:blipFill>
        <p:spPr>
          <a:xfrm>
            <a:off x="-341808" y="-113522"/>
            <a:ext cx="9485808" cy="6971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-58734" y="-2429"/>
            <a:ext cx="90952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этапе проекта: (ноябрь 2016 – май 2018 года)  мы провели большую работу по благоустройству заброшенной площадки, которая находится в самом центре города, нами уже сделано: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Очищена от мусора береговая зона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Нарышевки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Вывезено более 7 тонн мусора.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Убраны аварийные деревья и кустарник с заброшенной территории.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Частично почищена речка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Нарышевка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Для укрепления берегов речки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Нарышевки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посажены 30 саженцев маньчжурского ореха.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По периметру парка посажены 53 сосны.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Разбита аллея «Юность» из 36 сибирской ели.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Провели работу с населением: через местную газету (12 статей), беседы, опросы, театрализованные игры.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Высажена новая лесополоса за паркой зоной, 200 березок.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6Z4Mb-or-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573016"/>
            <a:ext cx="8136904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этапе проекта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(май - сентябрь 2018 г.) мы предусматриваем провести социальные акции по сбору макулатуры, батареек, пластиковых  бутылок, субботники по благоустройству и  очистке  от мусора реки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Нарышевка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разъяснительную  работу с населением, куда войдут  беседы, театрализованные, игровые программы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user\Desktop\hGddXkwRN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888432" cy="2582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AB8Z-aBKfz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 b="13665"/>
          <a:stretch/>
        </p:blipFill>
        <p:spPr bwMode="auto">
          <a:xfrm>
            <a:off x="0" y="-157018"/>
            <a:ext cx="9144000" cy="72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1913"/>
            <a:ext cx="8028384" cy="8639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Задачи волонтеров в 2018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51520" y="4653136"/>
            <a:ext cx="5544616" cy="108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1">
                    <a:lumMod val="2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1">
                    <a:lumMod val="2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1">
                    <a:lumMod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>
                    <a:lumMod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kern="0" dirty="0" smtClean="0">
                <a:solidFill>
                  <a:schemeClr val="tx1"/>
                </a:solidFill>
              </a:rPr>
              <a:t>Провести массовый экологический десант «Я часть города» (сентябрь);</a:t>
            </a:r>
          </a:p>
        </p:txBody>
      </p:sp>
    </p:spTree>
    <p:extLst>
      <p:ext uri="{BB962C8B-B14F-4D97-AF65-F5344CB8AC3E}">
        <p14:creationId xmlns:p14="http://schemas.microsoft.com/office/powerpoint/2010/main" val="2075065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090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227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160900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Родина -Кемеровская область</dc:title>
  <dc:creator>user</dc:creator>
  <cp:lastModifiedBy>user</cp:lastModifiedBy>
  <cp:revision>89</cp:revision>
  <dcterms:modified xsi:type="dcterms:W3CDTF">2018-06-27T02:06:05Z</dcterms:modified>
</cp:coreProperties>
</file>