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75" r:id="rId2"/>
    <p:sldId id="289" r:id="rId3"/>
    <p:sldId id="272" r:id="rId4"/>
    <p:sldId id="279" r:id="rId5"/>
    <p:sldId id="285" r:id="rId6"/>
    <p:sldId id="286" r:id="rId7"/>
    <p:sldId id="267" r:id="rId8"/>
    <p:sldId id="288" r:id="rId9"/>
    <p:sldId id="268" r:id="rId10"/>
    <p:sldId id="284" r:id="rId11"/>
    <p:sldId id="280" r:id="rId12"/>
    <p:sldId id="281" r:id="rId13"/>
    <p:sldId id="290" r:id="rId14"/>
    <p:sldId id="256" r:id="rId15"/>
    <p:sldId id="269" r:id="rId16"/>
    <p:sldId id="263" r:id="rId17"/>
    <p:sldId id="264" r:id="rId18"/>
    <p:sldId id="276" r:id="rId19"/>
    <p:sldId id="274" r:id="rId20"/>
    <p:sldId id="265" r:id="rId21"/>
    <p:sldId id="262" r:id="rId22"/>
    <p:sldId id="270" r:id="rId23"/>
    <p:sldId id="273" r:id="rId24"/>
    <p:sldId id="257" r:id="rId25"/>
    <p:sldId id="271" r:id="rId26"/>
    <p:sldId id="259" r:id="rId27"/>
    <p:sldId id="260" r:id="rId28"/>
    <p:sldId id="261" r:id="rId29"/>
    <p:sldId id="283" r:id="rId30"/>
    <p:sldId id="278" r:id="rId31"/>
    <p:sldId id="277" r:id="rId32"/>
    <p:sldId id="292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D356"/>
    <a:srgbClr val="16167C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90" autoAdjust="0"/>
    <p:restoredTop sz="94673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3D7634-1B2E-4329-AC93-EE1EEE2CB1D1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5DA9C-39FA-4618-AB8C-DD2C0F9D56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0FF1-2173-4AC7-8069-CDE6D63C6325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1AA9-710A-47E1-A409-48C3FB274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0FF1-2173-4AC7-8069-CDE6D63C6325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1AA9-710A-47E1-A409-48C3FB274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0FF1-2173-4AC7-8069-CDE6D63C6325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1AA9-710A-47E1-A409-48C3FB274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0FF1-2173-4AC7-8069-CDE6D63C6325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1AA9-710A-47E1-A409-48C3FB274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0FF1-2173-4AC7-8069-CDE6D63C6325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1AA9-710A-47E1-A409-48C3FB274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0FF1-2173-4AC7-8069-CDE6D63C6325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1AA9-710A-47E1-A409-48C3FB274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0FF1-2173-4AC7-8069-CDE6D63C6325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1AA9-710A-47E1-A409-48C3FB274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0FF1-2173-4AC7-8069-CDE6D63C6325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1AA9-710A-47E1-A409-48C3FB274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0FF1-2173-4AC7-8069-CDE6D63C6325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1AA9-710A-47E1-A409-48C3FB274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0FF1-2173-4AC7-8069-CDE6D63C6325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1AA9-710A-47E1-A409-48C3FB274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60FF1-2173-4AC7-8069-CDE6D63C6325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21AA9-710A-47E1-A409-48C3FB274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60FF1-2173-4AC7-8069-CDE6D63C6325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21AA9-710A-47E1-A409-48C3FB274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eg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ddt@nur.yanao.ru" TargetMode="External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подложка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НОВАЯ ЭМБЛЕМА ДДТ пнг — копи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12" y="214290"/>
            <a:ext cx="1500198" cy="1500198"/>
          </a:xfrm>
          <a:prstGeom prst="rect">
            <a:avLst/>
          </a:prstGeom>
        </p:spPr>
      </p:pic>
      <p:pic>
        <p:nvPicPr>
          <p:cNvPr id="7" name="Рисунок 6" descr="imgonline-com-ua-Transparent-backgr-4HNrYApJ3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166" y="357166"/>
            <a:ext cx="1143008" cy="1143008"/>
          </a:xfrm>
          <a:prstGeom prst="rect">
            <a:avLst/>
          </a:prstGeom>
        </p:spPr>
      </p:pic>
      <p:pic>
        <p:nvPicPr>
          <p:cNvPr id="9" name="Рисунок 8" descr="logo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86446" y="214289"/>
            <a:ext cx="1214446" cy="1218365"/>
          </a:xfrm>
          <a:prstGeom prst="rect">
            <a:avLst/>
          </a:prstGeom>
        </p:spPr>
      </p:pic>
      <p:pic>
        <p:nvPicPr>
          <p:cNvPr id="12" name="Рисунок 11" descr="Без имени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71802" y="3786191"/>
            <a:ext cx="2928728" cy="307181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71538" y="1571612"/>
            <a:ext cx="72152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16167C"/>
                </a:solidFill>
                <a:latin typeface="Monotype Corsiva" pitchFamily="66" charset="0"/>
                <a:cs typeface="Times New Roman" pitchFamily="18" charset="0"/>
              </a:rPr>
              <a:t>Городской экологический проект </a:t>
            </a:r>
          </a:p>
          <a:p>
            <a:pPr algn="ctr"/>
            <a:r>
              <a:rPr lang="ru-RU" sz="4400" b="1" i="1" dirty="0" smtClean="0">
                <a:solidFill>
                  <a:srgbClr val="16167C"/>
                </a:solidFill>
                <a:latin typeface="Monotype Corsiva" pitchFamily="66" charset="0"/>
                <a:cs typeface="Times New Roman" pitchFamily="18" charset="0"/>
              </a:rPr>
              <a:t>«</a:t>
            </a:r>
            <a:r>
              <a:rPr lang="ru-RU" sz="4400" b="1" i="1" dirty="0" err="1" smtClean="0">
                <a:solidFill>
                  <a:srgbClr val="16167C"/>
                </a:solidFill>
                <a:latin typeface="Monotype Corsiva" pitchFamily="66" charset="0"/>
                <a:cs typeface="Times New Roman" pitchFamily="18" charset="0"/>
              </a:rPr>
              <a:t>ЭкоНур</a:t>
            </a:r>
            <a:r>
              <a:rPr lang="ru-RU" sz="4400" b="1" i="1" dirty="0" smtClean="0">
                <a:solidFill>
                  <a:srgbClr val="16167C"/>
                </a:solidFill>
                <a:latin typeface="Monotype Corsiva" pitchFamily="66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2600" b="1" i="1" dirty="0" smtClean="0">
                <a:solidFill>
                  <a:srgbClr val="16167C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3000" b="1" i="1" dirty="0" smtClean="0">
                <a:solidFill>
                  <a:srgbClr val="16167C"/>
                </a:solidFill>
                <a:latin typeface="Monotype Corsiva" pitchFamily="66" charset="0"/>
                <a:cs typeface="Times New Roman" pitchFamily="18" charset="0"/>
              </a:rPr>
              <a:t>как практика массового вовлечения школьников</a:t>
            </a:r>
          </a:p>
          <a:p>
            <a:pPr algn="ctr"/>
            <a:r>
              <a:rPr lang="ru-RU" sz="3000" b="1" i="1" dirty="0" smtClean="0">
                <a:solidFill>
                  <a:srgbClr val="16167C"/>
                </a:solidFill>
                <a:latin typeface="Monotype Corsiva" pitchFamily="66" charset="0"/>
                <a:cs typeface="Times New Roman" pitchFamily="18" charset="0"/>
              </a:rPr>
              <a:t> в социально – значимую деятельность</a:t>
            </a:r>
            <a:endParaRPr lang="ru-RU" sz="3000" b="1" i="1" dirty="0">
              <a:solidFill>
                <a:srgbClr val="16167C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8" name="Рисунок 7" descr="созвездие ямала логотип утвержден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6248" y="142852"/>
            <a:ext cx="1285884" cy="1321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8208" cy="6858000"/>
          </a:xfrm>
          <a:prstGeom prst="rect">
            <a:avLst/>
          </a:prstGeom>
        </p:spPr>
      </p:pic>
      <p:pic>
        <p:nvPicPr>
          <p:cNvPr id="7" name="Рисунок 6" descr="Снимок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14290"/>
            <a:ext cx="4033175" cy="5013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Снимок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19" y="2857496"/>
            <a:ext cx="4000527" cy="292895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86248" y="142853"/>
            <a:ext cx="450059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	Проект «</a:t>
            </a:r>
            <a:r>
              <a:rPr lang="ru-RU" sz="2400" b="1" dirty="0" err="1" smtClean="0">
                <a:solidFill>
                  <a:srgbClr val="16167C"/>
                </a:solidFill>
                <a:latin typeface="Monotype Corsiva" pitchFamily="66" charset="0"/>
              </a:rPr>
              <a:t>ЭкоНур</a:t>
            </a:r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» Фонда «Созвездие Ямала» – победитель конкурса на предоставление субсидий из окружного бюджета СОНКО в системе образования ЯНАО  2018 году. </a:t>
            </a:r>
          </a:p>
          <a:p>
            <a:pPr algn="just"/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	Цель проекта -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формирование экологической культуры, повышение сознательности населения через рациональное использование твердых бытовых отходов: раздельный сбор и сдача в переработку твердых бытовых отходов, вовлечение в социально – значимую деятельность и  участии в благоустройстве города.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8208" cy="6858000"/>
          </a:xfrm>
          <a:prstGeom prst="rect">
            <a:avLst/>
          </a:prstGeom>
        </p:spPr>
      </p:pic>
      <p:pic>
        <p:nvPicPr>
          <p:cNvPr id="8" name="Рисунок 7" descr="диплом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142844" y="571480"/>
            <a:ext cx="3696952" cy="5357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929058" y="0"/>
            <a:ext cx="4857784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	</a:t>
            </a:r>
          </a:p>
          <a:p>
            <a:pPr algn="just"/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Городской экологический проект «</a:t>
            </a:r>
            <a:r>
              <a:rPr lang="ru-RU" sz="2400" b="1" dirty="0" err="1" smtClean="0">
                <a:solidFill>
                  <a:srgbClr val="16167C"/>
                </a:solidFill>
                <a:latin typeface="Monotype Corsiva" pitchFamily="66" charset="0"/>
              </a:rPr>
              <a:t>ЭкоНур</a:t>
            </a:r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» МБОУ ДО Дом детского творчества  - победитель  конкурса на получение единовременного </a:t>
            </a:r>
            <a:r>
              <a:rPr lang="ru-RU" sz="2400" b="1" dirty="0" err="1" smtClean="0">
                <a:solidFill>
                  <a:srgbClr val="16167C"/>
                </a:solidFill>
                <a:latin typeface="Monotype Corsiva" pitchFamily="66" charset="0"/>
              </a:rPr>
              <a:t>денежкого</a:t>
            </a:r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 вознаграждения (гранта) Администрации города Новый Уренгой «Лучший образовательный проект – 2018».</a:t>
            </a:r>
          </a:p>
          <a:p>
            <a:pPr algn="just"/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	Цель проекта - создание пространства по формированию социальных компетенций, экологическому воспитанию, решению ресурсосберегающей проблемы (раздельный сбор ТБО) при использовании сетевой формы взаимодействия в рамках проекта.</a:t>
            </a:r>
          </a:p>
          <a:p>
            <a:pPr algn="just"/>
            <a:endParaRPr lang="ru-RU" sz="2400" b="1" dirty="0" smtClean="0">
              <a:solidFill>
                <a:srgbClr val="16167C"/>
              </a:solidFill>
              <a:latin typeface="Monotype Corsiva" pitchFamily="66" charset="0"/>
            </a:endParaRPr>
          </a:p>
          <a:p>
            <a:pPr algn="just"/>
            <a:endParaRPr lang="ru-RU" sz="2400" b="1" dirty="0" smtClean="0">
              <a:solidFill>
                <a:srgbClr val="16167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8208" cy="6858000"/>
          </a:xfrm>
          <a:prstGeom prst="rect">
            <a:avLst/>
          </a:prstGeom>
        </p:spPr>
      </p:pic>
      <p:pic>
        <p:nvPicPr>
          <p:cNvPr id="4" name="Рисунок 3" descr="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99108" y="2629860"/>
            <a:ext cx="3116628" cy="4286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714876" y="285729"/>
            <a:ext cx="392909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	«</a:t>
            </a:r>
            <a:r>
              <a:rPr lang="ru-RU" sz="2400" b="1" dirty="0" err="1" smtClean="0">
                <a:solidFill>
                  <a:srgbClr val="16167C"/>
                </a:solidFill>
                <a:latin typeface="Monotype Corsiva" pitchFamily="66" charset="0"/>
              </a:rPr>
              <a:t>ЭкоНур</a:t>
            </a:r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» - победитель Открытого конкурса социальных и культурных проектов ООО «Газпром Добыча Уренгой» в 2019 году – 500 тысяч  рублей.</a:t>
            </a:r>
          </a:p>
          <a:p>
            <a:pPr algn="just"/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	Цель проекта - создание пространства по формированию социальных компетенций, экологическому воспитанию, решению ресурсосберегающей проблемы (раздельный сбор ТБО) при использовании сетевой формы взаимодействия в рамках проекта.</a:t>
            </a:r>
          </a:p>
          <a:p>
            <a:pPr algn="just"/>
            <a:endParaRPr lang="ru-RU" sz="2400" b="1" dirty="0" smtClean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12" name="Рисунок 11" descr="lx75QMWPv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285728"/>
            <a:ext cx="1534314" cy="28741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 descr="2UkE_yPKeF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728" y="285728"/>
            <a:ext cx="1643074" cy="2882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Рисунок 13" descr="nDXRQ_DeIo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364" y="285728"/>
            <a:ext cx="1571636" cy="29096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208" y="0"/>
            <a:ext cx="9188208" cy="6858000"/>
          </a:xfrm>
          <a:prstGeom prst="rect">
            <a:avLst/>
          </a:prstGeom>
        </p:spPr>
      </p:pic>
      <p:pic>
        <p:nvPicPr>
          <p:cNvPr id="11" name="Рисунок 10" descr="Без имени-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2428868"/>
            <a:ext cx="2071702" cy="2172914"/>
          </a:xfrm>
          <a:prstGeom prst="rect">
            <a:avLst/>
          </a:prstGeom>
        </p:spPr>
      </p:pic>
      <p:sp>
        <p:nvSpPr>
          <p:cNvPr id="19" name="Стрелка вправо 18"/>
          <p:cNvSpPr/>
          <p:nvPr/>
        </p:nvSpPr>
        <p:spPr>
          <a:xfrm rot="11163438">
            <a:off x="3794701" y="1660958"/>
            <a:ext cx="57150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3850168">
            <a:off x="6396742" y="2605447"/>
            <a:ext cx="57150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10153257">
            <a:off x="6522504" y="5194433"/>
            <a:ext cx="57150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238011">
            <a:off x="3866820" y="1233847"/>
            <a:ext cx="57150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12650638">
            <a:off x="2676013" y="5126934"/>
            <a:ext cx="57150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лево 26"/>
          <p:cNvSpPr/>
          <p:nvPr/>
        </p:nvSpPr>
        <p:spPr>
          <a:xfrm rot="5400000">
            <a:off x="1357290" y="2571744"/>
            <a:ext cx="571504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лево 27"/>
          <p:cNvSpPr/>
          <p:nvPr/>
        </p:nvSpPr>
        <p:spPr>
          <a:xfrm rot="16200000">
            <a:off x="1785918" y="2571744"/>
            <a:ext cx="571504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лево 28"/>
          <p:cNvSpPr/>
          <p:nvPr/>
        </p:nvSpPr>
        <p:spPr>
          <a:xfrm rot="3913567">
            <a:off x="6821731" y="2462440"/>
            <a:ext cx="571504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лево 29"/>
          <p:cNvSpPr/>
          <p:nvPr/>
        </p:nvSpPr>
        <p:spPr>
          <a:xfrm rot="12565179">
            <a:off x="2462192" y="5479763"/>
            <a:ext cx="571504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лево 30"/>
          <p:cNvSpPr/>
          <p:nvPr/>
        </p:nvSpPr>
        <p:spPr>
          <a:xfrm rot="9851883">
            <a:off x="6671809" y="5573116"/>
            <a:ext cx="571504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42844" y="1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Проект  реализуется с 20 октября 2017 года в сетевом</a:t>
            </a:r>
          </a:p>
          <a:p>
            <a:pPr algn="ctr"/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взаимодействии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643438" y="857232"/>
            <a:ext cx="2857520" cy="1428760"/>
          </a:xfrm>
          <a:prstGeom prst="roundRect">
            <a:avLst/>
          </a:prstGeom>
          <a:solidFill>
            <a:srgbClr val="39D3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i="1" dirty="0" smtClean="0">
              <a:solidFill>
                <a:srgbClr val="16167C"/>
              </a:solidFill>
              <a:latin typeface="Monotype Corsiva" pitchFamily="66" charset="0"/>
            </a:endParaRPr>
          </a:p>
          <a:p>
            <a:pPr algn="ctr"/>
            <a:r>
              <a:rPr lang="ru-RU" sz="2000" b="1" i="1" dirty="0" smtClean="0">
                <a:solidFill>
                  <a:srgbClr val="16167C"/>
                </a:solidFill>
                <a:latin typeface="Monotype Corsiva" pitchFamily="66" charset="0"/>
              </a:rPr>
              <a:t>Фонд поддержки одаренных детей «Созвездие Ямала»</a:t>
            </a:r>
          </a:p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14348" y="857232"/>
            <a:ext cx="2928958" cy="1428760"/>
          </a:xfrm>
          <a:prstGeom prst="roundRect">
            <a:avLst/>
          </a:prstGeom>
          <a:solidFill>
            <a:srgbClr val="39D3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i="1" dirty="0" smtClean="0">
              <a:solidFill>
                <a:srgbClr val="16167C"/>
              </a:solidFill>
              <a:latin typeface="Monotype Corsiva" pitchFamily="66" charset="0"/>
            </a:endParaRPr>
          </a:p>
          <a:p>
            <a:pPr algn="ctr"/>
            <a:r>
              <a:rPr lang="ru-RU" sz="2000" b="1" i="1" dirty="0" smtClean="0">
                <a:solidFill>
                  <a:srgbClr val="16167C"/>
                </a:solidFill>
                <a:latin typeface="Monotype Corsiva" pitchFamily="66" charset="0"/>
              </a:rPr>
              <a:t>Департамент образования Администрации города  Новый Уренгой</a:t>
            </a:r>
          </a:p>
          <a:p>
            <a:pPr algn="ctr"/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14348" y="3071810"/>
            <a:ext cx="2928958" cy="1714512"/>
          </a:xfrm>
          <a:prstGeom prst="roundRect">
            <a:avLst/>
          </a:prstGeom>
          <a:solidFill>
            <a:srgbClr val="39D3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i="1" dirty="0" smtClean="0">
              <a:solidFill>
                <a:srgbClr val="16167C"/>
              </a:solidFill>
              <a:latin typeface="Monotype Corsiva" pitchFamily="66" charset="0"/>
            </a:endParaRPr>
          </a:p>
          <a:p>
            <a:pPr algn="ctr"/>
            <a:r>
              <a:rPr lang="ru-RU" sz="2000" b="1" i="1" dirty="0" smtClean="0">
                <a:solidFill>
                  <a:srgbClr val="16167C"/>
                </a:solidFill>
                <a:latin typeface="Monotype Corsiva" pitchFamily="66" charset="0"/>
              </a:rPr>
              <a:t>Муниципальное бюджетное образовательное  учреждение Дом детского творчества</a:t>
            </a:r>
          </a:p>
          <a:p>
            <a:pPr algn="ctr"/>
            <a:endParaRPr lang="ru-RU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929322" y="3071810"/>
            <a:ext cx="2714644" cy="1714512"/>
          </a:xfrm>
          <a:prstGeom prst="roundRect">
            <a:avLst/>
          </a:prstGeom>
          <a:solidFill>
            <a:srgbClr val="39D3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i="1" dirty="0" smtClean="0">
              <a:solidFill>
                <a:srgbClr val="16167C"/>
              </a:solidFill>
              <a:latin typeface="Monotype Corsiva" pitchFamily="66" charset="0"/>
            </a:endParaRPr>
          </a:p>
          <a:p>
            <a:pPr algn="ctr"/>
            <a:r>
              <a:rPr lang="ru-RU" sz="2000" b="1" i="1" dirty="0" smtClean="0">
                <a:solidFill>
                  <a:srgbClr val="16167C"/>
                </a:solidFill>
                <a:latin typeface="Monotype Corsiva" pitchFamily="66" charset="0"/>
              </a:rPr>
              <a:t>Муниципальное  унитарное предприятие «</a:t>
            </a:r>
            <a:r>
              <a:rPr lang="ru-RU" sz="2000" b="1" i="1" dirty="0" err="1" smtClean="0">
                <a:solidFill>
                  <a:srgbClr val="16167C"/>
                </a:solidFill>
                <a:latin typeface="Monotype Corsiva" pitchFamily="66" charset="0"/>
              </a:rPr>
              <a:t>Уренгойское</a:t>
            </a:r>
            <a:r>
              <a:rPr lang="ru-RU" sz="2000" b="1" i="1" dirty="0" smtClean="0">
                <a:solidFill>
                  <a:srgbClr val="16167C"/>
                </a:solidFill>
                <a:latin typeface="Monotype Corsiva" pitchFamily="66" charset="0"/>
              </a:rPr>
              <a:t> городское хозяйство»</a:t>
            </a:r>
          </a:p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714744" y="4857760"/>
            <a:ext cx="2571768" cy="1571636"/>
          </a:xfrm>
          <a:prstGeom prst="roundRect">
            <a:avLst/>
          </a:prstGeom>
          <a:solidFill>
            <a:srgbClr val="39D3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i="1" dirty="0" smtClean="0">
              <a:solidFill>
                <a:srgbClr val="16167C"/>
              </a:solidFill>
              <a:latin typeface="Monotype Corsiva" pitchFamily="66" charset="0"/>
            </a:endParaRPr>
          </a:p>
          <a:p>
            <a:pPr algn="ctr"/>
            <a:r>
              <a:rPr lang="ru-RU" b="1" i="1" dirty="0" smtClean="0">
                <a:solidFill>
                  <a:srgbClr val="16167C"/>
                </a:solidFill>
                <a:latin typeface="Monotype Corsiva" pitchFamily="66" charset="0"/>
              </a:rPr>
              <a:t>МБОУ «СШ№8»</a:t>
            </a:r>
          </a:p>
          <a:p>
            <a:pPr algn="ctr"/>
            <a:r>
              <a:rPr lang="ru-RU" b="1" i="1" dirty="0" smtClean="0">
                <a:solidFill>
                  <a:srgbClr val="16167C"/>
                </a:solidFill>
                <a:latin typeface="Monotype Corsiva" pitchFamily="66" charset="0"/>
              </a:rPr>
              <a:t>МБОУ «СШ №7»</a:t>
            </a:r>
          </a:p>
          <a:p>
            <a:pPr algn="ctr"/>
            <a:r>
              <a:rPr lang="ru-RU" b="1" i="1" dirty="0" smtClean="0">
                <a:solidFill>
                  <a:srgbClr val="16167C"/>
                </a:solidFill>
                <a:latin typeface="Monotype Corsiva" pitchFamily="66" charset="0"/>
              </a:rPr>
              <a:t>МБОУ «СШ№16»</a:t>
            </a:r>
          </a:p>
          <a:p>
            <a:pPr algn="ctr"/>
            <a:r>
              <a:rPr lang="ru-RU" b="1" i="1" dirty="0" smtClean="0">
                <a:solidFill>
                  <a:srgbClr val="16167C"/>
                </a:solidFill>
                <a:latin typeface="Monotype Corsiva" pitchFamily="66" charset="0"/>
              </a:rPr>
              <a:t>МАОУ «СОШ№3»</a:t>
            </a:r>
          </a:p>
          <a:p>
            <a:pPr algn="ctr"/>
            <a:r>
              <a:rPr lang="ru-RU" b="1" i="1" dirty="0" smtClean="0">
                <a:solidFill>
                  <a:srgbClr val="16167C"/>
                </a:solidFill>
                <a:latin typeface="Monotype Corsiva" pitchFamily="66" charset="0"/>
              </a:rPr>
              <a:t>МБОУ «СШ№17»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820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472" y="142852"/>
            <a:ext cx="814393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i="1" dirty="0" smtClean="0">
                <a:solidFill>
                  <a:srgbClr val="16167C"/>
                </a:solidFill>
                <a:latin typeface="Monotype Corsiva" pitchFamily="66" charset="0"/>
              </a:rPr>
              <a:t>Основная идея проекта  - вовлечение школьников и их родителей  в процесс раздельного сбора вторсырья  через городской эко – </a:t>
            </a:r>
            <a:r>
              <a:rPr lang="ru-RU" sz="3200" b="1" i="1" dirty="0" err="1" smtClean="0">
                <a:solidFill>
                  <a:srgbClr val="16167C"/>
                </a:solidFill>
                <a:latin typeface="Monotype Corsiva" pitchFamily="66" charset="0"/>
              </a:rPr>
              <a:t>квест</a:t>
            </a:r>
            <a:r>
              <a:rPr lang="ru-RU" sz="3200" b="1" i="1" dirty="0" smtClean="0">
                <a:solidFill>
                  <a:srgbClr val="16167C"/>
                </a:solidFill>
                <a:latin typeface="Monotype Corsiva" pitchFamily="66" charset="0"/>
              </a:rPr>
              <a:t>  «Чистый город».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b="1" i="1" dirty="0" smtClean="0">
                <a:solidFill>
                  <a:srgbClr val="16167C"/>
                </a:solidFill>
                <a:latin typeface="Monotype Corsiva" pitchFamily="66" charset="0"/>
              </a:rPr>
              <a:t>каждую пятницу волонтеры принимают пластиковые  бутылки, жестяные  банки, макулатуру 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b="1" i="1" dirty="0" smtClean="0">
                <a:solidFill>
                  <a:srgbClr val="16167C"/>
                </a:solidFill>
                <a:latin typeface="Monotype Corsiva" pitchFamily="66" charset="0"/>
              </a:rPr>
              <a:t> обменивают вторсырье на </a:t>
            </a:r>
            <a:r>
              <a:rPr lang="ru-RU" sz="3200" b="1" i="1" dirty="0" err="1" smtClean="0">
                <a:solidFill>
                  <a:srgbClr val="16167C"/>
                </a:solidFill>
                <a:latin typeface="Monotype Corsiva" pitchFamily="66" charset="0"/>
              </a:rPr>
              <a:t>экофишки</a:t>
            </a:r>
            <a:r>
              <a:rPr lang="ru-RU" sz="3200" b="1" i="1" dirty="0" smtClean="0">
                <a:solidFill>
                  <a:srgbClr val="16167C"/>
                </a:solidFill>
                <a:latin typeface="Monotype Corsiva" pitchFamily="66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b="1" i="1" dirty="0" err="1" smtClean="0">
                <a:solidFill>
                  <a:srgbClr val="16167C"/>
                </a:solidFill>
                <a:latin typeface="Monotype Corsiva" pitchFamily="66" charset="0"/>
              </a:rPr>
              <a:t>экофишки</a:t>
            </a:r>
            <a:r>
              <a:rPr lang="ru-RU" sz="3200" b="1" i="1" dirty="0" smtClean="0">
                <a:solidFill>
                  <a:srgbClr val="16167C"/>
                </a:solidFill>
                <a:latin typeface="Monotype Corsiva" pitchFamily="66" charset="0"/>
              </a:rPr>
              <a:t> обмениваются на магнитики,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b="1" i="1" dirty="0" smtClean="0">
                <a:solidFill>
                  <a:srgbClr val="16167C"/>
                </a:solidFill>
                <a:latin typeface="Monotype Corsiva" pitchFamily="66" charset="0"/>
              </a:rPr>
              <a:t>победители </a:t>
            </a:r>
            <a:r>
              <a:rPr lang="ru-RU" sz="3200" b="1" i="1" dirty="0" err="1" smtClean="0">
                <a:solidFill>
                  <a:srgbClr val="16167C"/>
                </a:solidFill>
                <a:latin typeface="Monotype Corsiva" pitchFamily="66" charset="0"/>
              </a:rPr>
              <a:t>эко-квеста</a:t>
            </a:r>
            <a:r>
              <a:rPr lang="ru-RU" sz="3200" b="1" i="1" dirty="0" smtClean="0">
                <a:solidFill>
                  <a:srgbClr val="16167C"/>
                </a:solidFill>
                <a:latin typeface="Monotype Corsiva" pitchFamily="66" charset="0"/>
              </a:rPr>
              <a:t> в номинациях «</a:t>
            </a:r>
            <a:r>
              <a:rPr lang="ru-RU" sz="3200" b="1" i="1" dirty="0" err="1" smtClean="0">
                <a:solidFill>
                  <a:srgbClr val="16167C"/>
                </a:solidFill>
                <a:latin typeface="Monotype Corsiva" pitchFamily="66" charset="0"/>
              </a:rPr>
              <a:t>Эко-лидер</a:t>
            </a:r>
            <a:r>
              <a:rPr lang="ru-RU" sz="3200" b="1" i="1" dirty="0" smtClean="0">
                <a:solidFill>
                  <a:srgbClr val="16167C"/>
                </a:solidFill>
                <a:latin typeface="Monotype Corsiva" pitchFamily="66" charset="0"/>
              </a:rPr>
              <a:t>», «</a:t>
            </a:r>
            <a:r>
              <a:rPr lang="ru-RU" sz="3200" b="1" i="1" dirty="0" err="1" smtClean="0">
                <a:solidFill>
                  <a:srgbClr val="16167C"/>
                </a:solidFill>
                <a:latin typeface="Monotype Corsiva" pitchFamily="66" charset="0"/>
              </a:rPr>
              <a:t>Эко-спецназ</a:t>
            </a:r>
            <a:r>
              <a:rPr lang="ru-RU" sz="3200" b="1" i="1" dirty="0" smtClean="0">
                <a:solidFill>
                  <a:srgbClr val="16167C"/>
                </a:solidFill>
                <a:latin typeface="Monotype Corsiva" pitchFamily="66" charset="0"/>
              </a:rPr>
              <a:t>» и «</a:t>
            </a:r>
            <a:r>
              <a:rPr lang="ru-RU" sz="3200" b="1" i="1" dirty="0" err="1" smtClean="0">
                <a:solidFill>
                  <a:srgbClr val="16167C"/>
                </a:solidFill>
                <a:latin typeface="Monotype Corsiva" pitchFamily="66" charset="0"/>
              </a:rPr>
              <a:t>Эко-тинейджер</a:t>
            </a:r>
            <a:r>
              <a:rPr lang="ru-RU" sz="3200" b="1" i="1" dirty="0" smtClean="0">
                <a:solidFill>
                  <a:srgbClr val="16167C"/>
                </a:solidFill>
                <a:latin typeface="Monotype Corsiva" pitchFamily="66" charset="0"/>
              </a:rPr>
              <a:t>» по итогам учебного года  награждаются призами.</a:t>
            </a:r>
          </a:p>
          <a:p>
            <a:pPr algn="just"/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8662" y="571480"/>
            <a:ext cx="778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7" name="Рисунок 6" descr="mSOA_wci9f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571480"/>
            <a:ext cx="4071966" cy="27146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приглашение 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3429000"/>
            <a:ext cx="4069146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 descr="листовка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3429000"/>
            <a:ext cx="4060359" cy="28618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71472" y="857232"/>
            <a:ext cx="39290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За время реализации проекта собрано:</a:t>
            </a: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137 532 пластиковых бутылки;</a:t>
            </a: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16 159 жестяных банок;</a:t>
            </a: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3556 килограмм макулатуры.</a:t>
            </a:r>
            <a:endParaRPr lang="ru-RU" sz="2400" b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VzJkb_aMeW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3214684"/>
            <a:ext cx="4154968" cy="29279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эконур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214290"/>
            <a:ext cx="2964916" cy="5929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эконур афиша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529" y="214290"/>
            <a:ext cx="4179123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820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0100" y="214290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16167C"/>
                </a:solidFill>
                <a:latin typeface="Monotype Corsiva" pitchFamily="66" charset="0"/>
              </a:rPr>
              <a:t>Направления деятельности по проекту:</a:t>
            </a:r>
            <a:endParaRPr lang="ru-RU" sz="32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950" y="3429000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 descr="эконур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785794"/>
            <a:ext cx="3216839" cy="550868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29058" y="785794"/>
            <a:ext cx="478634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Городской эко- </a:t>
            </a:r>
            <a:r>
              <a:rPr lang="ru-RU" sz="2400" b="1" i="1" dirty="0" err="1" smtClean="0">
                <a:solidFill>
                  <a:srgbClr val="16167C"/>
                </a:solidFill>
                <a:latin typeface="Monotype Corsiva" pitchFamily="66" charset="0"/>
              </a:rPr>
              <a:t>квест</a:t>
            </a:r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 «Чистый город» (раздельный сбор вторсырья);</a:t>
            </a:r>
          </a:p>
          <a:p>
            <a:endParaRPr lang="ru-RU" sz="2400" b="1" i="1" dirty="0" smtClean="0">
              <a:solidFill>
                <a:srgbClr val="16167C"/>
              </a:solidFill>
              <a:latin typeface="Monotype Corsiva" pitchFamily="66" charset="0"/>
            </a:endParaRPr>
          </a:p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Культурно-просветительская работа </a:t>
            </a:r>
          </a:p>
          <a:p>
            <a:pPr algn="just"/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(мастер-классы поделок из бросового материала, театрализованные постановки на экологическую тематику, </a:t>
            </a:r>
            <a:r>
              <a:rPr lang="ru-RU" sz="2400" b="1" i="1" dirty="0" err="1" smtClean="0">
                <a:solidFill>
                  <a:srgbClr val="16167C"/>
                </a:solidFill>
                <a:latin typeface="Monotype Corsiva" pitchFamily="66" charset="0"/>
              </a:rPr>
              <a:t>агитбриды</a:t>
            </a:r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, </a:t>
            </a:r>
            <a:r>
              <a:rPr lang="ru-RU" sz="2400" b="1" i="1" dirty="0" err="1" smtClean="0">
                <a:solidFill>
                  <a:srgbClr val="16167C"/>
                </a:solidFill>
                <a:latin typeface="Monotype Corsiva" pitchFamily="66" charset="0"/>
              </a:rPr>
              <a:t>флешмобы</a:t>
            </a:r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, тематические конкурсы);</a:t>
            </a:r>
          </a:p>
          <a:p>
            <a:pPr algn="just"/>
            <a:endParaRPr lang="ru-RU" sz="2400" b="1" i="1" dirty="0" smtClean="0">
              <a:solidFill>
                <a:srgbClr val="16167C"/>
              </a:solidFill>
              <a:latin typeface="Monotype Corsiva" pitchFamily="66" charset="0"/>
            </a:endParaRPr>
          </a:p>
          <a:p>
            <a:pPr algn="just"/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Экологический десант  (субботники на полигоне ТКО и территориях города,</a:t>
            </a:r>
          </a:p>
          <a:p>
            <a:pPr algn="just"/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совместные мероприятия с МУП  «УГХ», озеленение территорий города.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7224" y="285728"/>
            <a:ext cx="71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Презентация проекта</a:t>
            </a:r>
          </a:p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«</a:t>
            </a:r>
            <a:r>
              <a:rPr lang="ru-RU" sz="2400" b="1" i="1" dirty="0" err="1" smtClean="0">
                <a:solidFill>
                  <a:srgbClr val="16167C"/>
                </a:solidFill>
                <a:latin typeface="Monotype Corsiva" pitchFamily="66" charset="0"/>
              </a:rPr>
              <a:t>Инфорпарк</a:t>
            </a:r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 «Сотрудничество. Больше чем программа»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WX3YxdyaUW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357298"/>
            <a:ext cx="2786082" cy="49530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HM0ePiefr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620" y="3786190"/>
            <a:ext cx="4572032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J4jioIYkYf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9058" y="1285860"/>
            <a:ext cx="4286280" cy="24110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одлож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57356" y="142852"/>
            <a:ext cx="4572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Презентация проекта</a:t>
            </a:r>
          </a:p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«Гражданский форум 2018»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TTh141WSon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214422"/>
            <a:ext cx="3619525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bs-BO-iipp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1214422"/>
            <a:ext cx="4000528" cy="53340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6_n2Z5JJGo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472" y="4000504"/>
            <a:ext cx="3643338" cy="26253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одложка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1538" y="142852"/>
            <a:ext cx="6357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Презентация проекта</a:t>
            </a:r>
          </a:p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«Форум добровольцев города  Новый Уренгой 2018»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g-1bnupvQ3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1214422"/>
            <a:ext cx="3429024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g4Tb1QVcb-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08" y="3929066"/>
            <a:ext cx="4714908" cy="26570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epnhtjnNZlQ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438" y="1214422"/>
            <a:ext cx="3574345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одлож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1546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14546" y="0"/>
            <a:ext cx="5643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Презентация проекта</a:t>
            </a:r>
          </a:p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«Молодежный форум 2019»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RryzDKRABQ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857232"/>
            <a:ext cx="3810025" cy="285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b091onvyAH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3786190"/>
            <a:ext cx="3786214" cy="28396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_tDXoIL5-v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2" y="3786190"/>
            <a:ext cx="3714776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KwWglWWDkpw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752" y="857232"/>
            <a:ext cx="3714775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208" y="0"/>
            <a:ext cx="9188208" cy="6858000"/>
          </a:xfrm>
          <a:prstGeom prst="rect">
            <a:avLst/>
          </a:prstGeom>
        </p:spPr>
      </p:pic>
      <p:pic>
        <p:nvPicPr>
          <p:cNvPr id="5" name="Рисунок 4" descr="26961668_1805144502851182_6246626006359287370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857232"/>
            <a:ext cx="3429024" cy="26253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vibe55r 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3714752"/>
            <a:ext cx="3405210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viber33 image — копия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857232"/>
            <a:ext cx="3429024" cy="26253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142944" y="214291"/>
            <a:ext cx="7429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Городской экологический </a:t>
            </a:r>
            <a:r>
              <a:rPr lang="ru-RU" sz="2400" b="1" i="1" dirty="0" err="1" smtClean="0">
                <a:solidFill>
                  <a:srgbClr val="16167C"/>
                </a:solidFill>
                <a:latin typeface="Monotype Corsiva" pitchFamily="66" charset="0"/>
              </a:rPr>
              <a:t>квест</a:t>
            </a:r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 «Чистый город»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14" name="Рисунок 13" descr="IMG_268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7224" y="3714752"/>
            <a:ext cx="3429024" cy="26253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одложка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7224" y="214290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Городской экологический </a:t>
            </a:r>
            <a:r>
              <a:rPr lang="ru-RU" sz="2400" b="1" i="1" dirty="0" err="1" smtClean="0">
                <a:solidFill>
                  <a:srgbClr val="16167C"/>
                </a:solidFill>
                <a:latin typeface="Monotype Corsiva" pitchFamily="66" charset="0"/>
              </a:rPr>
              <a:t>квест</a:t>
            </a:r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 «Чистый город»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7" name="Рисунок 6" descr="48427124_2267746916590936_3114599051996168192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857231"/>
            <a:ext cx="3857652" cy="28427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23213305_1703322549700045_3208284425320053975_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857232"/>
            <a:ext cx="3857652" cy="2839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HZJzm569Xfw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10" y="3857628"/>
            <a:ext cx="3857652" cy="285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 descr="IMG_90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6314" y="3857628"/>
            <a:ext cx="3881433" cy="2857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одлож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874"/>
            <a:ext cx="9144001" cy="68848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00166" y="428604"/>
            <a:ext cx="5500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Выступления агитбригад и </a:t>
            </a:r>
            <a:r>
              <a:rPr lang="ru-RU" sz="2400" b="1" dirty="0" err="1" smtClean="0">
                <a:solidFill>
                  <a:srgbClr val="16167C"/>
                </a:solidFill>
                <a:latin typeface="Monotype Corsiva" pitchFamily="66" charset="0"/>
              </a:rPr>
              <a:t>флешмобы</a:t>
            </a:r>
            <a:endParaRPr lang="ru-RU" sz="2400" b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_DSC00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1000108"/>
            <a:ext cx="3786214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dsc_0101 — коп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3786190"/>
            <a:ext cx="3786214" cy="2786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LhJ9bZh2Li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3786190"/>
            <a:ext cx="3786214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357290" y="142852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Культурно – просветительское направление 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pevqTwQis7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472" y="1000108"/>
            <a:ext cx="3742841" cy="26871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одложка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466" y="0"/>
            <a:ext cx="921546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2976" y="500042"/>
            <a:ext cx="7858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 smtClean="0">
                <a:solidFill>
                  <a:srgbClr val="16167C"/>
                </a:solidFill>
                <a:latin typeface="Monotype Corsiva" pitchFamily="66" charset="0"/>
              </a:rPr>
              <a:t>театрализированные</a:t>
            </a:r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 представления на тему экологии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tS7_EUoQUJ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000108"/>
            <a:ext cx="3857652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nhBsoS50hU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000108"/>
            <a:ext cx="3857652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31901973_1926432750722356_5045644514673295360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34" y="3974801"/>
            <a:ext cx="3925464" cy="2668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071538" y="142852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Культурно – просветительское направление 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IMG_903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929066"/>
            <a:ext cx="3905912" cy="26431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одлож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71604" y="214290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Культурно – просветительское направление 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IMG_88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214422"/>
            <a:ext cx="3929090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643042" y="571481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 smtClean="0">
                <a:solidFill>
                  <a:srgbClr val="16167C"/>
                </a:solidFill>
                <a:latin typeface="Monotype Corsiva" pitchFamily="66" charset="0"/>
              </a:rPr>
              <a:t>театрализированные</a:t>
            </a:r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 представления на тему экологии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8" name="Рисунок 7" descr="IMG_90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1214422"/>
            <a:ext cx="3714776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IMG_908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4143380"/>
            <a:ext cx="3944570" cy="2452556"/>
          </a:xfrm>
          <a:prstGeom prst="rect">
            <a:avLst/>
          </a:prstGeom>
        </p:spPr>
      </p:pic>
      <p:pic>
        <p:nvPicPr>
          <p:cNvPr id="10" name="Рисунок 9" descr="IMG_904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6314" y="4125497"/>
            <a:ext cx="3714776" cy="2518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одложка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_25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1142984"/>
            <a:ext cx="3786214" cy="26967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IMG_25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3980980"/>
            <a:ext cx="3762369" cy="2734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IMG_254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6" y="4000504"/>
            <a:ext cx="3714776" cy="2710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071538" y="571480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тематические конкурсы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538" y="142852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Культурно – просветительское направление 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11" name="Рисунок 10" descr="umrP3skaAL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76" y="1142984"/>
            <a:ext cx="3643338" cy="27345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24" y="285728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тематические выставки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BOoJ2Uq2L_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714356"/>
            <a:ext cx="3929089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IMG_66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3643314"/>
            <a:ext cx="3714776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785786" y="0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Культурно – просветительское направление 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11" name="Рисунок 10" descr="IMG_883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6314" y="714356"/>
            <a:ext cx="3714776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pwLNmGB7pEY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542" y="3643314"/>
            <a:ext cx="3965408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одлож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1546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1538" y="642918"/>
            <a:ext cx="642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мастер-классы поделок из бросового материала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IMG_446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1214422"/>
            <a:ext cx="3161132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1qEq4M6Nfc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1214422"/>
            <a:ext cx="3214710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DSC087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72198" y="1214421"/>
            <a:ext cx="3071802" cy="47412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28728" y="214290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Культурно – просветительское направление 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одложка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5852" y="571480"/>
            <a:ext cx="642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мастер-классы поделок из бросового материала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44874536_2194542177244744_7637396259761815552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071546"/>
            <a:ext cx="3714776" cy="2715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44992557_2194542323911396_4092713137092952064_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803" y="4071942"/>
            <a:ext cx="3742883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214414" y="142852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Культурно – просветительское направление 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IMG_75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4071942"/>
            <a:ext cx="3809994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 descr="IMG_882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3438" y="1071546"/>
            <a:ext cx="3786214" cy="27293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8208" cy="6858000"/>
          </a:xfrm>
          <a:prstGeom prst="rect">
            <a:avLst/>
          </a:prstGeom>
        </p:spPr>
      </p:pic>
      <p:pic>
        <p:nvPicPr>
          <p:cNvPr id="5" name="Рисунок 4" descr="_DSC00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1142984"/>
            <a:ext cx="3607587" cy="2405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_DSC0048 — коп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3857628"/>
            <a:ext cx="3643306" cy="2476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viber image7 — копия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1142984"/>
            <a:ext cx="3714776" cy="24288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103799096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6314" y="3857628"/>
            <a:ext cx="3647664" cy="2500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14316" y="357166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экскурсии  волонтеров  и участников проекта на полигон твердых коммунальных отходов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786" y="0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Культурно – просветительское направление 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подлож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8" name="Рисунок 7" descr="IMG_89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3929066"/>
            <a:ext cx="3738588" cy="2803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фто лето экскурсии (5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1142984"/>
            <a:ext cx="3619525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071538" y="357166"/>
            <a:ext cx="7358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экскурсии  волонтеров  и участников проекта на полигон </a:t>
            </a:r>
          </a:p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твердых   коммунальных отходов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2976" y="0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Экологический десант: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13" name="Рисунок 12" descr="IMG_765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5" y="1142984"/>
            <a:ext cx="3714775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Рисунок 14" descr="фто лето экскурсии (1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6314" y="3929067"/>
            <a:ext cx="3643338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820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0100" y="357166"/>
            <a:ext cx="685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субботники на полигоне ТКО и территориях города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38200110_1908886402501804_6031887456737951744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3429000"/>
            <a:ext cx="3500462" cy="26253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38043212_1908886265835151_1924082311372996608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3429000"/>
            <a:ext cx="3286148" cy="26130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1496657655_vb7_7294_resiz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0101" y="857232"/>
            <a:ext cx="3500462" cy="2357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1496657998_vb7_7166_resiz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628" y="857232"/>
            <a:ext cx="3286148" cy="23537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000100" y="0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Экологический десант: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одложка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</p:spPr>
      </p:pic>
      <p:pic>
        <p:nvPicPr>
          <p:cNvPr id="6" name="Рисунок 5" descr="IMG_42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1214422"/>
            <a:ext cx="3429024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IMG_42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1285860"/>
            <a:ext cx="3357586" cy="2518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20171101_1454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8663" y="4000504"/>
            <a:ext cx="3476648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viber imageе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752" y="4000504"/>
            <a:ext cx="3386347" cy="26074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000100" y="357166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высадка волонтерами цветов в теплице  МУП «</a:t>
            </a:r>
            <a:r>
              <a:rPr lang="ru-RU" sz="2400" b="1" i="1" dirty="0" err="1" smtClean="0">
                <a:solidFill>
                  <a:srgbClr val="16167C"/>
                </a:solidFill>
                <a:latin typeface="Monotype Corsiva" pitchFamily="66" charset="0"/>
              </a:rPr>
              <a:t>Уренгойское</a:t>
            </a:r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 городское хозяйство</a:t>
            </a:r>
            <a:r>
              <a:rPr lang="ru-RU" b="1" dirty="0" smtClean="0">
                <a:latin typeface="Monotype Corsiva" pitchFamily="66" charset="0"/>
              </a:rPr>
              <a:t>»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0100" y="0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Экологический десант: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подложка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15466" cy="6858000"/>
          </a:xfrm>
          <a:prstGeom prst="rect">
            <a:avLst/>
          </a:prstGeom>
        </p:spPr>
      </p:pic>
      <p:pic>
        <p:nvPicPr>
          <p:cNvPr id="5" name="Рисунок 4" descr="DSC082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544751"/>
            <a:ext cx="4055036" cy="22816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DSC086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1535227"/>
            <a:ext cx="4000528" cy="2250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DSC084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4000504"/>
            <a:ext cx="3985118" cy="2286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DSC0889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14876" y="4000504"/>
            <a:ext cx="4062824" cy="2286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857224" y="642918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закладка «Аллеи просвещения» волонтерами проекта и гостями регионального совещания педагогов ЯНАО </a:t>
            </a:r>
            <a:endParaRPr lang="ru-RU" sz="2400" b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24" y="285728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Экологический десант: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8208" cy="6858000"/>
          </a:xfrm>
          <a:prstGeom prst="rect">
            <a:avLst/>
          </a:prstGeom>
        </p:spPr>
      </p:pic>
      <p:pic>
        <p:nvPicPr>
          <p:cNvPr id="4" name="Рисунок 3" descr="DSC085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475135" y="2546783"/>
            <a:ext cx="4786314" cy="26930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DSC088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2239501" y="2546789"/>
            <a:ext cx="4786348" cy="2693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DSC0895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4882707" y="2546789"/>
            <a:ext cx="4786348" cy="2693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71472" y="571481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закладка «Аллеи просвещения» волонтерами проекта и гостями регионального совещания педагогов ЯНАО </a:t>
            </a:r>
            <a:endParaRPr lang="ru-RU" sz="2400" b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214290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6167C"/>
                </a:solidFill>
                <a:latin typeface="Monotype Corsiva" pitchFamily="66" charset="0"/>
              </a:rPr>
              <a:t>Экологический десант:</a:t>
            </a:r>
            <a:endParaRPr lang="ru-RU" sz="2400" b="1" i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одлож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0100" y="285728"/>
            <a:ext cx="6929486" cy="857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Экологический десант</a:t>
            </a:r>
          </a:p>
          <a:p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благоустройство городских  территорий</a:t>
            </a:r>
            <a:endParaRPr lang="ru-RU" sz="2400" b="1" dirty="0">
              <a:solidFill>
                <a:srgbClr val="16167C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je5cgFmdZn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3714752"/>
            <a:ext cx="5929354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LhJ9bZh2L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1142984"/>
            <a:ext cx="3071834" cy="24585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ReYp1HJ7XH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43372" y="1142984"/>
            <a:ext cx="4302123" cy="24199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785794"/>
            <a:ext cx="3857652" cy="53054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0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785794"/>
            <a:ext cx="3877146" cy="5332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143108" y="214290"/>
            <a:ext cx="47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Награды проекта </a:t>
            </a:r>
            <a:r>
              <a:rPr lang="ru-RU" sz="2400" b="1" dirty="0" smtClean="0">
                <a:latin typeface="Monotype Corsiva" pitchFamily="66" charset="0"/>
              </a:rPr>
              <a:t> </a:t>
            </a:r>
            <a:endParaRPr lang="ru-RU" sz="24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одложка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785794"/>
            <a:ext cx="4214842" cy="57966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785794"/>
            <a:ext cx="4207431" cy="5786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143108" y="214290"/>
            <a:ext cx="47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Награды проекта </a:t>
            </a:r>
            <a:r>
              <a:rPr lang="ru-RU" sz="2400" b="1" dirty="0" smtClean="0">
                <a:latin typeface="Monotype Corsiva" pitchFamily="66" charset="0"/>
              </a:rPr>
              <a:t> </a:t>
            </a:r>
            <a:endParaRPr lang="ru-RU" sz="24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820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472" y="1500174"/>
            <a:ext cx="82153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Контактные данные:</a:t>
            </a:r>
          </a:p>
          <a:p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Адрес: 629300, ЯНАО, город Новый Уренгой, ул. Молодежная 17 а</a:t>
            </a:r>
          </a:p>
          <a:p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Телефон: 8(3494)22-04-94</a:t>
            </a:r>
          </a:p>
          <a:p>
            <a:r>
              <a:rPr lang="ru-RU" sz="2400" b="1" dirty="0" smtClean="0">
                <a:solidFill>
                  <a:srgbClr val="16167C"/>
                </a:solidFill>
                <a:latin typeface="Monotype Corsiva" pitchFamily="66" charset="0"/>
              </a:rPr>
              <a:t>Электронная почта: </a:t>
            </a:r>
            <a:r>
              <a:rPr lang="en-US" sz="2400" b="1" dirty="0" smtClean="0">
                <a:solidFill>
                  <a:srgbClr val="16167C"/>
                </a:solidFill>
                <a:latin typeface="Monotype Corsiva" pitchFamily="66" charset="0"/>
                <a:hlinkClick r:id="rId3"/>
              </a:rPr>
              <a:t>ddt@nur.yanao.ru</a:t>
            </a:r>
            <a:r>
              <a:rPr lang="en-US" sz="2400" b="1" dirty="0" smtClean="0">
                <a:solidFill>
                  <a:srgbClr val="16167C"/>
                </a:solidFill>
                <a:latin typeface="Monotype Corsiva" pitchFamily="66" charset="0"/>
              </a:rPr>
              <a:t>  </a:t>
            </a:r>
            <a:endParaRPr lang="ru-RU" sz="2400" b="1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465</Words>
  <Application>Microsoft Office PowerPoint</Application>
  <PresentationFormat>Экран (4:3)</PresentationFormat>
  <Paragraphs>89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DDT-3</dc:creator>
  <cp:lastModifiedBy>DDT-3</cp:lastModifiedBy>
  <cp:revision>89</cp:revision>
  <dcterms:created xsi:type="dcterms:W3CDTF">2019-03-11T10:06:28Z</dcterms:created>
  <dcterms:modified xsi:type="dcterms:W3CDTF">2019-06-05T07:36:19Z</dcterms:modified>
</cp:coreProperties>
</file>