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59" r:id="rId5"/>
    <p:sldId id="260" r:id="rId6"/>
    <p:sldId id="265" r:id="rId7"/>
    <p:sldId id="270" r:id="rId8"/>
    <p:sldId id="272" r:id="rId9"/>
    <p:sldId id="273" r:id="rId10"/>
    <p:sldId id="263" r:id="rId11"/>
    <p:sldId id="269" r:id="rId12"/>
    <p:sldId id="261" r:id="rId13"/>
    <p:sldId id="264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18CD-16C4-4CF4-8812-F5D040BC0D60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918C-18C6-47A8-8244-DD954E687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01E-CDCD-4958-9906-1EA202BAAD8E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F3AD-5DE1-4292-82E3-8D894507766D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877-022C-4D9A-B0F0-56F617192903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A8DA-033C-4576-8EB9-B3226F6FED5A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BA44-F9CB-497C-A899-DD4C60A85B91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CB90-3946-4E2D-8906-D315F8D52D85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369-0B44-4FD4-9496-961084467B57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630D-B14B-4745-934F-772DDF50E529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DD00-852E-4930-904F-8FBF750EB159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A170-D083-4075-8C60-09230E73EBFB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E2DA-8E3A-4CFA-8AEB-C2AB44516A5F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1CCB-4A44-4E09-88A3-5EE33108EA16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B84-826D-4B2C-A971-E368B2D329FF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18E-D0FC-42EF-A951-831D22B115BB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A8AA-EFE9-4B80-B5CF-C62C9BEC3727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148-8189-4F08-A3F0-AC90947EADF8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082A-1BEE-4F47-9BBB-2B7BFE9C50C6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99809E-C193-45C5-8CE8-39BD45E2AE76}" type="datetime1">
              <a:rPr lang="en-US" smtClean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economnaya.economica.kni" TargetMode="External"/><Relationship Id="rId2" Type="http://schemas.openxmlformats.org/officeDocument/2006/relationships/hyperlink" Target="https://vk.com/economnaya_economica_k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klub.nauchnyh.initsiativ" TargetMode="External"/><Relationship Id="rId4" Type="http://schemas.openxmlformats.org/officeDocument/2006/relationships/hyperlink" Target="https://vk.com/klub_nauchnyh_initsiati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.ws/@matveychev/63055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.ws/@sam8807/6304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num.ru/news/2188550.html" TargetMode="External"/><Relationship Id="rId2" Type="http://schemas.openxmlformats.org/officeDocument/2006/relationships/hyperlink" Target="https://regnum.ru/news/2016-10-05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14.svg"/><Relationship Id="rId21" Type="http://schemas.openxmlformats.org/officeDocument/2006/relationships/image" Target="../media/image30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10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9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6.svg"/><Relationship Id="rId10" Type="http://schemas.openxmlformats.org/officeDocument/2006/relationships/image" Target="../media/image21.png"/><Relationship Id="rId19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5.png"/><Relationship Id="rId27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E225-6BFA-4AB1-A110-EAA4004E4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Экономная хозяйственная система </a:t>
            </a:r>
            <a:br>
              <a:rPr lang="ru-RU" b="1" dirty="0"/>
            </a:br>
            <a:r>
              <a:rPr lang="ru-RU" b="1" dirty="0"/>
              <a:t>Э.Х.С.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19D3D7-1A1F-4259-8B3C-268B1B8E3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Система самофинансирования творческой деятельности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31E51-BE78-435A-ABCF-277309EAEE55}"/>
              </a:ext>
            </a:extLst>
          </p:cNvPr>
          <p:cNvSpPr txBox="1"/>
          <p:nvPr/>
        </p:nvSpPr>
        <p:spPr>
          <a:xfrm>
            <a:off x="7109607" y="110652"/>
            <a:ext cx="496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Митап</a:t>
            </a:r>
            <a:r>
              <a:rPr lang="ru-RU" dirty="0"/>
              <a:t> «Теплицы социальных технологий» 2017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0B54CB-7B25-4C18-8C06-1D3EF79589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7" y="169459"/>
            <a:ext cx="1228497" cy="1231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36AC6-2B96-45CB-B7F0-4FBD6EE6FEAF}"/>
              </a:ext>
            </a:extLst>
          </p:cNvPr>
          <p:cNvSpPr txBox="1"/>
          <p:nvPr/>
        </p:nvSpPr>
        <p:spPr>
          <a:xfrm>
            <a:off x="5342562" y="6061755"/>
            <a:ext cx="19566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dirty="0"/>
              <a:t>Н. Новгород 2017</a:t>
            </a:r>
          </a:p>
        </p:txBody>
      </p:sp>
    </p:spTree>
    <p:extLst>
      <p:ext uri="{BB962C8B-B14F-4D97-AF65-F5344CB8AC3E}">
        <p14:creationId xmlns:p14="http://schemas.microsoft.com/office/powerpoint/2010/main" val="425060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44002-9921-43DC-8A91-EBB006A7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</a:t>
            </a:r>
            <a:r>
              <a:rPr lang="ru-RU" dirty="0" err="1"/>
              <a:t>э.х.с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6E6866-3F4A-4598-94AA-961CF6D7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9777CF2-9605-430C-B945-7AFB49DF7F4C}"/>
              </a:ext>
            </a:extLst>
          </p:cNvPr>
          <p:cNvGrpSpPr/>
          <p:nvPr/>
        </p:nvGrpSpPr>
        <p:grpSpPr>
          <a:xfrm>
            <a:off x="2585545" y="1893055"/>
            <a:ext cx="7136524" cy="3570208"/>
            <a:chOff x="2585545" y="1893055"/>
            <a:chExt cx="7136524" cy="3570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EBCD97-C4C6-4B66-9D77-A3FA21F63CA0}"/>
                </a:ext>
              </a:extLst>
            </p:cNvPr>
            <p:cNvSpPr txBox="1"/>
            <p:nvPr/>
          </p:nvSpPr>
          <p:spPr>
            <a:xfrm>
              <a:off x="2585545" y="1893055"/>
              <a:ext cx="7136524" cy="3570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Э.Х.С.</a:t>
              </a:r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3ABFA5-F198-42EC-AA93-CF64C0B235E7}"/>
                </a:ext>
              </a:extLst>
            </p:cNvPr>
            <p:cNvSpPr txBox="1"/>
            <p:nvPr/>
          </p:nvSpPr>
          <p:spPr>
            <a:xfrm>
              <a:off x="2916102" y="2609461"/>
              <a:ext cx="309004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Производство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BAB326-3BC6-4148-ABD4-3EAD8D0F00B5}"/>
                </a:ext>
              </a:extLst>
            </p:cNvPr>
            <p:cNvSpPr txBox="1"/>
            <p:nvPr/>
          </p:nvSpPr>
          <p:spPr>
            <a:xfrm>
              <a:off x="2916102" y="3083260"/>
              <a:ext cx="3090042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Медицина (в рамках стандарта)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B3F6A8-2F69-4E4F-9FFF-A8EC628B9B61}"/>
                </a:ext>
              </a:extLst>
            </p:cNvPr>
            <p:cNvSpPr txBox="1"/>
            <p:nvPr/>
          </p:nvSpPr>
          <p:spPr>
            <a:xfrm>
              <a:off x="2916102" y="3814200"/>
              <a:ext cx="309004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Учеба (в рамках стандарта)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6F698D-E1B8-4D5A-BE6D-BC124D5A1F99}"/>
                </a:ext>
              </a:extLst>
            </p:cNvPr>
            <p:cNvSpPr txBox="1"/>
            <p:nvPr/>
          </p:nvSpPr>
          <p:spPr>
            <a:xfrm>
              <a:off x="6185856" y="2495472"/>
              <a:ext cx="3090042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Координация </a:t>
              </a:r>
              <a:br>
                <a:rPr lang="ru-RU" dirty="0"/>
              </a:br>
              <a:r>
                <a:rPr lang="ru-RU" dirty="0"/>
                <a:t>(власть с ограниченными полномочиями)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7CDABF-0AEB-422A-AF7F-3F8B6A9C6409}"/>
                </a:ext>
              </a:extLst>
            </p:cNvPr>
            <p:cNvSpPr txBox="1"/>
            <p:nvPr/>
          </p:nvSpPr>
          <p:spPr>
            <a:xfrm>
              <a:off x="6185856" y="3490206"/>
              <a:ext cx="309004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dirty="0"/>
                <a:t>IT</a:t>
              </a:r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E4B29-9ABA-433A-89B7-DE0780BB5EB5}"/>
                </a:ext>
              </a:extLst>
            </p:cNvPr>
            <p:cNvSpPr txBox="1"/>
            <p:nvPr/>
          </p:nvSpPr>
          <p:spPr>
            <a:xfrm>
              <a:off x="6185856" y="4003161"/>
              <a:ext cx="309004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Аварийные службы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9B42E9-3D7A-47CB-AEDF-AE1E2EFCE45D}"/>
                </a:ext>
              </a:extLst>
            </p:cNvPr>
            <p:cNvSpPr txBox="1"/>
            <p:nvPr/>
          </p:nvSpPr>
          <p:spPr>
            <a:xfrm>
              <a:off x="3714889" y="4516116"/>
              <a:ext cx="5118538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Общая инфраструктура для свободной деятельности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67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DAA3-EF88-4974-A6DF-CA48EABF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1" y="618517"/>
            <a:ext cx="11290998" cy="1596177"/>
          </a:xfrm>
        </p:spPr>
        <p:txBody>
          <a:bodyPr>
            <a:normAutofit/>
          </a:bodyPr>
          <a:lstStyle/>
          <a:p>
            <a:r>
              <a:rPr lang="ru-RU" dirty="0"/>
              <a:t>Макроэкономическая схема</a:t>
            </a:r>
            <a:br>
              <a:rPr lang="ru-RU" dirty="0"/>
            </a:br>
            <a:r>
              <a:rPr lang="ru-RU" sz="2400" dirty="0"/>
              <a:t>переход от многоукладной экономики к многоукладному образу жизни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1" name="Номер слайда 30">
            <a:extLst>
              <a:ext uri="{FF2B5EF4-FFF2-40B4-BE49-F238E27FC236}">
                <a16:creationId xmlns:a16="http://schemas.microsoft.com/office/drawing/2014/main" id="{8D2D3685-BDC1-4C05-8022-59030BF9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4793A7-FEB7-42D6-A748-37CA0178E471}"/>
              </a:ext>
            </a:extLst>
          </p:cNvPr>
          <p:cNvGrpSpPr/>
          <p:nvPr/>
        </p:nvGrpSpPr>
        <p:grpSpPr>
          <a:xfrm>
            <a:off x="2101720" y="2315180"/>
            <a:ext cx="8668794" cy="2509217"/>
            <a:chOff x="2101720" y="2315180"/>
            <a:chExt cx="8668794" cy="2509217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9DCC134-B0E7-4D0E-B812-B13B39EA3FC4}"/>
                </a:ext>
              </a:extLst>
            </p:cNvPr>
            <p:cNvGrpSpPr/>
            <p:nvPr/>
          </p:nvGrpSpPr>
          <p:grpSpPr>
            <a:xfrm>
              <a:off x="6913659" y="2624705"/>
              <a:ext cx="3163888" cy="2123017"/>
              <a:chOff x="5589587" y="661004"/>
              <a:chExt cx="3163888" cy="2123017"/>
            </a:xfrm>
          </p:grpSpPr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FC90AB07-5AF6-4EBC-89BA-0D40F5088075}"/>
                  </a:ext>
                </a:extLst>
              </p:cNvPr>
              <p:cNvCxnSpPr/>
              <p:nvPr/>
            </p:nvCxnSpPr>
            <p:spPr>
              <a:xfrm flipH="1" flipV="1">
                <a:off x="6092786" y="661004"/>
                <a:ext cx="17277" cy="177471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6333F863-0264-462F-83A5-A08441633217}"/>
                  </a:ext>
                </a:extLst>
              </p:cNvPr>
              <p:cNvCxnSpPr/>
              <p:nvPr/>
            </p:nvCxnSpPr>
            <p:spPr>
              <a:xfrm>
                <a:off x="6110063" y="2435714"/>
                <a:ext cx="264341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47B07F0-041A-410B-B483-9CAB2C1B6423}"/>
                  </a:ext>
                </a:extLst>
              </p:cNvPr>
              <p:cNvSpPr/>
              <p:nvPr/>
            </p:nvSpPr>
            <p:spPr>
              <a:xfrm>
                <a:off x="6110062" y="1850572"/>
                <a:ext cx="2297868" cy="582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ru-RU" sz="1200" dirty="0">
                    <a:solidFill>
                      <a:srgbClr val="7030A0"/>
                    </a:solidFill>
                  </a:rPr>
                  <a:t>Жизнеобеспечение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80C7459B-89B1-48A2-B624-3FD67B0CFD19}"/>
                  </a:ext>
                </a:extLst>
              </p:cNvPr>
              <p:cNvSpPr/>
              <p:nvPr/>
            </p:nvSpPr>
            <p:spPr>
              <a:xfrm>
                <a:off x="6114197" y="961240"/>
                <a:ext cx="2293733" cy="8893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7030A0"/>
                    </a:solidFill>
                  </a:rPr>
                  <a:t>Все</a:t>
                </a:r>
              </a:p>
              <a:p>
                <a:pPr algn="ctr"/>
                <a:r>
                  <a:rPr lang="ru-RU" dirty="0">
                    <a:solidFill>
                      <a:srgbClr val="7030A0"/>
                    </a:solidFill>
                  </a:rPr>
                  <a:t>прочее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013D803-C9E2-4519-B959-EA142B50B192}"/>
                  </a:ext>
                </a:extLst>
              </p:cNvPr>
              <p:cNvSpPr/>
              <p:nvPr/>
            </p:nvSpPr>
            <p:spPr>
              <a:xfrm>
                <a:off x="8281464" y="2510351"/>
                <a:ext cx="276435" cy="2736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N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9B7257F-2A49-4108-A51C-2FEC667BD305}"/>
                  </a:ext>
                </a:extLst>
              </p:cNvPr>
              <p:cNvSpPr/>
              <p:nvPr/>
            </p:nvSpPr>
            <p:spPr>
              <a:xfrm>
                <a:off x="5589587" y="945053"/>
                <a:ext cx="632778" cy="2736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8</a:t>
                </a:r>
                <a:r>
                  <a:rPr lang="ru-RU" sz="1400" dirty="0">
                    <a:solidFill>
                      <a:srgbClr val="7030A0"/>
                    </a:solidFill>
                  </a:rPr>
                  <a:t>ч.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8996E0F3-ACD3-459B-BED5-2B8C9B16F4AE}"/>
                </a:ext>
              </a:extLst>
            </p:cNvPr>
            <p:cNvGrpSpPr/>
            <p:nvPr/>
          </p:nvGrpSpPr>
          <p:grpSpPr>
            <a:xfrm>
              <a:off x="2116234" y="2632223"/>
              <a:ext cx="3163888" cy="2129031"/>
              <a:chOff x="792162" y="668522"/>
              <a:chExt cx="3163888" cy="2129031"/>
            </a:xfrm>
          </p:grpSpPr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24A0BA76-61C0-4674-9D45-9501C50FFC47}"/>
                  </a:ext>
                </a:extLst>
              </p:cNvPr>
              <p:cNvCxnSpPr/>
              <p:nvPr/>
            </p:nvCxnSpPr>
            <p:spPr>
              <a:xfrm flipH="1" flipV="1">
                <a:off x="1304001" y="668522"/>
                <a:ext cx="17277" cy="177471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B9289A60-0BE5-4EC6-9BAA-26CFB5EC7EAE}"/>
                  </a:ext>
                </a:extLst>
              </p:cNvPr>
              <p:cNvCxnSpPr/>
              <p:nvPr/>
            </p:nvCxnSpPr>
            <p:spPr>
              <a:xfrm>
                <a:off x="1312638" y="2445694"/>
                <a:ext cx="2643412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A99DE21-B8DB-400E-BCC7-EBC52D369170}"/>
                  </a:ext>
                </a:extLst>
              </p:cNvPr>
              <p:cNvSpPr/>
              <p:nvPr/>
            </p:nvSpPr>
            <p:spPr>
              <a:xfrm>
                <a:off x="1312638" y="961240"/>
                <a:ext cx="837944" cy="14844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dirty="0">
                    <a:solidFill>
                      <a:srgbClr val="7030A0"/>
                    </a:solidFill>
                  </a:rPr>
                  <a:t>Жизнеобеспечение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4E513A1-EB5D-4DA1-A2B6-4E9E8BED3CD4}"/>
                  </a:ext>
                </a:extLst>
              </p:cNvPr>
              <p:cNvSpPr/>
              <p:nvPr/>
            </p:nvSpPr>
            <p:spPr>
              <a:xfrm>
                <a:off x="2159221" y="961240"/>
                <a:ext cx="1477201" cy="14869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rgbClr val="7030A0"/>
                    </a:solidFill>
                  </a:rPr>
                  <a:t>Все</a:t>
                </a:r>
              </a:p>
              <a:p>
                <a:pPr algn="ctr"/>
                <a:r>
                  <a:rPr lang="ru-RU" dirty="0">
                    <a:solidFill>
                      <a:srgbClr val="7030A0"/>
                    </a:solidFill>
                  </a:rPr>
                  <a:t>прочее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A8BF61B5-EB7F-41D5-9AFF-4EA38F3389E6}"/>
                  </a:ext>
                </a:extLst>
              </p:cNvPr>
              <p:cNvSpPr/>
              <p:nvPr/>
            </p:nvSpPr>
            <p:spPr>
              <a:xfrm>
                <a:off x="3513067" y="2520331"/>
                <a:ext cx="276435" cy="277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N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DD61BF7-2A92-4BC3-8287-22C0BA4500C1}"/>
                  </a:ext>
                </a:extLst>
              </p:cNvPr>
              <p:cNvSpPr/>
              <p:nvPr/>
            </p:nvSpPr>
            <p:spPr>
              <a:xfrm>
                <a:off x="792162" y="824405"/>
                <a:ext cx="632778" cy="2772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8</a:t>
                </a:r>
                <a:r>
                  <a:rPr lang="ru-RU" sz="1400" dirty="0">
                    <a:solidFill>
                      <a:srgbClr val="7030A0"/>
                    </a:solidFill>
                  </a:rPr>
                  <a:t>ч.</a:t>
                </a:r>
                <a:endParaRPr lang="ru-RU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ED8E1A2-DEA3-4A07-B884-328DDC3A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2374" y="3488686"/>
              <a:ext cx="459652" cy="325587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9B1FDC1-48EC-4F3F-ABFA-B085EB1EF6BA}"/>
                </a:ext>
              </a:extLst>
            </p:cNvPr>
            <p:cNvSpPr/>
            <p:nvPr/>
          </p:nvSpPr>
          <p:spPr>
            <a:xfrm>
              <a:off x="2101720" y="2315180"/>
              <a:ext cx="513123" cy="3724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7030A0"/>
                  </a:solidFill>
                  <a:latin typeface="AR CHRISTY" panose="02000000000000000000" pitchFamily="2" charset="0"/>
                </a:rPr>
                <a:t>t</a:t>
              </a:r>
              <a:endParaRPr lang="ru-RU" i="1" dirty="0">
                <a:solidFill>
                  <a:srgbClr val="7030A0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D373F06-5B9A-4520-9C4D-6F2013055B04}"/>
                </a:ext>
              </a:extLst>
            </p:cNvPr>
            <p:cNvSpPr/>
            <p:nvPr/>
          </p:nvSpPr>
          <p:spPr>
            <a:xfrm>
              <a:off x="6889190" y="2315180"/>
              <a:ext cx="525894" cy="37243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7030A0"/>
                  </a:solidFill>
                  <a:latin typeface="AR CHRISTY" panose="02000000000000000000" pitchFamily="2" charset="0"/>
                </a:rPr>
                <a:t>t</a:t>
              </a:r>
              <a:endParaRPr lang="ru-RU" i="1" dirty="0">
                <a:solidFill>
                  <a:srgbClr val="7030A0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18BD8F1-F922-4D32-893F-9780D015F6ED}"/>
                </a:ext>
              </a:extLst>
            </p:cNvPr>
            <p:cNvSpPr/>
            <p:nvPr/>
          </p:nvSpPr>
          <p:spPr>
            <a:xfrm>
              <a:off x="10042746" y="4396917"/>
              <a:ext cx="727768" cy="4274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rgbClr val="7030A0"/>
                  </a:solidFill>
                </a:rPr>
                <a:t>Люди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124EDB8-61B2-4F82-BBF6-EA34F4D75C88}"/>
                </a:ext>
              </a:extLst>
            </p:cNvPr>
            <p:cNvSpPr/>
            <p:nvPr/>
          </p:nvSpPr>
          <p:spPr>
            <a:xfrm>
              <a:off x="5253080" y="4396917"/>
              <a:ext cx="727768" cy="4274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rgbClr val="7030A0"/>
                  </a:solidFill>
                </a:rPr>
                <a:t>Люди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14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42BA8-D055-47BB-82FD-2A61C951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40C9E-2A13-4529-A9B9-E69A770F2C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2 часа «на заводе» + обеспеченное свободное время</a:t>
            </a:r>
          </a:p>
          <a:p>
            <a:pPr marL="0" indent="0">
              <a:buNone/>
            </a:pPr>
            <a:r>
              <a:rPr lang="ru-RU" dirty="0"/>
              <a:t>Или</a:t>
            </a:r>
          </a:p>
          <a:p>
            <a:r>
              <a:rPr lang="ru-RU" dirty="0"/>
              <a:t>Как сейчас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987981-9997-436D-8391-F51B7023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2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A5A9A-DC65-449B-9642-7E6D2B2F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D102B2-ABAA-4599-A691-17A5A472E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416" y="1060910"/>
            <a:ext cx="3676201" cy="5092896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00CF5A-5D0A-41E6-8028-3787F5C8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4617C9-85CB-4F06-BB6A-A6F104CF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24" y="3092520"/>
            <a:ext cx="1998871" cy="15900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CCAB6DEA-A862-4E1E-B363-1E7EB3CE32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85816" y="741668"/>
            <a:ext cx="4016646" cy="556453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223122F-0A29-4964-984C-E5AF819D30B2}"/>
              </a:ext>
            </a:extLst>
          </p:cNvPr>
          <p:cNvSpPr/>
          <p:nvPr/>
        </p:nvSpPr>
        <p:spPr>
          <a:xfrm>
            <a:off x="4458984" y="3698697"/>
            <a:ext cx="1551398" cy="43151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1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A5A9A-DC65-449B-9642-7E6D2B2F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D102B2-ABAA-4599-A691-17A5A472E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416" y="1060910"/>
            <a:ext cx="3676201" cy="5092896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00CF5A-5D0A-41E6-8028-3787F5C8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4617C9-85CB-4F06-BB6A-A6F104CFC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24" y="3092520"/>
            <a:ext cx="1998871" cy="15900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CCAB6DEA-A862-4E1E-B363-1E7EB3CE32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85816" y="741668"/>
            <a:ext cx="4016646" cy="556453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223122F-0A29-4964-984C-E5AF819D30B2}"/>
              </a:ext>
            </a:extLst>
          </p:cNvPr>
          <p:cNvSpPr/>
          <p:nvPr/>
        </p:nvSpPr>
        <p:spPr>
          <a:xfrm>
            <a:off x="4458984" y="3698697"/>
            <a:ext cx="1551398" cy="431514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B35F-6A67-424C-A23A-5B12EAF7EE57}"/>
              </a:ext>
            </a:extLst>
          </p:cNvPr>
          <p:cNvSpPr txBox="1"/>
          <p:nvPr/>
        </p:nvSpPr>
        <p:spPr>
          <a:xfrm>
            <a:off x="1715784" y="5095985"/>
            <a:ext cx="6719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Финансирования разработки проекта:</a:t>
            </a:r>
            <a:br>
              <a:rPr lang="ru-RU" dirty="0"/>
            </a:br>
            <a:r>
              <a:rPr lang="ru-RU" dirty="0"/>
              <a:t>- Самофинансирование потенциальными участниками</a:t>
            </a:r>
          </a:p>
          <a:p>
            <a:r>
              <a:rPr lang="ru-RU" dirty="0"/>
              <a:t>- Инвестор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Компенсация через проектную систему выкупа инноваций.</a:t>
            </a:r>
          </a:p>
        </p:txBody>
      </p:sp>
    </p:spTree>
    <p:extLst>
      <p:ext uri="{BB962C8B-B14F-4D97-AF65-F5344CB8AC3E}">
        <p14:creationId xmlns:p14="http://schemas.microsoft.com/office/powerpoint/2010/main" val="166756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67E2E254-B8E0-4E9B-BCBC-DF03A8289F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это и ваша задача</a:t>
            </a:r>
          </a:p>
          <a:p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2F8DE59-3CEE-4387-95EE-9A013E2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4195022"/>
            <a:ext cx="10364451" cy="1596177"/>
          </a:xfrm>
        </p:spPr>
        <p:txBody>
          <a:bodyPr/>
          <a:lstStyle/>
          <a:p>
            <a:pPr algn="l"/>
            <a:r>
              <a:rPr lang="ru-RU" dirty="0"/>
              <a:t>Подключайтесь к поиску </a:t>
            </a:r>
            <a:br>
              <a:rPr lang="ru-RU" dirty="0"/>
            </a:br>
            <a:r>
              <a:rPr lang="ru-RU" dirty="0"/>
              <a:t>конкретного решения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76D43-D094-4C6B-BB23-D49D7C91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843AD1-AEA3-4577-8742-1195EED295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u="sng" dirty="0">
                <a:hlinkClick r:id="rId2"/>
              </a:rPr>
              <a:t>https://vk.com/economnaya_economica_kni</a:t>
            </a:r>
            <a:r>
              <a:rPr lang="ru-RU" sz="3100" dirty="0"/>
              <a:t> </a:t>
            </a:r>
            <a:br>
              <a:rPr lang="ru-RU" sz="3100" u="sng" dirty="0"/>
            </a:br>
            <a:r>
              <a:rPr lang="en-US" sz="3100" u="sng" dirty="0">
                <a:hlinkClick r:id="rId3"/>
              </a:rPr>
              <a:t>https://www.facebook.com/groups/economnaya.economica.kni</a:t>
            </a:r>
            <a:r>
              <a:rPr lang="ru-RU" sz="3100" u="sng" dirty="0"/>
              <a:t>  </a:t>
            </a:r>
            <a:endParaRPr lang="ru-RU" sz="3100" dirty="0"/>
          </a:p>
          <a:p>
            <a:pPr marL="0" indent="0">
              <a:buNone/>
            </a:pPr>
            <a:r>
              <a:rPr lang="ru-RU" sz="2800" dirty="0"/>
              <a:t>Координатор Драницына Александра, +79056650560.</a:t>
            </a:r>
            <a:r>
              <a:rPr lang="en-US" sz="2800" dirty="0"/>
              <a:t> </a:t>
            </a:r>
            <a:r>
              <a:rPr lang="ru-RU" sz="2800" dirty="0"/>
              <a:t>tss2061@yandex.ru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Проект Клуба общественной поддержки Научных Инициатив</a:t>
            </a:r>
            <a:br>
              <a:rPr lang="ru-RU" dirty="0"/>
            </a:br>
            <a:r>
              <a:rPr lang="ru-RU" u="sng" dirty="0">
                <a:hlinkClick r:id="rId4"/>
              </a:rPr>
              <a:t>https://vk.com/klub_nauchnyh_initsiativ</a:t>
            </a:r>
            <a:br>
              <a:rPr lang="ru-RU" u="sng" dirty="0"/>
            </a:br>
            <a:r>
              <a:rPr lang="en-US" u="sng" dirty="0">
                <a:hlinkClick r:id="rId5"/>
              </a:rPr>
              <a:t>https://www.facebook.com/groups/klub.nauchnyh.initsiativ</a:t>
            </a:r>
            <a:r>
              <a:rPr lang="ru-RU" u="sng" dirty="0"/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82C978-0EA3-4CC1-9C39-EC480474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3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7E545-F4DF-4FEE-B55B-AC0CFC4C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финансирования творчества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D081B-F4FD-48BB-A2A4-512179241E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Внешнее:</a:t>
            </a:r>
          </a:p>
          <a:p>
            <a:pPr lvl="1"/>
            <a:r>
              <a:rPr lang="ru-RU" dirty="0"/>
              <a:t>структуры на гос. финансировании</a:t>
            </a:r>
          </a:p>
          <a:p>
            <a:pPr lvl="1"/>
            <a:r>
              <a:rPr lang="ru-RU" dirty="0"/>
              <a:t>Гранты</a:t>
            </a:r>
          </a:p>
          <a:p>
            <a:pPr lvl="1"/>
            <a:r>
              <a:rPr lang="ru-RU" dirty="0"/>
              <a:t>Пожертвования, краудфандинг</a:t>
            </a:r>
          </a:p>
          <a:p>
            <a:r>
              <a:rPr lang="ru-RU" dirty="0"/>
              <a:t>Самофинансирование:</a:t>
            </a:r>
          </a:p>
          <a:p>
            <a:pPr lvl="1"/>
            <a:r>
              <a:rPr lang="ru-RU" dirty="0"/>
              <a:t>Один раз Заработать (создать Супер-прибыльный Бизнес)</a:t>
            </a:r>
          </a:p>
          <a:p>
            <a:pPr lvl="1"/>
            <a:r>
              <a:rPr lang="ru-RU" dirty="0"/>
              <a:t>Кооперативный вариант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FA8F49-1D5B-4D4C-8B74-DF8AD145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87B64-E441-449F-94DB-A488ABDC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Э.Х.С. (кооперативный вариант)</a:t>
            </a:r>
            <a:br>
              <a:rPr lang="ru-RU" dirty="0"/>
            </a:br>
            <a:r>
              <a:rPr lang="ru-RU" sz="3200" dirty="0"/>
              <a:t>«</a:t>
            </a:r>
            <a:r>
              <a:rPr lang="ru-RU" sz="2800" dirty="0"/>
              <a:t>2 часа» зарабатываешь + свободное творчество</a:t>
            </a:r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40FF0BB-BEC1-4BF6-90DA-233F683D8259}"/>
              </a:ext>
            </a:extLst>
          </p:cNvPr>
          <p:cNvGrpSpPr/>
          <p:nvPr/>
        </p:nvGrpSpPr>
        <p:grpSpPr>
          <a:xfrm>
            <a:off x="1845879" y="1803918"/>
            <a:ext cx="9007356" cy="4359131"/>
            <a:chOff x="1845879" y="1803918"/>
            <a:chExt cx="9007356" cy="435913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77D3893-B29B-425F-B812-F6131D91F2F2}"/>
                </a:ext>
              </a:extLst>
            </p:cNvPr>
            <p:cNvSpPr/>
            <p:nvPr/>
          </p:nvSpPr>
          <p:spPr>
            <a:xfrm>
              <a:off x="2769361" y="4732320"/>
              <a:ext cx="6965843" cy="86964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2000" dirty="0" err="1">
                  <a:solidFill>
                    <a:srgbClr val="7030A0"/>
                  </a:solidFill>
                </a:rPr>
                <a:t>Э.х.с</a:t>
              </a:r>
              <a:r>
                <a:rPr lang="ru-RU" sz="2000" dirty="0">
                  <a:solidFill>
                    <a:srgbClr val="7030A0"/>
                  </a:solidFill>
                </a:rPr>
                <a:t>. - единая (служебная) система жизнеобеспечения</a:t>
              </a:r>
              <a:endParaRPr lang="ru-RU" sz="3200" dirty="0">
                <a:solidFill>
                  <a:srgbClr val="7030A0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5775CE3-9A60-4ABF-B863-26E09EB0D4C6}"/>
                </a:ext>
              </a:extLst>
            </p:cNvPr>
            <p:cNvSpPr/>
            <p:nvPr/>
          </p:nvSpPr>
          <p:spPr>
            <a:xfrm>
              <a:off x="2768116" y="2745828"/>
              <a:ext cx="464690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Клуб  А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4C1236-CDF6-4467-B139-57481D9952A9}"/>
                </a:ext>
              </a:extLst>
            </p:cNvPr>
            <p:cNvSpPr/>
            <p:nvPr/>
          </p:nvSpPr>
          <p:spPr>
            <a:xfrm>
              <a:off x="1845879" y="2485904"/>
              <a:ext cx="939799" cy="5520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8</a:t>
              </a:r>
              <a:r>
                <a:rPr lang="ru-RU" sz="1400" dirty="0">
                  <a:solidFill>
                    <a:srgbClr val="7030A0"/>
                  </a:solidFill>
                </a:rPr>
                <a:t>ч.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9C99F48-29A4-4660-BD50-06C023578D14}"/>
                </a:ext>
              </a:extLst>
            </p:cNvPr>
            <p:cNvSpPr/>
            <p:nvPr/>
          </p:nvSpPr>
          <p:spPr>
            <a:xfrm>
              <a:off x="3228266" y="2741564"/>
              <a:ext cx="464690" cy="19933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Клуб  Б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5EEDC1B-DFAC-4D43-9B86-0402AAEE0D3D}"/>
                </a:ext>
              </a:extLst>
            </p:cNvPr>
            <p:cNvSpPr/>
            <p:nvPr/>
          </p:nvSpPr>
          <p:spPr>
            <a:xfrm>
              <a:off x="3684103" y="2745828"/>
              <a:ext cx="933001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Институт </a:t>
              </a:r>
              <a:br>
                <a:rPr lang="ru-RU" dirty="0">
                  <a:solidFill>
                    <a:srgbClr val="7030A0"/>
                  </a:solidFill>
                </a:rPr>
              </a:br>
              <a:r>
                <a:rPr lang="ru-RU" dirty="0">
                  <a:solidFill>
                    <a:srgbClr val="7030A0"/>
                  </a:solidFill>
                </a:rPr>
                <a:t>/ ученые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7D3146C-4868-4B39-9102-E21F82F2DCC1}"/>
                </a:ext>
              </a:extLst>
            </p:cNvPr>
            <p:cNvSpPr/>
            <p:nvPr/>
          </p:nvSpPr>
          <p:spPr>
            <a:xfrm>
              <a:off x="5542615" y="2745828"/>
              <a:ext cx="464690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НКО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9A3AE70-94F6-4D20-80DC-8F5CB6634176}"/>
                </a:ext>
              </a:extLst>
            </p:cNvPr>
            <p:cNvSpPr/>
            <p:nvPr/>
          </p:nvSpPr>
          <p:spPr>
            <a:xfrm>
              <a:off x="5997770" y="2745828"/>
              <a:ext cx="612570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НКО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E1A420B-FE31-4226-8A11-FD0983434FCC}"/>
                </a:ext>
              </a:extLst>
            </p:cNvPr>
            <p:cNvSpPr/>
            <p:nvPr/>
          </p:nvSpPr>
          <p:spPr>
            <a:xfrm>
              <a:off x="6610339" y="2745828"/>
              <a:ext cx="774679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Деятели</a:t>
              </a:r>
              <a:br>
                <a:rPr lang="ru-RU" dirty="0">
                  <a:solidFill>
                    <a:srgbClr val="7030A0"/>
                  </a:solidFill>
                </a:rPr>
              </a:br>
              <a:r>
                <a:rPr lang="ru-RU" dirty="0">
                  <a:solidFill>
                    <a:srgbClr val="7030A0"/>
                  </a:solidFill>
                </a:rPr>
                <a:t>искусств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7E1D3A9-2D13-41BC-AD87-FB64D4EBC3B2}"/>
                </a:ext>
              </a:extLst>
            </p:cNvPr>
            <p:cNvSpPr/>
            <p:nvPr/>
          </p:nvSpPr>
          <p:spPr>
            <a:xfrm>
              <a:off x="7389207" y="2745828"/>
              <a:ext cx="464690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Предприниматели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5D1F6C6-9813-4AB8-84DA-7194A1460820}"/>
                </a:ext>
              </a:extLst>
            </p:cNvPr>
            <p:cNvSpPr/>
            <p:nvPr/>
          </p:nvSpPr>
          <p:spPr>
            <a:xfrm>
              <a:off x="8827596" y="2741564"/>
              <a:ext cx="907608" cy="19933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Отдых</a:t>
              </a:r>
              <a:br>
                <a:rPr lang="ru-RU" dirty="0">
                  <a:solidFill>
                    <a:srgbClr val="7030A0"/>
                  </a:solidFill>
                </a:rPr>
              </a:br>
              <a:r>
                <a:rPr lang="ru-RU" dirty="0">
                  <a:solidFill>
                    <a:srgbClr val="7030A0"/>
                  </a:solidFill>
                </a:rPr>
                <a:t>(пока не заскучаешь)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7E5ED190-DB6A-46CC-919A-4A4253D4D028}"/>
                </a:ext>
              </a:extLst>
            </p:cNvPr>
            <p:cNvSpPr/>
            <p:nvPr/>
          </p:nvSpPr>
          <p:spPr>
            <a:xfrm>
              <a:off x="4611970" y="2745828"/>
              <a:ext cx="933001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Институт </a:t>
              </a:r>
              <a:br>
                <a:rPr lang="ru-RU" dirty="0">
                  <a:solidFill>
                    <a:srgbClr val="7030A0"/>
                  </a:solidFill>
                </a:rPr>
              </a:br>
              <a:r>
                <a:rPr lang="ru-RU" dirty="0">
                  <a:solidFill>
                    <a:srgbClr val="7030A0"/>
                  </a:solidFill>
                </a:rPr>
                <a:t>/ ученые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3D22A3-FCEB-41CD-A375-B8A7DBB8B1EF}"/>
                </a:ext>
              </a:extLst>
            </p:cNvPr>
            <p:cNvSpPr/>
            <p:nvPr/>
          </p:nvSpPr>
          <p:spPr>
            <a:xfrm>
              <a:off x="7854922" y="2745827"/>
              <a:ext cx="304782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Предприниматели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CBAF9B7-12C2-47D9-94A4-2AA37BEE7D5D}"/>
                </a:ext>
              </a:extLst>
            </p:cNvPr>
            <p:cNvSpPr/>
            <p:nvPr/>
          </p:nvSpPr>
          <p:spPr>
            <a:xfrm>
              <a:off x="8144835" y="2745828"/>
              <a:ext cx="682761" cy="1989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</a:rPr>
                <a:t>Предприниматели</a:t>
              </a: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F53325B-F9D0-4FD0-B79C-0F6D01D71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2993" y="2745827"/>
              <a:ext cx="235123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E8865A6-6FF1-4FC4-8C15-B01E64D26B31}"/>
                </a:ext>
              </a:extLst>
            </p:cNvPr>
            <p:cNvSpPr/>
            <p:nvPr/>
          </p:nvSpPr>
          <p:spPr>
            <a:xfrm>
              <a:off x="2045577" y="1803918"/>
              <a:ext cx="939799" cy="5520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rgbClr val="7030A0"/>
                  </a:solidFill>
                  <a:latin typeface="AR CHRISTY" panose="02000000000000000000" pitchFamily="2" charset="0"/>
                </a:rPr>
                <a:t>t</a:t>
              </a:r>
              <a:endParaRPr lang="ru-RU" i="1" dirty="0">
                <a:solidFill>
                  <a:srgbClr val="7030A0"/>
                </a:solidFill>
              </a:endParaRPr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F0FD34EB-41BC-49B7-898F-563DABCAD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68116" y="2017986"/>
              <a:ext cx="1250" cy="358851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88FFB9C1-1AD9-4D5B-B5E6-09765A9D406E}"/>
                </a:ext>
              </a:extLst>
            </p:cNvPr>
            <p:cNvCxnSpPr>
              <a:cxnSpLocks/>
            </p:cNvCxnSpPr>
            <p:nvPr/>
          </p:nvCxnSpPr>
          <p:spPr>
            <a:xfrm>
              <a:off x="2750381" y="5606496"/>
              <a:ext cx="7760195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FF058A59-3C99-413E-9C0C-BC83DD4EB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38223" y="5601968"/>
              <a:ext cx="1" cy="2813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26E0F12-506C-4EF2-8D45-467CC6691116}"/>
                </a:ext>
              </a:extLst>
            </p:cNvPr>
            <p:cNvSpPr/>
            <p:nvPr/>
          </p:nvSpPr>
          <p:spPr>
            <a:xfrm>
              <a:off x="9566490" y="5611025"/>
              <a:ext cx="939799" cy="5520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N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C58D067-5061-4CF7-97D4-C95BA63D2FEB}"/>
                </a:ext>
              </a:extLst>
            </p:cNvPr>
            <p:cNvSpPr/>
            <p:nvPr/>
          </p:nvSpPr>
          <p:spPr>
            <a:xfrm>
              <a:off x="9913436" y="4970693"/>
              <a:ext cx="939799" cy="5520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rgbClr val="7030A0"/>
                  </a:solidFill>
                </a:rPr>
                <a:t>Люди</a:t>
              </a: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D5DEC77-BB6A-4284-9C0F-1F2B084C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8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5954F-ADE7-4115-A9E1-C7843053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часа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38958-8B49-416C-8E28-D18A9E4E59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Глава Минтруда Максим </a:t>
            </a:r>
            <a:r>
              <a:rPr lang="ru-RU" b="1" dirty="0" err="1"/>
              <a:t>Топилин</a:t>
            </a:r>
            <a:r>
              <a:rPr lang="ru-RU" b="1" dirty="0"/>
              <a:t> не исключил, что в ближайшем будущем рабочий день может существенно сократиться и продолжаться всего лишь два часа.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«Может быть, в XXI веке будет стандарт четыре часа, может быть, пять, может, шесть, я не знаю. Может быть, когда-нибудь мы за два часа будем с вами все отрабатывать, а потом заниматься своими делами», - отметил </a:t>
            </a:r>
            <a:r>
              <a:rPr lang="ru-RU" dirty="0" err="1"/>
              <a:t>Топилин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 этом министр подчеркнул, что сокращение рабочего дня не будет означать падение и заработной платы.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https://cont.ws/@matveychev/630550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493EDD-6DB6-4EC9-8CA5-8CB1A53A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E2D2A-0641-4319-A41B-DB8A2F8A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часа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58807-39B1-4388-B5BC-72DF877393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Заместитель председателя Банка России Сергей Швецов предложил сделать пятницу выходным днем.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Швецов уверен, что уже лет через 15 рабочую неделю можно будет смело сократить на день.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«… возникает вопрос, чем будут заняты все эти люди», - отметил банкир.</a:t>
            </a:r>
          </a:p>
          <a:p>
            <a:pPr marL="0" indent="0">
              <a:buNone/>
            </a:pPr>
            <a:r>
              <a:rPr lang="ru-RU" dirty="0"/>
              <a:t>И так сейчас из 100% населения страны </a:t>
            </a:r>
            <a:r>
              <a:rPr lang="ru-RU" b="1" dirty="0">
                <a:solidFill>
                  <a:srgbClr val="FF0000"/>
                </a:solidFill>
              </a:rPr>
              <a:t>лишь 2% россиян кормят остальных</a:t>
            </a:r>
            <a:r>
              <a:rPr lang="ru-RU" dirty="0"/>
              <a:t>, пишет gazeta.ru.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https://cont.ws/@sam8807/630402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4D459-B959-405A-BA29-971037A1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9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27FBC-4409-46D3-AF77-3E105B8B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часа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95BA4-4C9E-4E48-9F61-789A531721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/>
              <a:t>доктор физико-математических наук, заведующий отделом моделирования нелинейных процессов Института прикладной математики РАН им. Келдыша, вице-президент Нанотехнологического общества России </a:t>
            </a:r>
            <a:br>
              <a:rPr lang="ru-RU" sz="1900" b="1" dirty="0"/>
            </a:br>
            <a:r>
              <a:rPr lang="ru-RU" sz="1900" b="1" dirty="0"/>
              <a:t>Георгий Геннадьевич </a:t>
            </a:r>
            <a:r>
              <a:rPr lang="ru-RU" sz="1900" b="1" dirty="0" err="1"/>
              <a:t>Малинецкий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>
                <a:hlinkClick r:id="rId2"/>
              </a:rPr>
              <a:t>5 октября 2016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что такое экономика постиндустриального общества: 2 человека из 100 кормят себя и всех остальных, 10 человек работают в промышленности, пусть 13 или 15 работают в сфере услуг или управлении. Чем должны заниматься остальные 75 человек?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>
                <a:hlinkClick r:id="rId3"/>
              </a:rPr>
              <a:t>https://regnum.ru/news/2188550.html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810C4-3204-4ABC-BDD7-C4BB3252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5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A3A0-B1B8-4B96-B913-C28AEFD8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95" y="124515"/>
            <a:ext cx="10364451" cy="1596177"/>
          </a:xfrm>
        </p:spPr>
        <p:txBody>
          <a:bodyPr/>
          <a:lstStyle/>
          <a:p>
            <a:r>
              <a:rPr lang="ru-RU" dirty="0"/>
              <a:t>ДО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1235ED-814A-4E0B-9614-622A55E7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6525" y="572250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92BC225-7001-43B1-90E9-613A6ADBCF9E}"/>
              </a:ext>
            </a:extLst>
          </p:cNvPr>
          <p:cNvGrpSpPr/>
          <p:nvPr/>
        </p:nvGrpSpPr>
        <p:grpSpPr>
          <a:xfrm>
            <a:off x="607673" y="1391791"/>
            <a:ext cx="11116873" cy="4997171"/>
            <a:chOff x="86973" y="1518791"/>
            <a:chExt cx="11116873" cy="499717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5B520F54-2A38-492C-B00E-457BB8AC67E4}"/>
                </a:ext>
              </a:extLst>
            </p:cNvPr>
            <p:cNvGrpSpPr/>
            <p:nvPr/>
          </p:nvGrpSpPr>
          <p:grpSpPr>
            <a:xfrm>
              <a:off x="86973" y="1518791"/>
              <a:ext cx="10472955" cy="4997171"/>
              <a:chOff x="86973" y="1518791"/>
              <a:chExt cx="10472955" cy="4997171"/>
            </a:xfrm>
          </p:grpSpPr>
          <p:pic>
            <p:nvPicPr>
              <p:cNvPr id="10" name="Рисунок 9" descr="Гаечный ключ">
                <a:extLst>
                  <a:ext uri="{FF2B5EF4-FFF2-40B4-BE49-F238E27FC236}">
                    <a16:creationId xmlns:a16="http://schemas.microsoft.com/office/drawing/2014/main" id="{ED05088C-8539-407F-A43D-31A4E5D4E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35696" y="5697998"/>
                <a:ext cx="531269" cy="531269"/>
              </a:xfrm>
              <a:prstGeom prst="rect">
                <a:avLst/>
              </a:prstGeom>
            </p:spPr>
          </p:pic>
          <p:pic>
            <p:nvPicPr>
              <p:cNvPr id="12" name="Рисунок 11" descr="Команда">
                <a:extLst>
                  <a:ext uri="{FF2B5EF4-FFF2-40B4-BE49-F238E27FC236}">
                    <a16:creationId xmlns:a16="http://schemas.microsoft.com/office/drawing/2014/main" id="{CFFFFCB5-6951-49C2-B594-2152140AC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72116" y="56015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Рисунок 13" descr="Монеты">
                <a:extLst>
                  <a:ext uri="{FF2B5EF4-FFF2-40B4-BE49-F238E27FC236}">
                    <a16:creationId xmlns:a16="http://schemas.microsoft.com/office/drawing/2014/main" id="{45B1A5B4-02AD-4F1C-9AC3-6D61EE9B6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90078" y="1797973"/>
                <a:ext cx="592226" cy="592226"/>
              </a:xfrm>
              <a:prstGeom prst="rect">
                <a:avLst/>
              </a:prstGeom>
            </p:spPr>
          </p:pic>
          <p:pic>
            <p:nvPicPr>
              <p:cNvPr id="18" name="Рисунок 17" descr="Воздушные шары">
                <a:extLst>
                  <a:ext uri="{FF2B5EF4-FFF2-40B4-BE49-F238E27FC236}">
                    <a16:creationId xmlns:a16="http://schemas.microsoft.com/office/drawing/2014/main" id="{D7B5AD26-E276-4F2D-8C15-6753AE148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239567" y="1518791"/>
                <a:ext cx="1581396" cy="1581396"/>
              </a:xfrm>
              <a:prstGeom prst="rect">
                <a:avLst/>
              </a:prstGeom>
            </p:spPr>
          </p:pic>
          <p:pic>
            <p:nvPicPr>
              <p:cNvPr id="20" name="Рисунок 19" descr="Фабрика">
                <a:extLst>
                  <a:ext uri="{FF2B5EF4-FFF2-40B4-BE49-F238E27FC236}">
                    <a16:creationId xmlns:a16="http://schemas.microsoft.com/office/drawing/2014/main" id="{6336535A-3A9D-4EEC-8303-2BB1B51AA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36430" y="3108849"/>
                <a:ext cx="1928845" cy="1928845"/>
              </a:xfrm>
              <a:prstGeom prst="rect">
                <a:avLst/>
              </a:prstGeom>
            </p:spPr>
          </p:pic>
          <p:pic>
            <p:nvPicPr>
              <p:cNvPr id="22" name="Рисунок 21" descr="Трактор">
                <a:extLst>
                  <a:ext uri="{FF2B5EF4-FFF2-40B4-BE49-F238E27FC236}">
                    <a16:creationId xmlns:a16="http://schemas.microsoft.com/office/drawing/2014/main" id="{3D252447-989A-411E-AAAA-583B94FFE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00652" y="387729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Рисунок 29" descr="Команда">
                <a:extLst>
                  <a:ext uri="{FF2B5EF4-FFF2-40B4-BE49-F238E27FC236}">
                    <a16:creationId xmlns:a16="http://schemas.microsoft.com/office/drawing/2014/main" id="{A72D8493-D587-4DF9-BDAF-9EFD7EA8F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49643" y="47929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Рисунок 30" descr="Команда">
                <a:extLst>
                  <a:ext uri="{FF2B5EF4-FFF2-40B4-BE49-F238E27FC236}">
                    <a16:creationId xmlns:a16="http://schemas.microsoft.com/office/drawing/2014/main" id="{2E0869D8-8B38-4650-A1AE-076B3F5CE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0801" y="49630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2" name="Рисунок 31" descr="Команда">
                <a:extLst>
                  <a:ext uri="{FF2B5EF4-FFF2-40B4-BE49-F238E27FC236}">
                    <a16:creationId xmlns:a16="http://schemas.microsoft.com/office/drawing/2014/main" id="{2104F461-34A2-447F-A66F-BBFB56B17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45528" y="460337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C9907E8A-0687-40DC-A173-E2043525FCBB}"/>
                  </a:ext>
                </a:extLst>
              </p:cNvPr>
              <p:cNvGrpSpPr/>
              <p:nvPr/>
            </p:nvGrpSpPr>
            <p:grpSpPr>
              <a:xfrm>
                <a:off x="543812" y="1626238"/>
                <a:ext cx="4136339" cy="763961"/>
                <a:chOff x="532626" y="1842523"/>
                <a:chExt cx="4136339" cy="763961"/>
              </a:xfrm>
            </p:grpSpPr>
            <p:pic>
              <p:nvPicPr>
                <p:cNvPr id="16" name="Рисунок 15" descr="Хозяйственная сумка">
                  <a:extLst>
                    <a:ext uri="{FF2B5EF4-FFF2-40B4-BE49-F238E27FC236}">
                      <a16:creationId xmlns:a16="http://schemas.microsoft.com/office/drawing/2014/main" id="{D0386370-1721-4702-AC89-7E1BFDEF3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76" y="1868006"/>
                  <a:ext cx="712994" cy="712994"/>
                </a:xfrm>
                <a:prstGeom prst="rect">
                  <a:avLst/>
                </a:prstGeom>
              </p:spPr>
            </p:pic>
            <p:pic>
              <p:nvPicPr>
                <p:cNvPr id="24" name="Рисунок 23" descr="Макароны">
                  <a:extLst>
                    <a:ext uri="{FF2B5EF4-FFF2-40B4-BE49-F238E27FC236}">
                      <a16:creationId xmlns:a16="http://schemas.microsoft.com/office/drawing/2014/main" id="{43E75404-D641-4A63-929B-4AD8337BF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4267" y="1842523"/>
                  <a:ext cx="763961" cy="763961"/>
                </a:xfrm>
                <a:prstGeom prst="rect">
                  <a:avLst/>
                </a:prstGeom>
              </p:spPr>
            </p:pic>
            <p:pic>
              <p:nvPicPr>
                <p:cNvPr id="34" name="Рисунок 33" descr="Город">
                  <a:extLst>
                    <a:ext uri="{FF2B5EF4-FFF2-40B4-BE49-F238E27FC236}">
                      <a16:creationId xmlns:a16="http://schemas.microsoft.com/office/drawing/2014/main" id="{78C2420C-C1CD-4277-9BFD-E334029FB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207" y="1890624"/>
                  <a:ext cx="667758" cy="667758"/>
                </a:xfrm>
                <a:prstGeom prst="rect">
                  <a:avLst/>
                </a:prstGeom>
              </p:spPr>
            </p:pic>
            <p:pic>
              <p:nvPicPr>
                <p:cNvPr id="36" name="Рисунок 35" descr="Медицина">
                  <a:extLst>
                    <a:ext uri="{FF2B5EF4-FFF2-40B4-BE49-F238E27FC236}">
                      <a16:creationId xmlns:a16="http://schemas.microsoft.com/office/drawing/2014/main" id="{DC0C7433-A20D-4617-9699-0078ED64F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26" y="1916220"/>
                  <a:ext cx="616567" cy="616567"/>
                </a:xfrm>
                <a:prstGeom prst="rect">
                  <a:avLst/>
                </a:prstGeom>
              </p:spPr>
            </p:pic>
            <p:pic>
              <p:nvPicPr>
                <p:cNvPr id="38" name="Рисунок 37" descr="Рубашка">
                  <a:extLst>
                    <a:ext uri="{FF2B5EF4-FFF2-40B4-BE49-F238E27FC236}">
                      <a16:creationId xmlns:a16="http://schemas.microsoft.com/office/drawing/2014/main" id="{03487818-7339-47A0-9C29-A6878EF98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809" y="1888797"/>
                  <a:ext cx="671412" cy="671412"/>
                </a:xfrm>
                <a:prstGeom prst="rect">
                  <a:avLst/>
                </a:prstGeom>
              </p:spPr>
            </p:pic>
            <p:pic>
              <p:nvPicPr>
                <p:cNvPr id="40" name="Рисунок 39" descr="Колокольчик">
                  <a:extLst>
                    <a:ext uri="{FF2B5EF4-FFF2-40B4-BE49-F238E27FC236}">
                      <a16:creationId xmlns:a16="http://schemas.microsoft.com/office/drawing/2014/main" id="{34E1DB02-3EBC-4BE0-B4A2-E26FB94E1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9" y="1929485"/>
                  <a:ext cx="590036" cy="590036"/>
                </a:xfrm>
                <a:prstGeom prst="rect">
                  <a:avLst/>
                </a:prstGeom>
              </p:spPr>
            </p:pic>
          </p:grpSp>
          <p:sp>
            <p:nvSpPr>
              <p:cNvPr id="42" name="Стрелка: вниз 41">
                <a:extLst>
                  <a:ext uri="{FF2B5EF4-FFF2-40B4-BE49-F238E27FC236}">
                    <a16:creationId xmlns:a16="http://schemas.microsoft.com/office/drawing/2014/main" id="{55689C90-3793-4AE5-903B-497210272A0F}"/>
                  </a:ext>
                </a:extLst>
              </p:cNvPr>
              <p:cNvSpPr/>
              <p:nvPr/>
            </p:nvSpPr>
            <p:spPr>
              <a:xfrm rot="10800000">
                <a:off x="2405845" y="4983139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Стрелка: вниз 42">
                <a:extLst>
                  <a:ext uri="{FF2B5EF4-FFF2-40B4-BE49-F238E27FC236}">
                    <a16:creationId xmlns:a16="http://schemas.microsoft.com/office/drawing/2014/main" id="{241C4028-0C96-45E5-A407-05B077367482}"/>
                  </a:ext>
                </a:extLst>
              </p:cNvPr>
              <p:cNvSpPr/>
              <p:nvPr/>
            </p:nvSpPr>
            <p:spPr>
              <a:xfrm rot="10800000">
                <a:off x="2494458" y="3073642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трелка: вниз 43">
                <a:extLst>
                  <a:ext uri="{FF2B5EF4-FFF2-40B4-BE49-F238E27FC236}">
                    <a16:creationId xmlns:a16="http://schemas.microsoft.com/office/drawing/2014/main" id="{8EA2D363-ED3A-4187-8060-0FF66B5E3719}"/>
                  </a:ext>
                </a:extLst>
              </p:cNvPr>
              <p:cNvSpPr/>
              <p:nvPr/>
            </p:nvSpPr>
            <p:spPr>
              <a:xfrm rot="10800000">
                <a:off x="9029027" y="3785667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Стрелка: влево-вправо 44">
                <a:extLst>
                  <a:ext uri="{FF2B5EF4-FFF2-40B4-BE49-F238E27FC236}">
                    <a16:creationId xmlns:a16="http://schemas.microsoft.com/office/drawing/2014/main" id="{E28873EC-F8A8-4350-A855-AAFE202CBCC9}"/>
                  </a:ext>
                </a:extLst>
              </p:cNvPr>
              <p:cNvSpPr/>
              <p:nvPr/>
            </p:nvSpPr>
            <p:spPr>
              <a:xfrm>
                <a:off x="7119822" y="1883347"/>
                <a:ext cx="771737" cy="26336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трелка: влево-вправо 45">
                <a:extLst>
                  <a:ext uri="{FF2B5EF4-FFF2-40B4-BE49-F238E27FC236}">
                    <a16:creationId xmlns:a16="http://schemas.microsoft.com/office/drawing/2014/main" id="{1FBC752F-9BCE-4AC2-970F-CF532E577AAF}"/>
                  </a:ext>
                </a:extLst>
              </p:cNvPr>
              <p:cNvSpPr/>
              <p:nvPr/>
            </p:nvSpPr>
            <p:spPr>
              <a:xfrm>
                <a:off x="4931735" y="1884158"/>
                <a:ext cx="771737" cy="26336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58AF552-22A1-4E4C-9CAA-3D77B79D56BD}"/>
                  </a:ext>
                </a:extLst>
              </p:cNvPr>
              <p:cNvSpPr/>
              <p:nvPr/>
            </p:nvSpPr>
            <p:spPr>
              <a:xfrm>
                <a:off x="3735132" y="6229267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178A12ED-EB1A-4D4D-B7F4-C1CDAD871D99}"/>
                  </a:ext>
                </a:extLst>
              </p:cNvPr>
              <p:cNvSpPr/>
              <p:nvPr/>
            </p:nvSpPr>
            <p:spPr>
              <a:xfrm>
                <a:off x="3735132" y="5959614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08136D9-060D-481D-8422-AFCD0891643E}"/>
                  </a:ext>
                </a:extLst>
              </p:cNvPr>
              <p:cNvSpPr/>
              <p:nvPr/>
            </p:nvSpPr>
            <p:spPr>
              <a:xfrm>
                <a:off x="3735132" y="5689961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D9DF0CD6-EBD3-406A-AEB4-6017A59D142B}"/>
                  </a:ext>
                </a:extLst>
              </p:cNvPr>
              <p:cNvSpPr/>
              <p:nvPr/>
            </p:nvSpPr>
            <p:spPr>
              <a:xfrm>
                <a:off x="3735132" y="5420308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8876887A-3151-4F94-B6CF-99B1256B9DF0}"/>
                  </a:ext>
                </a:extLst>
              </p:cNvPr>
              <p:cNvSpPr/>
              <p:nvPr/>
            </p:nvSpPr>
            <p:spPr>
              <a:xfrm>
                <a:off x="7163396" y="5743313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BD206739-4B50-4C6D-B921-05317D73DF70}"/>
                  </a:ext>
                </a:extLst>
              </p:cNvPr>
              <p:cNvSpPr/>
              <p:nvPr/>
            </p:nvSpPr>
            <p:spPr>
              <a:xfrm>
                <a:off x="7163396" y="5473660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538E047-4DE8-46DD-B905-7F001070F6EF}"/>
                  </a:ext>
                </a:extLst>
              </p:cNvPr>
              <p:cNvSpPr/>
              <p:nvPr/>
            </p:nvSpPr>
            <p:spPr>
              <a:xfrm>
                <a:off x="7163396" y="5204007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D71F02D-1C67-4A72-BCCC-34B94DF602EC}"/>
                  </a:ext>
                </a:extLst>
              </p:cNvPr>
              <p:cNvSpPr/>
              <p:nvPr/>
            </p:nvSpPr>
            <p:spPr>
              <a:xfrm>
                <a:off x="7163396" y="4934354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E9C008C9-3D34-475C-AFF4-DC4578CE91E7}"/>
                  </a:ext>
                </a:extLst>
              </p:cNvPr>
              <p:cNvGrpSpPr/>
              <p:nvPr/>
            </p:nvGrpSpPr>
            <p:grpSpPr>
              <a:xfrm>
                <a:off x="1142300" y="2442341"/>
                <a:ext cx="2905819" cy="536690"/>
                <a:chOff x="532626" y="1842523"/>
                <a:chExt cx="4136339" cy="763961"/>
              </a:xfrm>
            </p:grpSpPr>
            <p:pic>
              <p:nvPicPr>
                <p:cNvPr id="60" name="Рисунок 59" descr="Хозяйственная сумка">
                  <a:extLst>
                    <a:ext uri="{FF2B5EF4-FFF2-40B4-BE49-F238E27FC236}">
                      <a16:creationId xmlns:a16="http://schemas.microsoft.com/office/drawing/2014/main" id="{8B15FA21-90A3-4865-A632-DAD16F11A8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76" y="1868006"/>
                  <a:ext cx="712994" cy="712994"/>
                </a:xfrm>
                <a:prstGeom prst="rect">
                  <a:avLst/>
                </a:prstGeom>
              </p:spPr>
            </p:pic>
            <p:pic>
              <p:nvPicPr>
                <p:cNvPr id="61" name="Рисунок 60" descr="Макароны">
                  <a:extLst>
                    <a:ext uri="{FF2B5EF4-FFF2-40B4-BE49-F238E27FC236}">
                      <a16:creationId xmlns:a16="http://schemas.microsoft.com/office/drawing/2014/main" id="{73B6968C-EBB3-431D-88BD-D9BEE5515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4267" y="1842523"/>
                  <a:ext cx="763961" cy="763961"/>
                </a:xfrm>
                <a:prstGeom prst="rect">
                  <a:avLst/>
                </a:prstGeom>
              </p:spPr>
            </p:pic>
            <p:pic>
              <p:nvPicPr>
                <p:cNvPr id="62" name="Рисунок 61" descr="Город">
                  <a:extLst>
                    <a:ext uri="{FF2B5EF4-FFF2-40B4-BE49-F238E27FC236}">
                      <a16:creationId xmlns:a16="http://schemas.microsoft.com/office/drawing/2014/main" id="{C6A9CFAC-5276-4201-A6C0-996F401A5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207" y="1890624"/>
                  <a:ext cx="667758" cy="667758"/>
                </a:xfrm>
                <a:prstGeom prst="rect">
                  <a:avLst/>
                </a:prstGeom>
              </p:spPr>
            </p:pic>
            <p:pic>
              <p:nvPicPr>
                <p:cNvPr id="63" name="Рисунок 62" descr="Медицина">
                  <a:extLst>
                    <a:ext uri="{FF2B5EF4-FFF2-40B4-BE49-F238E27FC236}">
                      <a16:creationId xmlns:a16="http://schemas.microsoft.com/office/drawing/2014/main" id="{C62281FA-364B-4A78-9EB6-D2629D182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26" y="1916220"/>
                  <a:ext cx="616567" cy="616567"/>
                </a:xfrm>
                <a:prstGeom prst="rect">
                  <a:avLst/>
                </a:prstGeom>
              </p:spPr>
            </p:pic>
            <p:pic>
              <p:nvPicPr>
                <p:cNvPr id="64" name="Рисунок 63" descr="Рубашка">
                  <a:extLst>
                    <a:ext uri="{FF2B5EF4-FFF2-40B4-BE49-F238E27FC236}">
                      <a16:creationId xmlns:a16="http://schemas.microsoft.com/office/drawing/2014/main" id="{016C69A8-255B-48CC-A53D-FA7C8A695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809" y="1888797"/>
                  <a:ext cx="671412" cy="671412"/>
                </a:xfrm>
                <a:prstGeom prst="rect">
                  <a:avLst/>
                </a:prstGeom>
              </p:spPr>
            </p:pic>
            <p:pic>
              <p:nvPicPr>
                <p:cNvPr id="65" name="Рисунок 64" descr="Колокольчик">
                  <a:extLst>
                    <a:ext uri="{FF2B5EF4-FFF2-40B4-BE49-F238E27FC236}">
                      <a16:creationId xmlns:a16="http://schemas.microsoft.com/office/drawing/2014/main" id="{FE0F39A7-BCE9-430F-8E5C-E629D9F21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9" y="1929485"/>
                  <a:ext cx="590036" cy="590036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C14E59-34E3-4C0B-8E2D-5452B3DB5DD0}"/>
                  </a:ext>
                </a:extLst>
              </p:cNvPr>
              <p:cNvSpPr txBox="1"/>
              <p:nvPr/>
            </p:nvSpPr>
            <p:spPr>
              <a:xfrm>
                <a:off x="891732" y="225767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+</a:t>
                </a:r>
              </a:p>
            </p:txBody>
          </p:sp>
          <p:sp>
            <p:nvSpPr>
              <p:cNvPr id="68" name="Стрелка: изогнутая вправо 67">
                <a:extLst>
                  <a:ext uri="{FF2B5EF4-FFF2-40B4-BE49-F238E27FC236}">
                    <a16:creationId xmlns:a16="http://schemas.microsoft.com/office/drawing/2014/main" id="{BFF61965-BA75-4E01-BA94-7311DC782D7A}"/>
                  </a:ext>
                </a:extLst>
              </p:cNvPr>
              <p:cNvSpPr/>
              <p:nvPr/>
            </p:nvSpPr>
            <p:spPr>
              <a:xfrm>
                <a:off x="86973" y="2663897"/>
                <a:ext cx="945796" cy="356536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1" name="Рисунок 70" descr="Книги">
              <a:extLst>
                <a:ext uri="{FF2B5EF4-FFF2-40B4-BE49-F238E27FC236}">
                  <a16:creationId xmlns:a16="http://schemas.microsoft.com/office/drawing/2014/main" id="{1A823102-A3FE-491B-91CD-8159BF1C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426495" y="4430497"/>
              <a:ext cx="777351" cy="777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6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A3A0-B1B8-4B96-B913-C28AEFD8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95" y="124515"/>
            <a:ext cx="10364451" cy="1596177"/>
          </a:xfrm>
        </p:spPr>
        <p:txBody>
          <a:bodyPr/>
          <a:lstStyle/>
          <a:p>
            <a:r>
              <a:rPr lang="ru-RU" dirty="0"/>
              <a:t>Суть изменения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1235ED-814A-4E0B-9614-622A55E7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6525" y="572250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AABDD0-73D7-4A81-B44C-F70F13DFDFC1}"/>
              </a:ext>
            </a:extLst>
          </p:cNvPr>
          <p:cNvGrpSpPr/>
          <p:nvPr/>
        </p:nvGrpSpPr>
        <p:grpSpPr>
          <a:xfrm>
            <a:off x="658473" y="1234229"/>
            <a:ext cx="11470502" cy="5567690"/>
            <a:chOff x="658473" y="1455291"/>
            <a:chExt cx="11470502" cy="556769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5717C9F-95E5-4D38-96AB-59DF6E4BD1C4}"/>
                </a:ext>
              </a:extLst>
            </p:cNvPr>
            <p:cNvGrpSpPr/>
            <p:nvPr/>
          </p:nvGrpSpPr>
          <p:grpSpPr>
            <a:xfrm>
              <a:off x="658473" y="1455291"/>
              <a:ext cx="11116552" cy="5029391"/>
              <a:chOff x="86973" y="1518791"/>
              <a:chExt cx="11116552" cy="5029391"/>
            </a:xfrm>
          </p:grpSpPr>
          <p:pic>
            <p:nvPicPr>
              <p:cNvPr id="10" name="Рисунок 9" descr="Гаечный ключ">
                <a:extLst>
                  <a:ext uri="{FF2B5EF4-FFF2-40B4-BE49-F238E27FC236}">
                    <a16:creationId xmlns:a16="http://schemas.microsoft.com/office/drawing/2014/main" id="{ED05088C-8539-407F-A43D-31A4E5D4E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35696" y="5697998"/>
                <a:ext cx="531269" cy="531269"/>
              </a:xfrm>
              <a:prstGeom prst="rect">
                <a:avLst/>
              </a:prstGeom>
            </p:spPr>
          </p:pic>
          <p:pic>
            <p:nvPicPr>
              <p:cNvPr id="12" name="Рисунок 11" descr="Команда">
                <a:extLst>
                  <a:ext uri="{FF2B5EF4-FFF2-40B4-BE49-F238E27FC236}">
                    <a16:creationId xmlns:a16="http://schemas.microsoft.com/office/drawing/2014/main" id="{CFFFFCB5-6951-49C2-B594-2152140AC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72116" y="56015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Рисунок 13" descr="Монеты">
                <a:extLst>
                  <a:ext uri="{FF2B5EF4-FFF2-40B4-BE49-F238E27FC236}">
                    <a16:creationId xmlns:a16="http://schemas.microsoft.com/office/drawing/2014/main" id="{45B1A5B4-02AD-4F1C-9AC3-6D61EE9B6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90078" y="1797973"/>
                <a:ext cx="592226" cy="592226"/>
              </a:xfrm>
              <a:prstGeom prst="rect">
                <a:avLst/>
              </a:prstGeom>
            </p:spPr>
          </p:pic>
          <p:pic>
            <p:nvPicPr>
              <p:cNvPr id="18" name="Рисунок 17" descr="Воздушные шары">
                <a:extLst>
                  <a:ext uri="{FF2B5EF4-FFF2-40B4-BE49-F238E27FC236}">
                    <a16:creationId xmlns:a16="http://schemas.microsoft.com/office/drawing/2014/main" id="{D7B5AD26-E276-4F2D-8C15-6753AE148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239567" y="1518791"/>
                <a:ext cx="1581396" cy="1581396"/>
              </a:xfrm>
              <a:prstGeom prst="rect">
                <a:avLst/>
              </a:prstGeom>
            </p:spPr>
          </p:pic>
          <p:pic>
            <p:nvPicPr>
              <p:cNvPr id="20" name="Рисунок 19" descr="Фабрика">
                <a:extLst>
                  <a:ext uri="{FF2B5EF4-FFF2-40B4-BE49-F238E27FC236}">
                    <a16:creationId xmlns:a16="http://schemas.microsoft.com/office/drawing/2014/main" id="{6336535A-3A9D-4EEC-8303-2BB1B51AA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336430" y="3108849"/>
                <a:ext cx="1928845" cy="1928845"/>
              </a:xfrm>
              <a:prstGeom prst="rect">
                <a:avLst/>
              </a:prstGeom>
            </p:spPr>
          </p:pic>
          <p:pic>
            <p:nvPicPr>
              <p:cNvPr id="22" name="Рисунок 21" descr="Трактор">
                <a:extLst>
                  <a:ext uri="{FF2B5EF4-FFF2-40B4-BE49-F238E27FC236}">
                    <a16:creationId xmlns:a16="http://schemas.microsoft.com/office/drawing/2014/main" id="{3D252447-989A-411E-AAAA-583B94FFE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00652" y="387729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Рисунок 29" descr="Команда">
                <a:extLst>
                  <a:ext uri="{FF2B5EF4-FFF2-40B4-BE49-F238E27FC236}">
                    <a16:creationId xmlns:a16="http://schemas.microsoft.com/office/drawing/2014/main" id="{A72D8493-D587-4DF9-BDAF-9EFD7EA8F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49643" y="47929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Рисунок 30" descr="Команда">
                <a:extLst>
                  <a:ext uri="{FF2B5EF4-FFF2-40B4-BE49-F238E27FC236}">
                    <a16:creationId xmlns:a16="http://schemas.microsoft.com/office/drawing/2014/main" id="{2E0869D8-8B38-4650-A1AE-076B3F5CE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0801" y="496304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2" name="Рисунок 31" descr="Команда">
                <a:extLst>
                  <a:ext uri="{FF2B5EF4-FFF2-40B4-BE49-F238E27FC236}">
                    <a16:creationId xmlns:a16="http://schemas.microsoft.com/office/drawing/2014/main" id="{2104F461-34A2-447F-A66F-BBFB56B17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45528" y="460337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C9907E8A-0687-40DC-A173-E2043525FCBB}"/>
                  </a:ext>
                </a:extLst>
              </p:cNvPr>
              <p:cNvGrpSpPr/>
              <p:nvPr/>
            </p:nvGrpSpPr>
            <p:grpSpPr>
              <a:xfrm>
                <a:off x="543812" y="1626238"/>
                <a:ext cx="4136339" cy="763961"/>
                <a:chOff x="532626" y="1842523"/>
                <a:chExt cx="4136339" cy="763961"/>
              </a:xfrm>
            </p:grpSpPr>
            <p:pic>
              <p:nvPicPr>
                <p:cNvPr id="16" name="Рисунок 15" descr="Хозяйственная сумка">
                  <a:extLst>
                    <a:ext uri="{FF2B5EF4-FFF2-40B4-BE49-F238E27FC236}">
                      <a16:creationId xmlns:a16="http://schemas.microsoft.com/office/drawing/2014/main" id="{D0386370-1721-4702-AC89-7E1BFDEF3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76" y="1868006"/>
                  <a:ext cx="712994" cy="712994"/>
                </a:xfrm>
                <a:prstGeom prst="rect">
                  <a:avLst/>
                </a:prstGeom>
              </p:spPr>
            </p:pic>
            <p:pic>
              <p:nvPicPr>
                <p:cNvPr id="24" name="Рисунок 23" descr="Макароны">
                  <a:extLst>
                    <a:ext uri="{FF2B5EF4-FFF2-40B4-BE49-F238E27FC236}">
                      <a16:creationId xmlns:a16="http://schemas.microsoft.com/office/drawing/2014/main" id="{43E75404-D641-4A63-929B-4AD8337BF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4267" y="1842523"/>
                  <a:ext cx="763961" cy="763961"/>
                </a:xfrm>
                <a:prstGeom prst="rect">
                  <a:avLst/>
                </a:prstGeom>
              </p:spPr>
            </p:pic>
            <p:pic>
              <p:nvPicPr>
                <p:cNvPr id="34" name="Рисунок 33" descr="Город">
                  <a:extLst>
                    <a:ext uri="{FF2B5EF4-FFF2-40B4-BE49-F238E27FC236}">
                      <a16:creationId xmlns:a16="http://schemas.microsoft.com/office/drawing/2014/main" id="{78C2420C-C1CD-4277-9BFD-E334029FB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207" y="1890624"/>
                  <a:ext cx="667758" cy="667758"/>
                </a:xfrm>
                <a:prstGeom prst="rect">
                  <a:avLst/>
                </a:prstGeom>
              </p:spPr>
            </p:pic>
            <p:pic>
              <p:nvPicPr>
                <p:cNvPr id="36" name="Рисунок 35" descr="Медицина">
                  <a:extLst>
                    <a:ext uri="{FF2B5EF4-FFF2-40B4-BE49-F238E27FC236}">
                      <a16:creationId xmlns:a16="http://schemas.microsoft.com/office/drawing/2014/main" id="{DC0C7433-A20D-4617-9699-0078ED64F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26" y="1916220"/>
                  <a:ext cx="616567" cy="616567"/>
                </a:xfrm>
                <a:prstGeom prst="rect">
                  <a:avLst/>
                </a:prstGeom>
              </p:spPr>
            </p:pic>
            <p:pic>
              <p:nvPicPr>
                <p:cNvPr id="38" name="Рисунок 37" descr="Рубашка">
                  <a:extLst>
                    <a:ext uri="{FF2B5EF4-FFF2-40B4-BE49-F238E27FC236}">
                      <a16:creationId xmlns:a16="http://schemas.microsoft.com/office/drawing/2014/main" id="{03487818-7339-47A0-9C29-A6878EF98F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809" y="1888797"/>
                  <a:ext cx="671412" cy="671412"/>
                </a:xfrm>
                <a:prstGeom prst="rect">
                  <a:avLst/>
                </a:prstGeom>
              </p:spPr>
            </p:pic>
            <p:pic>
              <p:nvPicPr>
                <p:cNvPr id="40" name="Рисунок 39" descr="Колокольчик">
                  <a:extLst>
                    <a:ext uri="{FF2B5EF4-FFF2-40B4-BE49-F238E27FC236}">
                      <a16:creationId xmlns:a16="http://schemas.microsoft.com/office/drawing/2014/main" id="{34E1DB02-3EBC-4BE0-B4A2-E26FB94E1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9" y="1929485"/>
                  <a:ext cx="590036" cy="590036"/>
                </a:xfrm>
                <a:prstGeom prst="rect">
                  <a:avLst/>
                </a:prstGeom>
              </p:spPr>
            </p:pic>
          </p:grpSp>
          <p:sp>
            <p:nvSpPr>
              <p:cNvPr id="42" name="Стрелка: вниз 41">
                <a:extLst>
                  <a:ext uri="{FF2B5EF4-FFF2-40B4-BE49-F238E27FC236}">
                    <a16:creationId xmlns:a16="http://schemas.microsoft.com/office/drawing/2014/main" id="{55689C90-3793-4AE5-903B-497210272A0F}"/>
                  </a:ext>
                </a:extLst>
              </p:cNvPr>
              <p:cNvSpPr/>
              <p:nvPr/>
            </p:nvSpPr>
            <p:spPr>
              <a:xfrm rot="10800000">
                <a:off x="2405845" y="4983139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Стрелка: вниз 42">
                <a:extLst>
                  <a:ext uri="{FF2B5EF4-FFF2-40B4-BE49-F238E27FC236}">
                    <a16:creationId xmlns:a16="http://schemas.microsoft.com/office/drawing/2014/main" id="{241C4028-0C96-45E5-A407-05B077367482}"/>
                  </a:ext>
                </a:extLst>
              </p:cNvPr>
              <p:cNvSpPr/>
              <p:nvPr/>
            </p:nvSpPr>
            <p:spPr>
              <a:xfrm rot="10800000">
                <a:off x="2494458" y="3073642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трелка: вниз 43">
                <a:extLst>
                  <a:ext uri="{FF2B5EF4-FFF2-40B4-BE49-F238E27FC236}">
                    <a16:creationId xmlns:a16="http://schemas.microsoft.com/office/drawing/2014/main" id="{8EA2D363-ED3A-4187-8060-0FF66B5E3719}"/>
                  </a:ext>
                </a:extLst>
              </p:cNvPr>
              <p:cNvSpPr/>
              <p:nvPr/>
            </p:nvSpPr>
            <p:spPr>
              <a:xfrm rot="10800000">
                <a:off x="9029027" y="3785667"/>
                <a:ext cx="235049" cy="5426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Стрелка: влево-вправо 44">
                <a:extLst>
                  <a:ext uri="{FF2B5EF4-FFF2-40B4-BE49-F238E27FC236}">
                    <a16:creationId xmlns:a16="http://schemas.microsoft.com/office/drawing/2014/main" id="{E28873EC-F8A8-4350-A855-AAFE202CBCC9}"/>
                  </a:ext>
                </a:extLst>
              </p:cNvPr>
              <p:cNvSpPr/>
              <p:nvPr/>
            </p:nvSpPr>
            <p:spPr>
              <a:xfrm>
                <a:off x="7119822" y="1883347"/>
                <a:ext cx="771737" cy="26336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трелка: влево-вправо 45">
                <a:extLst>
                  <a:ext uri="{FF2B5EF4-FFF2-40B4-BE49-F238E27FC236}">
                    <a16:creationId xmlns:a16="http://schemas.microsoft.com/office/drawing/2014/main" id="{1FBC752F-9BCE-4AC2-970F-CF532E577AAF}"/>
                  </a:ext>
                </a:extLst>
              </p:cNvPr>
              <p:cNvSpPr/>
              <p:nvPr/>
            </p:nvSpPr>
            <p:spPr>
              <a:xfrm>
                <a:off x="4931735" y="1884158"/>
                <a:ext cx="771737" cy="263366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58AF552-22A1-4E4C-9CAA-3D77B79D56BD}"/>
                  </a:ext>
                </a:extLst>
              </p:cNvPr>
              <p:cNvSpPr/>
              <p:nvPr/>
            </p:nvSpPr>
            <p:spPr>
              <a:xfrm>
                <a:off x="3735132" y="6229267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178A12ED-EB1A-4D4D-B7F4-C1CDAD871D99}"/>
                  </a:ext>
                </a:extLst>
              </p:cNvPr>
              <p:cNvSpPr/>
              <p:nvPr/>
            </p:nvSpPr>
            <p:spPr>
              <a:xfrm>
                <a:off x="3735132" y="5959614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08136D9-060D-481D-8422-AFCD0891643E}"/>
                  </a:ext>
                </a:extLst>
              </p:cNvPr>
              <p:cNvSpPr/>
              <p:nvPr/>
            </p:nvSpPr>
            <p:spPr>
              <a:xfrm>
                <a:off x="3735132" y="5689961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D9DF0CD6-EBD3-406A-AEB4-6017A59D142B}"/>
                  </a:ext>
                </a:extLst>
              </p:cNvPr>
              <p:cNvSpPr/>
              <p:nvPr/>
            </p:nvSpPr>
            <p:spPr>
              <a:xfrm>
                <a:off x="3735132" y="5420308"/>
                <a:ext cx="521280" cy="21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8876887A-3151-4F94-B6CF-99B1256B9DF0}"/>
                  </a:ext>
                </a:extLst>
              </p:cNvPr>
              <p:cNvSpPr/>
              <p:nvPr/>
            </p:nvSpPr>
            <p:spPr>
              <a:xfrm>
                <a:off x="7163396" y="5743313"/>
                <a:ext cx="521280" cy="21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BD206739-4B50-4C6D-B921-05317D73DF70}"/>
                  </a:ext>
                </a:extLst>
              </p:cNvPr>
              <p:cNvSpPr/>
              <p:nvPr/>
            </p:nvSpPr>
            <p:spPr>
              <a:xfrm>
                <a:off x="7163396" y="5473660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538E047-4DE8-46DD-B905-7F001070F6EF}"/>
                  </a:ext>
                </a:extLst>
              </p:cNvPr>
              <p:cNvSpPr/>
              <p:nvPr/>
            </p:nvSpPr>
            <p:spPr>
              <a:xfrm>
                <a:off x="7163396" y="5204007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AD71F02D-1C67-4A72-BCCC-34B94DF602EC}"/>
                  </a:ext>
                </a:extLst>
              </p:cNvPr>
              <p:cNvSpPr/>
              <p:nvPr/>
            </p:nvSpPr>
            <p:spPr>
              <a:xfrm>
                <a:off x="7163396" y="4934354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E9C008C9-3D34-475C-AFF4-DC4578CE91E7}"/>
                  </a:ext>
                </a:extLst>
              </p:cNvPr>
              <p:cNvGrpSpPr/>
              <p:nvPr/>
            </p:nvGrpSpPr>
            <p:grpSpPr>
              <a:xfrm>
                <a:off x="1142300" y="2442341"/>
                <a:ext cx="2905819" cy="536690"/>
                <a:chOff x="532626" y="1842523"/>
                <a:chExt cx="4136339" cy="763961"/>
              </a:xfrm>
            </p:grpSpPr>
            <p:pic>
              <p:nvPicPr>
                <p:cNvPr id="60" name="Рисунок 59" descr="Хозяйственная сумка">
                  <a:extLst>
                    <a:ext uri="{FF2B5EF4-FFF2-40B4-BE49-F238E27FC236}">
                      <a16:creationId xmlns:a16="http://schemas.microsoft.com/office/drawing/2014/main" id="{8B15FA21-90A3-4865-A632-DAD16F11A8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76" y="1868006"/>
                  <a:ext cx="712994" cy="712994"/>
                </a:xfrm>
                <a:prstGeom prst="rect">
                  <a:avLst/>
                </a:prstGeom>
              </p:spPr>
            </p:pic>
            <p:pic>
              <p:nvPicPr>
                <p:cNvPr id="61" name="Рисунок 60" descr="Макароны">
                  <a:extLst>
                    <a:ext uri="{FF2B5EF4-FFF2-40B4-BE49-F238E27FC236}">
                      <a16:creationId xmlns:a16="http://schemas.microsoft.com/office/drawing/2014/main" id="{73B6968C-EBB3-431D-88BD-D9BEE5515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4267" y="1842523"/>
                  <a:ext cx="763961" cy="763961"/>
                </a:xfrm>
                <a:prstGeom prst="rect">
                  <a:avLst/>
                </a:prstGeom>
              </p:spPr>
            </p:pic>
            <p:pic>
              <p:nvPicPr>
                <p:cNvPr id="62" name="Рисунок 61" descr="Город">
                  <a:extLst>
                    <a:ext uri="{FF2B5EF4-FFF2-40B4-BE49-F238E27FC236}">
                      <a16:creationId xmlns:a16="http://schemas.microsoft.com/office/drawing/2014/main" id="{C6A9CFAC-5276-4201-A6C0-996F401A5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207" y="1890624"/>
                  <a:ext cx="667758" cy="667758"/>
                </a:xfrm>
                <a:prstGeom prst="rect">
                  <a:avLst/>
                </a:prstGeom>
              </p:spPr>
            </p:pic>
            <p:pic>
              <p:nvPicPr>
                <p:cNvPr id="63" name="Рисунок 62" descr="Медицина">
                  <a:extLst>
                    <a:ext uri="{FF2B5EF4-FFF2-40B4-BE49-F238E27FC236}">
                      <a16:creationId xmlns:a16="http://schemas.microsoft.com/office/drawing/2014/main" id="{C62281FA-364B-4A78-9EB6-D2629D182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26" y="1916220"/>
                  <a:ext cx="616567" cy="616567"/>
                </a:xfrm>
                <a:prstGeom prst="rect">
                  <a:avLst/>
                </a:prstGeom>
              </p:spPr>
            </p:pic>
            <p:pic>
              <p:nvPicPr>
                <p:cNvPr id="64" name="Рисунок 63" descr="Рубашка">
                  <a:extLst>
                    <a:ext uri="{FF2B5EF4-FFF2-40B4-BE49-F238E27FC236}">
                      <a16:creationId xmlns:a16="http://schemas.microsoft.com/office/drawing/2014/main" id="{016C69A8-255B-48CC-A53D-FA7C8A695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809" y="1888797"/>
                  <a:ext cx="671412" cy="671412"/>
                </a:xfrm>
                <a:prstGeom prst="rect">
                  <a:avLst/>
                </a:prstGeom>
              </p:spPr>
            </p:pic>
            <p:pic>
              <p:nvPicPr>
                <p:cNvPr id="65" name="Рисунок 64" descr="Колокольчик">
                  <a:extLst>
                    <a:ext uri="{FF2B5EF4-FFF2-40B4-BE49-F238E27FC236}">
                      <a16:creationId xmlns:a16="http://schemas.microsoft.com/office/drawing/2014/main" id="{FE0F39A7-BCE9-430F-8E5C-E629D9F219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9" y="1929485"/>
                  <a:ext cx="590036" cy="590036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C14E59-34E3-4C0B-8E2D-5452B3DB5DD0}"/>
                  </a:ext>
                </a:extLst>
              </p:cNvPr>
              <p:cNvSpPr txBox="1"/>
              <p:nvPr/>
            </p:nvSpPr>
            <p:spPr>
              <a:xfrm>
                <a:off x="891732" y="225767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+</a:t>
                </a:r>
              </a:p>
            </p:txBody>
          </p:sp>
          <p:sp>
            <p:nvSpPr>
              <p:cNvPr id="68" name="Стрелка: изогнутая вправо 67">
                <a:extLst>
                  <a:ext uri="{FF2B5EF4-FFF2-40B4-BE49-F238E27FC236}">
                    <a16:creationId xmlns:a16="http://schemas.microsoft.com/office/drawing/2014/main" id="{BFF61965-BA75-4E01-BA94-7311DC782D7A}"/>
                  </a:ext>
                </a:extLst>
              </p:cNvPr>
              <p:cNvSpPr/>
              <p:nvPr/>
            </p:nvSpPr>
            <p:spPr>
              <a:xfrm>
                <a:off x="86973" y="2663897"/>
                <a:ext cx="945796" cy="356536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B5ADE3F5-CF4B-4317-B0DF-A4450945F944}"/>
                  </a:ext>
                </a:extLst>
              </p:cNvPr>
              <p:cNvSpPr/>
              <p:nvPr/>
            </p:nvSpPr>
            <p:spPr>
              <a:xfrm>
                <a:off x="5429705" y="5288029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Стрелка: вправо 51">
                <a:extLst>
                  <a:ext uri="{FF2B5EF4-FFF2-40B4-BE49-F238E27FC236}">
                    <a16:creationId xmlns:a16="http://schemas.microsoft.com/office/drawing/2014/main" id="{A5D0C82F-E5A0-4D3D-9AFF-E5C112953708}"/>
                  </a:ext>
                </a:extLst>
              </p:cNvPr>
              <p:cNvSpPr/>
              <p:nvPr/>
            </p:nvSpPr>
            <p:spPr>
              <a:xfrm>
                <a:off x="4657852" y="5233377"/>
                <a:ext cx="596144" cy="2696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Стрелка: вправо 56">
                <a:extLst>
                  <a:ext uri="{FF2B5EF4-FFF2-40B4-BE49-F238E27FC236}">
                    <a16:creationId xmlns:a16="http://schemas.microsoft.com/office/drawing/2014/main" id="{DF96961D-72C1-4921-B438-5B4FAF452D5E}"/>
                  </a:ext>
                </a:extLst>
              </p:cNvPr>
              <p:cNvSpPr/>
              <p:nvPr/>
            </p:nvSpPr>
            <p:spPr>
              <a:xfrm>
                <a:off x="6270412" y="5233377"/>
                <a:ext cx="596144" cy="2696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53E13E79-7127-4CD8-89C0-10B9E366E66A}"/>
                  </a:ext>
                </a:extLst>
              </p:cNvPr>
              <p:cNvGrpSpPr/>
              <p:nvPr/>
            </p:nvGrpSpPr>
            <p:grpSpPr>
              <a:xfrm>
                <a:off x="5179586" y="4764152"/>
                <a:ext cx="1348467" cy="249055"/>
                <a:chOff x="532626" y="1842523"/>
                <a:chExt cx="4136339" cy="763961"/>
              </a:xfrm>
            </p:grpSpPr>
            <p:pic>
              <p:nvPicPr>
                <p:cNvPr id="70" name="Рисунок 69" descr="Хозяйственная сумка">
                  <a:extLst>
                    <a:ext uri="{FF2B5EF4-FFF2-40B4-BE49-F238E27FC236}">
                      <a16:creationId xmlns:a16="http://schemas.microsoft.com/office/drawing/2014/main" id="{889FA8E4-EE12-4074-AD1B-9979DA094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0376" y="1868006"/>
                  <a:ext cx="712994" cy="712994"/>
                </a:xfrm>
                <a:prstGeom prst="rect">
                  <a:avLst/>
                </a:prstGeom>
              </p:spPr>
            </p:pic>
            <p:pic>
              <p:nvPicPr>
                <p:cNvPr id="71" name="Рисунок 70" descr="Макароны">
                  <a:extLst>
                    <a:ext uri="{FF2B5EF4-FFF2-40B4-BE49-F238E27FC236}">
                      <a16:creationId xmlns:a16="http://schemas.microsoft.com/office/drawing/2014/main" id="{0DEE858F-806D-4806-8DA6-F6B9B55DC3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94267" y="1842523"/>
                  <a:ext cx="763961" cy="763961"/>
                </a:xfrm>
                <a:prstGeom prst="rect">
                  <a:avLst/>
                </a:prstGeom>
              </p:spPr>
            </p:pic>
            <p:pic>
              <p:nvPicPr>
                <p:cNvPr id="72" name="Рисунок 71" descr="Город">
                  <a:extLst>
                    <a:ext uri="{FF2B5EF4-FFF2-40B4-BE49-F238E27FC236}">
                      <a16:creationId xmlns:a16="http://schemas.microsoft.com/office/drawing/2014/main" id="{5D52245D-4D51-4C2F-80EF-CEC111380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1207" y="1890624"/>
                  <a:ext cx="667758" cy="667758"/>
                </a:xfrm>
                <a:prstGeom prst="rect">
                  <a:avLst/>
                </a:prstGeom>
              </p:spPr>
            </p:pic>
            <p:pic>
              <p:nvPicPr>
                <p:cNvPr id="73" name="Рисунок 72" descr="Медицина">
                  <a:extLst>
                    <a:ext uri="{FF2B5EF4-FFF2-40B4-BE49-F238E27FC236}">
                      <a16:creationId xmlns:a16="http://schemas.microsoft.com/office/drawing/2014/main" id="{C677DDD5-377C-4E35-BFBD-DD71376A6A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26" y="1916220"/>
                  <a:ext cx="616567" cy="616567"/>
                </a:xfrm>
                <a:prstGeom prst="rect">
                  <a:avLst/>
                </a:prstGeom>
              </p:spPr>
            </p:pic>
            <p:pic>
              <p:nvPicPr>
                <p:cNvPr id="74" name="Рисунок 73" descr="Рубашка">
                  <a:extLst>
                    <a:ext uri="{FF2B5EF4-FFF2-40B4-BE49-F238E27FC236}">
                      <a16:creationId xmlns:a16="http://schemas.microsoft.com/office/drawing/2014/main" id="{5BA6DCA7-7B23-4E3A-BDE5-01EDE237C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7809" y="1888797"/>
                  <a:ext cx="671412" cy="671412"/>
                </a:xfrm>
                <a:prstGeom prst="rect">
                  <a:avLst/>
                </a:prstGeom>
              </p:spPr>
            </p:pic>
            <p:pic>
              <p:nvPicPr>
                <p:cNvPr id="75" name="Рисунок 74" descr="Колокольчик">
                  <a:extLst>
                    <a:ext uri="{FF2B5EF4-FFF2-40B4-BE49-F238E27FC236}">
                      <a16:creationId xmlns:a16="http://schemas.microsoft.com/office/drawing/2014/main" id="{94DE88EE-428F-4C63-BA50-CEE3ADEE6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989" y="1929485"/>
                  <a:ext cx="590036" cy="590036"/>
                </a:xfrm>
                <a:prstGeom prst="rect">
                  <a:avLst/>
                </a:prstGeom>
              </p:spPr>
            </p:pic>
          </p:grpSp>
          <p:sp>
            <p:nvSpPr>
              <p:cNvPr id="76" name="Прямоугольник 75">
                <a:extLst>
                  <a:ext uri="{FF2B5EF4-FFF2-40B4-BE49-F238E27FC236}">
                    <a16:creationId xmlns:a16="http://schemas.microsoft.com/office/drawing/2014/main" id="{6551FFDC-2A1E-42A4-BD77-FD2D59213DEC}"/>
                  </a:ext>
                </a:extLst>
              </p:cNvPr>
              <p:cNvSpPr/>
              <p:nvPr/>
            </p:nvSpPr>
            <p:spPr>
              <a:xfrm flipH="1">
                <a:off x="5440597" y="5791672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Стрелка: вправо 76">
                <a:extLst>
                  <a:ext uri="{FF2B5EF4-FFF2-40B4-BE49-F238E27FC236}">
                    <a16:creationId xmlns:a16="http://schemas.microsoft.com/office/drawing/2014/main" id="{5D070769-BF41-44CB-882B-05D4789B6C21}"/>
                  </a:ext>
                </a:extLst>
              </p:cNvPr>
              <p:cNvSpPr/>
              <p:nvPr/>
            </p:nvSpPr>
            <p:spPr>
              <a:xfrm flipH="1">
                <a:off x="4668744" y="5737020"/>
                <a:ext cx="596144" cy="2696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Стрелка: вправо 77">
                <a:extLst>
                  <a:ext uri="{FF2B5EF4-FFF2-40B4-BE49-F238E27FC236}">
                    <a16:creationId xmlns:a16="http://schemas.microsoft.com/office/drawing/2014/main" id="{B70E5306-7023-417F-B12A-5A0C3FA84C77}"/>
                  </a:ext>
                </a:extLst>
              </p:cNvPr>
              <p:cNvSpPr/>
              <p:nvPr/>
            </p:nvSpPr>
            <p:spPr>
              <a:xfrm flipH="1">
                <a:off x="6281304" y="5737020"/>
                <a:ext cx="596144" cy="2696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Рисунок 78" descr="Воздушные шары">
                <a:extLst>
                  <a:ext uri="{FF2B5EF4-FFF2-40B4-BE49-F238E27FC236}">
                    <a16:creationId xmlns:a16="http://schemas.microsoft.com/office/drawing/2014/main" id="{DD00292D-21E1-49DA-BF5D-C8BFCA954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40597" y="6058762"/>
                <a:ext cx="489420" cy="489420"/>
              </a:xfrm>
              <a:prstGeom prst="rect">
                <a:avLst/>
              </a:prstGeom>
            </p:spPr>
          </p:pic>
          <p:pic>
            <p:nvPicPr>
              <p:cNvPr id="80" name="Рисунок 79" descr="Книги">
                <a:extLst>
                  <a:ext uri="{FF2B5EF4-FFF2-40B4-BE49-F238E27FC236}">
                    <a16:creationId xmlns:a16="http://schemas.microsoft.com/office/drawing/2014/main" id="{E39F89A0-4252-40F5-8FAC-AF01D56E5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10426174" y="4399502"/>
                <a:ext cx="777351" cy="77735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7785A1-C24E-4915-A167-E1E2C227BD0F}"/>
                </a:ext>
              </a:extLst>
            </p:cNvPr>
            <p:cNvSpPr txBox="1"/>
            <p:nvPr/>
          </p:nvSpPr>
          <p:spPr>
            <a:xfrm>
              <a:off x="7273348" y="4696522"/>
              <a:ext cx="23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E4ABF9-39D0-4F25-B09C-51AE5C830DBF}"/>
                </a:ext>
              </a:extLst>
            </p:cNvPr>
            <p:cNvSpPr txBox="1"/>
            <p:nvPr/>
          </p:nvSpPr>
          <p:spPr>
            <a:xfrm>
              <a:off x="7995536" y="6376650"/>
              <a:ext cx="4133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 </a:t>
              </a:r>
              <a:endParaRPr lang="ru-RU" dirty="0"/>
            </a:p>
            <a:p>
              <a:r>
                <a:rPr lang="ru-RU" dirty="0"/>
                <a:t>Сегодня это - организационный вопрос.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05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A3A0-B1B8-4B96-B913-C28AEFD8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95" y="124515"/>
            <a:ext cx="10364451" cy="1596177"/>
          </a:xfrm>
        </p:spPr>
        <p:txBody>
          <a:bodyPr/>
          <a:lstStyle/>
          <a:p>
            <a:r>
              <a:rPr lang="ru-RU" dirty="0"/>
              <a:t>после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1235ED-814A-4E0B-9614-622A55E7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6525" y="572250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5368F5-CCEA-4DC8-90D3-707029680F30}"/>
              </a:ext>
            </a:extLst>
          </p:cNvPr>
          <p:cNvGrpSpPr/>
          <p:nvPr/>
        </p:nvGrpSpPr>
        <p:grpSpPr>
          <a:xfrm>
            <a:off x="281456" y="1306568"/>
            <a:ext cx="11565332" cy="5442082"/>
            <a:chOff x="281456" y="1306568"/>
            <a:chExt cx="11565332" cy="5442082"/>
          </a:xfrm>
        </p:grpSpPr>
        <p:pic>
          <p:nvPicPr>
            <p:cNvPr id="20" name="Рисунок 19" descr="Фабрика">
              <a:extLst>
                <a:ext uri="{FF2B5EF4-FFF2-40B4-BE49-F238E27FC236}">
                  <a16:creationId xmlns:a16="http://schemas.microsoft.com/office/drawing/2014/main" id="{6336535A-3A9D-4EEC-8303-2BB1B51A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605" y="2753249"/>
              <a:ext cx="1928845" cy="1928845"/>
            </a:xfrm>
            <a:prstGeom prst="rect">
              <a:avLst/>
            </a:prstGeom>
          </p:spPr>
        </p:pic>
        <p:pic>
          <p:nvPicPr>
            <p:cNvPr id="22" name="Рисунок 21" descr="Трактор">
              <a:extLst>
                <a:ext uri="{FF2B5EF4-FFF2-40B4-BE49-F238E27FC236}">
                  <a16:creationId xmlns:a16="http://schemas.microsoft.com/office/drawing/2014/main" id="{3D252447-989A-411E-AAAA-583B94FFE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03794" y="3521696"/>
              <a:ext cx="914400" cy="914400"/>
            </a:xfrm>
            <a:prstGeom prst="rect">
              <a:avLst/>
            </a:prstGeom>
          </p:spPr>
        </p:pic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C9907E8A-0687-40DC-A173-E2043525FCBB}"/>
                </a:ext>
              </a:extLst>
            </p:cNvPr>
            <p:cNvGrpSpPr/>
            <p:nvPr/>
          </p:nvGrpSpPr>
          <p:grpSpPr>
            <a:xfrm>
              <a:off x="281456" y="1716913"/>
              <a:ext cx="4136339" cy="763961"/>
              <a:chOff x="532626" y="1842523"/>
              <a:chExt cx="4136339" cy="763961"/>
            </a:xfrm>
          </p:grpSpPr>
          <p:pic>
            <p:nvPicPr>
              <p:cNvPr id="16" name="Рисунок 15" descr="Хозяйственная сумка">
                <a:extLst>
                  <a:ext uri="{FF2B5EF4-FFF2-40B4-BE49-F238E27FC236}">
                    <a16:creationId xmlns:a16="http://schemas.microsoft.com/office/drawing/2014/main" id="{D0386370-1721-4702-AC89-7E1BFDEF3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10376" y="1868006"/>
                <a:ext cx="712994" cy="712994"/>
              </a:xfrm>
              <a:prstGeom prst="rect">
                <a:avLst/>
              </a:prstGeom>
            </p:spPr>
          </p:pic>
          <p:pic>
            <p:nvPicPr>
              <p:cNvPr id="24" name="Рисунок 23" descr="Макароны">
                <a:extLst>
                  <a:ext uri="{FF2B5EF4-FFF2-40B4-BE49-F238E27FC236}">
                    <a16:creationId xmlns:a16="http://schemas.microsoft.com/office/drawing/2014/main" id="{43E75404-D641-4A63-929B-4AD8337BF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94267" y="1842523"/>
                <a:ext cx="763961" cy="763961"/>
              </a:xfrm>
              <a:prstGeom prst="rect">
                <a:avLst/>
              </a:prstGeom>
            </p:spPr>
          </p:pic>
          <p:pic>
            <p:nvPicPr>
              <p:cNvPr id="34" name="Рисунок 33" descr="Город">
                <a:extLst>
                  <a:ext uri="{FF2B5EF4-FFF2-40B4-BE49-F238E27FC236}">
                    <a16:creationId xmlns:a16="http://schemas.microsoft.com/office/drawing/2014/main" id="{78C2420C-C1CD-4277-9BFD-E334029FB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001207" y="1890624"/>
                <a:ext cx="667758" cy="667758"/>
              </a:xfrm>
              <a:prstGeom prst="rect">
                <a:avLst/>
              </a:prstGeom>
            </p:spPr>
          </p:pic>
          <p:pic>
            <p:nvPicPr>
              <p:cNvPr id="36" name="Рисунок 35" descr="Медицина">
                <a:extLst>
                  <a:ext uri="{FF2B5EF4-FFF2-40B4-BE49-F238E27FC236}">
                    <a16:creationId xmlns:a16="http://schemas.microsoft.com/office/drawing/2014/main" id="{DC0C7433-A20D-4617-9699-0078ED64F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2626" y="1916220"/>
                <a:ext cx="616567" cy="616567"/>
              </a:xfrm>
              <a:prstGeom prst="rect">
                <a:avLst/>
              </a:prstGeom>
            </p:spPr>
          </p:pic>
          <p:pic>
            <p:nvPicPr>
              <p:cNvPr id="38" name="Рисунок 37" descr="Рубашка">
                <a:extLst>
                  <a:ext uri="{FF2B5EF4-FFF2-40B4-BE49-F238E27FC236}">
                    <a16:creationId xmlns:a16="http://schemas.microsoft.com/office/drawing/2014/main" id="{03487818-7339-47A0-9C29-A6878EF98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067809" y="1888797"/>
                <a:ext cx="671412" cy="671412"/>
              </a:xfrm>
              <a:prstGeom prst="rect">
                <a:avLst/>
              </a:prstGeom>
            </p:spPr>
          </p:pic>
          <p:pic>
            <p:nvPicPr>
              <p:cNvPr id="40" name="Рисунок 39" descr="Колокольчик">
                <a:extLst>
                  <a:ext uri="{FF2B5EF4-FFF2-40B4-BE49-F238E27FC236}">
                    <a16:creationId xmlns:a16="http://schemas.microsoft.com/office/drawing/2014/main" id="{34E1DB02-3EBC-4BE0-B4A2-E26FB94E1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12989" y="1929485"/>
                <a:ext cx="590036" cy="590036"/>
              </a:xfrm>
              <a:prstGeom prst="rect">
                <a:avLst/>
              </a:prstGeom>
            </p:spPr>
          </p:pic>
        </p:grpSp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241C4028-0C96-45E5-A407-05B077367482}"/>
                </a:ext>
              </a:extLst>
            </p:cNvPr>
            <p:cNvSpPr/>
            <p:nvPr/>
          </p:nvSpPr>
          <p:spPr>
            <a:xfrm rot="10800000">
              <a:off x="2397600" y="2718042"/>
              <a:ext cx="235049" cy="5426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1BCE2E7D-991B-47D4-BF80-8BBEA29F0F3C}"/>
                </a:ext>
              </a:extLst>
            </p:cNvPr>
            <p:cNvGrpSpPr/>
            <p:nvPr/>
          </p:nvGrpSpPr>
          <p:grpSpPr>
            <a:xfrm>
              <a:off x="10130702" y="5086232"/>
              <a:ext cx="521280" cy="1019842"/>
              <a:chOff x="10492442" y="5337438"/>
              <a:chExt cx="521280" cy="1019842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F58AF552-22A1-4E4C-9CAA-3D77B79D56BD}"/>
                  </a:ext>
                </a:extLst>
              </p:cNvPr>
              <p:cNvSpPr/>
              <p:nvPr/>
            </p:nvSpPr>
            <p:spPr>
              <a:xfrm>
                <a:off x="10492442" y="6146397"/>
                <a:ext cx="521280" cy="2108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178A12ED-EB1A-4D4D-B7F4-C1CDAD871D99}"/>
                  </a:ext>
                </a:extLst>
              </p:cNvPr>
              <p:cNvSpPr/>
              <p:nvPr/>
            </p:nvSpPr>
            <p:spPr>
              <a:xfrm>
                <a:off x="10492442" y="5876744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008136D9-060D-481D-8422-AFCD0891643E}"/>
                  </a:ext>
                </a:extLst>
              </p:cNvPr>
              <p:cNvSpPr/>
              <p:nvPr/>
            </p:nvSpPr>
            <p:spPr>
              <a:xfrm>
                <a:off x="10492442" y="5607091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D9DF0CD6-EBD3-406A-AEB4-6017A59D142B}"/>
                  </a:ext>
                </a:extLst>
              </p:cNvPr>
              <p:cNvSpPr/>
              <p:nvPr/>
            </p:nvSpPr>
            <p:spPr>
              <a:xfrm>
                <a:off x="10492442" y="5337438"/>
                <a:ext cx="521280" cy="210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" name="Рисунок 11" descr="Команда">
              <a:extLst>
                <a:ext uri="{FF2B5EF4-FFF2-40B4-BE49-F238E27FC236}">
                  <a16:creationId xmlns:a16="http://schemas.microsoft.com/office/drawing/2014/main" id="{CFFFFCB5-6951-49C2-B594-2152140A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664289" y="5265302"/>
              <a:ext cx="914400" cy="914400"/>
            </a:xfrm>
            <a:prstGeom prst="rect">
              <a:avLst/>
            </a:prstGeom>
          </p:spPr>
        </p:pic>
        <p:pic>
          <p:nvPicPr>
            <p:cNvPr id="127" name="Рисунок 126" descr="Команда">
              <a:extLst>
                <a:ext uri="{FF2B5EF4-FFF2-40B4-BE49-F238E27FC236}">
                  <a16:creationId xmlns:a16="http://schemas.microsoft.com/office/drawing/2014/main" id="{919E5652-BB9A-446C-B489-2498B9E36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10857" y="5265302"/>
              <a:ext cx="914400" cy="914400"/>
            </a:xfrm>
            <a:prstGeom prst="rect">
              <a:avLst/>
            </a:prstGeom>
          </p:spPr>
        </p:pic>
        <p:pic>
          <p:nvPicPr>
            <p:cNvPr id="111" name="Рисунок 110" descr="Книги">
              <a:extLst>
                <a:ext uri="{FF2B5EF4-FFF2-40B4-BE49-F238E27FC236}">
                  <a16:creationId xmlns:a16="http://schemas.microsoft.com/office/drawing/2014/main" id="{76C1F416-15D2-459C-A10E-A1DAFCE99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971373" y="5064747"/>
              <a:ext cx="777351" cy="777351"/>
            </a:xfrm>
            <a:prstGeom prst="rect">
              <a:avLst/>
            </a:prstGeom>
          </p:spPr>
        </p:pic>
        <p:pic>
          <p:nvPicPr>
            <p:cNvPr id="128" name="Рисунок 127" descr="Команда">
              <a:extLst>
                <a:ext uri="{FF2B5EF4-FFF2-40B4-BE49-F238E27FC236}">
                  <a16:creationId xmlns:a16="http://schemas.microsoft.com/office/drawing/2014/main" id="{375F27A6-247B-41F5-9D66-498DE6D5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2137" y="5265302"/>
              <a:ext cx="914400" cy="914400"/>
            </a:xfrm>
            <a:prstGeom prst="rect">
              <a:avLst/>
            </a:prstGeom>
          </p:spPr>
        </p:pic>
        <p:pic>
          <p:nvPicPr>
            <p:cNvPr id="129" name="Рисунок 128" descr="Команда">
              <a:extLst>
                <a:ext uri="{FF2B5EF4-FFF2-40B4-BE49-F238E27FC236}">
                  <a16:creationId xmlns:a16="http://schemas.microsoft.com/office/drawing/2014/main" id="{0FC4EA89-5E50-48DF-8C2C-D613548D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18705" y="5265302"/>
              <a:ext cx="914400" cy="914400"/>
            </a:xfrm>
            <a:prstGeom prst="rect">
              <a:avLst/>
            </a:prstGeom>
          </p:spPr>
        </p:pic>
        <p:sp>
          <p:nvSpPr>
            <p:cNvPr id="130" name="Стрелка: вниз 129">
              <a:extLst>
                <a:ext uri="{FF2B5EF4-FFF2-40B4-BE49-F238E27FC236}">
                  <a16:creationId xmlns:a16="http://schemas.microsoft.com/office/drawing/2014/main" id="{6F478594-4624-4D92-B620-78B020B9D800}"/>
                </a:ext>
              </a:extLst>
            </p:cNvPr>
            <p:cNvSpPr/>
            <p:nvPr/>
          </p:nvSpPr>
          <p:spPr>
            <a:xfrm rot="8100000">
              <a:off x="4587517" y="4095889"/>
              <a:ext cx="243237" cy="16697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 descr="Гаечный ключ">
              <a:extLst>
                <a:ext uri="{FF2B5EF4-FFF2-40B4-BE49-F238E27FC236}">
                  <a16:creationId xmlns:a16="http://schemas.microsoft.com/office/drawing/2014/main" id="{5DB11AF2-3BA6-403C-BA7B-BB13487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5452854" y="5164739"/>
              <a:ext cx="531269" cy="531269"/>
            </a:xfrm>
            <a:prstGeom prst="rect">
              <a:avLst/>
            </a:prstGeom>
          </p:spPr>
        </p:pic>
        <p:sp>
          <p:nvSpPr>
            <p:cNvPr id="132" name="Стрелка: вниз 131">
              <a:extLst>
                <a:ext uri="{FF2B5EF4-FFF2-40B4-BE49-F238E27FC236}">
                  <a16:creationId xmlns:a16="http://schemas.microsoft.com/office/drawing/2014/main" id="{685EAAAB-AEDF-495D-AA9C-65F4FAC4BB93}"/>
                </a:ext>
              </a:extLst>
            </p:cNvPr>
            <p:cNvSpPr/>
            <p:nvPr/>
          </p:nvSpPr>
          <p:spPr>
            <a:xfrm rot="8100000" flipH="1" flipV="1">
              <a:off x="4489915" y="2300530"/>
              <a:ext cx="265645" cy="31535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F9A6B03-A6EB-42EE-88E2-309792D388BE}"/>
                </a:ext>
              </a:extLst>
            </p:cNvPr>
            <p:cNvGrpSpPr/>
            <p:nvPr/>
          </p:nvGrpSpPr>
          <p:grpSpPr>
            <a:xfrm>
              <a:off x="5663286" y="1306568"/>
              <a:ext cx="6183502" cy="3753935"/>
              <a:chOff x="5683382" y="1397000"/>
              <a:chExt cx="6183502" cy="3753935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2C76C9B4-CFF1-4078-B0D1-485E917AFDD7}"/>
                  </a:ext>
                </a:extLst>
              </p:cNvPr>
              <p:cNvGrpSpPr/>
              <p:nvPr/>
            </p:nvGrpSpPr>
            <p:grpSpPr>
              <a:xfrm>
                <a:off x="5683382" y="1397000"/>
                <a:ext cx="6183502" cy="3753935"/>
                <a:chOff x="4944143" y="1184788"/>
                <a:chExt cx="6922743" cy="3966147"/>
              </a:xfrm>
            </p:grpSpPr>
            <p:pic>
              <p:nvPicPr>
                <p:cNvPr id="14" name="Рисунок 13" descr="Монеты">
                  <a:extLst>
                    <a:ext uri="{FF2B5EF4-FFF2-40B4-BE49-F238E27FC236}">
                      <a16:creationId xmlns:a16="http://schemas.microsoft.com/office/drawing/2014/main" id="{45B1A5B4-02AD-4F1C-9AC3-6D61EE9B6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0481" y="2590403"/>
                  <a:ext cx="592226" cy="592226"/>
                </a:xfrm>
                <a:prstGeom prst="rect">
                  <a:avLst/>
                </a:prstGeom>
              </p:spPr>
            </p:pic>
            <p:pic>
              <p:nvPicPr>
                <p:cNvPr id="18" name="Рисунок 17" descr="Воздушные шары">
                  <a:extLst>
                    <a:ext uri="{FF2B5EF4-FFF2-40B4-BE49-F238E27FC236}">
                      <a16:creationId xmlns:a16="http://schemas.microsoft.com/office/drawing/2014/main" id="{D7B5AD26-E276-4F2D-8C15-6753AE148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03249" y="1184788"/>
                  <a:ext cx="1581396" cy="1581396"/>
                </a:xfrm>
                <a:prstGeom prst="rect">
                  <a:avLst/>
                </a:prstGeom>
              </p:spPr>
            </p:pic>
            <p:sp>
              <p:nvSpPr>
                <p:cNvPr id="69" name="Стрелка: вниз 68">
                  <a:extLst>
                    <a:ext uri="{FF2B5EF4-FFF2-40B4-BE49-F238E27FC236}">
                      <a16:creationId xmlns:a16="http://schemas.microsoft.com/office/drawing/2014/main" id="{7A987041-DDAA-4F17-918D-F4C2B998EC8D}"/>
                    </a:ext>
                  </a:extLst>
                </p:cNvPr>
                <p:cNvSpPr/>
                <p:nvPr/>
              </p:nvSpPr>
              <p:spPr>
                <a:xfrm rot="8100000">
                  <a:off x="6377478" y="3392354"/>
                  <a:ext cx="811728" cy="1758581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0" name="Рисунок 79" descr="Воздушные шары">
                  <a:extLst>
                    <a:ext uri="{FF2B5EF4-FFF2-40B4-BE49-F238E27FC236}">
                      <a16:creationId xmlns:a16="http://schemas.microsoft.com/office/drawing/2014/main" id="{4DC50B2E-0D03-4509-877F-F1258461A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4143" y="2194778"/>
                  <a:ext cx="1581396" cy="1581396"/>
                </a:xfrm>
                <a:prstGeom prst="rect">
                  <a:avLst/>
                </a:prstGeom>
              </p:spPr>
            </p:pic>
            <p:sp>
              <p:nvSpPr>
                <p:cNvPr id="81" name="Стрелка: влево-вправо 80">
                  <a:extLst>
                    <a:ext uri="{FF2B5EF4-FFF2-40B4-BE49-F238E27FC236}">
                      <a16:creationId xmlns:a16="http://schemas.microsoft.com/office/drawing/2014/main" id="{281B87C6-981E-464A-A595-5140EAD21403}"/>
                    </a:ext>
                  </a:extLst>
                </p:cNvPr>
                <p:cNvSpPr/>
                <p:nvPr/>
              </p:nvSpPr>
              <p:spPr>
                <a:xfrm>
                  <a:off x="6954119" y="2761004"/>
                  <a:ext cx="771737" cy="263366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Стрелка: влево-вправо 81">
                  <a:extLst>
                    <a:ext uri="{FF2B5EF4-FFF2-40B4-BE49-F238E27FC236}">
                      <a16:creationId xmlns:a16="http://schemas.microsoft.com/office/drawing/2014/main" id="{66B69356-6A3D-4F94-BE04-A32761F6E248}"/>
                    </a:ext>
                  </a:extLst>
                </p:cNvPr>
                <p:cNvSpPr/>
                <p:nvPr/>
              </p:nvSpPr>
              <p:spPr>
                <a:xfrm>
                  <a:off x="8795114" y="2771020"/>
                  <a:ext cx="771737" cy="263366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Стрелка: вниз 83">
                  <a:extLst>
                    <a:ext uri="{FF2B5EF4-FFF2-40B4-BE49-F238E27FC236}">
                      <a16:creationId xmlns:a16="http://schemas.microsoft.com/office/drawing/2014/main" id="{C287F3F3-1E16-42B1-9B4F-CA7FE6D50472}"/>
                    </a:ext>
                  </a:extLst>
                </p:cNvPr>
                <p:cNvSpPr/>
                <p:nvPr/>
              </p:nvSpPr>
              <p:spPr>
                <a:xfrm rot="13500000" flipH="1">
                  <a:off x="8841667" y="3367889"/>
                  <a:ext cx="811728" cy="1758581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5" name="Рисунок 84" descr="Воздушные шары">
                  <a:extLst>
                    <a:ext uri="{FF2B5EF4-FFF2-40B4-BE49-F238E27FC236}">
                      <a16:creationId xmlns:a16="http://schemas.microsoft.com/office/drawing/2014/main" id="{95848BA6-7237-420C-8E06-D7FA38EBC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85490" y="2121767"/>
                  <a:ext cx="1581396" cy="1581396"/>
                </a:xfrm>
                <a:prstGeom prst="rect">
                  <a:avLst/>
                </a:prstGeom>
              </p:spPr>
            </p:pic>
            <p:pic>
              <p:nvPicPr>
                <p:cNvPr id="86" name="Рисунок 85" descr="Воздушные шары">
                  <a:extLst>
                    <a:ext uri="{FF2B5EF4-FFF2-40B4-BE49-F238E27FC236}">
                      <a16:creationId xmlns:a16="http://schemas.microsoft.com/office/drawing/2014/main" id="{89E1E020-BBAA-41FB-96EB-1234C4930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4058" y="1184788"/>
                  <a:ext cx="1581396" cy="1581396"/>
                </a:xfrm>
                <a:prstGeom prst="rect">
                  <a:avLst/>
                </a:prstGeom>
              </p:spPr>
            </p:pic>
            <p:sp>
              <p:nvSpPr>
                <p:cNvPr id="39" name="Стрелка: влево-вправо 38">
                  <a:extLst>
                    <a:ext uri="{FF2B5EF4-FFF2-40B4-BE49-F238E27FC236}">
                      <a16:creationId xmlns:a16="http://schemas.microsoft.com/office/drawing/2014/main" id="{A9FBCC20-9EB1-4071-A5DE-AC9A6C3D5408}"/>
                    </a:ext>
                  </a:extLst>
                </p:cNvPr>
                <p:cNvSpPr/>
                <p:nvPr/>
              </p:nvSpPr>
              <p:spPr>
                <a:xfrm>
                  <a:off x="7507292" y="1671476"/>
                  <a:ext cx="1864316" cy="504652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B5FFC4B2-84D4-4623-888E-BE676958DC57}"/>
                  </a:ext>
                </a:extLst>
              </p:cNvPr>
              <p:cNvGrpSpPr/>
              <p:nvPr/>
            </p:nvGrpSpPr>
            <p:grpSpPr>
              <a:xfrm>
                <a:off x="7324633" y="3230529"/>
                <a:ext cx="2690160" cy="447254"/>
                <a:chOff x="7545696" y="3260673"/>
                <a:chExt cx="2690160" cy="447254"/>
              </a:xfrm>
            </p:grpSpPr>
            <p:grpSp>
              <p:nvGrpSpPr>
                <p:cNvPr id="55" name="Группа 54">
                  <a:extLst>
                    <a:ext uri="{FF2B5EF4-FFF2-40B4-BE49-F238E27FC236}">
                      <a16:creationId xmlns:a16="http://schemas.microsoft.com/office/drawing/2014/main" id="{8A16D027-0B89-4FD4-A3B9-E2472DA220B0}"/>
                    </a:ext>
                  </a:extLst>
                </p:cNvPr>
                <p:cNvGrpSpPr/>
                <p:nvPr/>
              </p:nvGrpSpPr>
              <p:grpSpPr>
                <a:xfrm>
                  <a:off x="8331212" y="3260673"/>
                  <a:ext cx="183545" cy="359091"/>
                  <a:chOff x="7684096" y="4807354"/>
                  <a:chExt cx="521280" cy="1019842"/>
                </a:xfrm>
              </p:grpSpPr>
              <p:sp>
                <p:nvSpPr>
                  <p:cNvPr id="56" name="Прямоугольник 55">
                    <a:extLst>
                      <a:ext uri="{FF2B5EF4-FFF2-40B4-BE49-F238E27FC236}">
                        <a16:creationId xmlns:a16="http://schemas.microsoft.com/office/drawing/2014/main" id="{4D19799D-48F6-4BED-BCD9-10B5734FCBDC}"/>
                      </a:ext>
                    </a:extLst>
                  </p:cNvPr>
                  <p:cNvSpPr/>
                  <p:nvPr/>
                </p:nvSpPr>
                <p:spPr>
                  <a:xfrm>
                    <a:off x="7684096" y="5616313"/>
                    <a:ext cx="521280" cy="21088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Прямоугольник 56">
                    <a:extLst>
                      <a:ext uri="{FF2B5EF4-FFF2-40B4-BE49-F238E27FC236}">
                        <a16:creationId xmlns:a16="http://schemas.microsoft.com/office/drawing/2014/main" id="{01F5EF07-59D1-42DB-9D56-EBF777AA4E3D}"/>
                      </a:ext>
                    </a:extLst>
                  </p:cNvPr>
                  <p:cNvSpPr/>
                  <p:nvPr/>
                </p:nvSpPr>
                <p:spPr>
                  <a:xfrm>
                    <a:off x="7684096" y="5346660"/>
                    <a:ext cx="521280" cy="21088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Прямоугольник 58">
                    <a:extLst>
                      <a:ext uri="{FF2B5EF4-FFF2-40B4-BE49-F238E27FC236}">
                        <a16:creationId xmlns:a16="http://schemas.microsoft.com/office/drawing/2014/main" id="{CC87E1D9-CCAE-4376-AAF9-B5F91370244F}"/>
                      </a:ext>
                    </a:extLst>
                  </p:cNvPr>
                  <p:cNvSpPr/>
                  <p:nvPr/>
                </p:nvSpPr>
                <p:spPr>
                  <a:xfrm>
                    <a:off x="7684096" y="5077007"/>
                    <a:ext cx="521280" cy="21088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Прямоугольник 59">
                    <a:extLst>
                      <a:ext uri="{FF2B5EF4-FFF2-40B4-BE49-F238E27FC236}">
                        <a16:creationId xmlns:a16="http://schemas.microsoft.com/office/drawing/2014/main" id="{1F605BD8-80A0-410D-9EA2-167257F8ECD3}"/>
                      </a:ext>
                    </a:extLst>
                  </p:cNvPr>
                  <p:cNvSpPr/>
                  <p:nvPr/>
                </p:nvSpPr>
                <p:spPr>
                  <a:xfrm>
                    <a:off x="7684096" y="4807354"/>
                    <a:ext cx="521280" cy="21088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5DC08A9-1E44-4CEC-8B19-108955D81E36}"/>
                    </a:ext>
                  </a:extLst>
                </p:cNvPr>
                <p:cNvSpPr txBox="1"/>
                <p:nvPr/>
              </p:nvSpPr>
              <p:spPr>
                <a:xfrm>
                  <a:off x="7545696" y="3338595"/>
                  <a:ext cx="2690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/>
                    <a:t>(       ,      ,  </a:t>
                  </a:r>
                  <a:r>
                    <a:rPr lang="ru-RU" dirty="0" err="1"/>
                    <a:t>э.х.с</a:t>
                  </a:r>
                  <a:r>
                    <a:rPr lang="ru-RU" dirty="0"/>
                    <a:t>.+, 2ч. - )*</a:t>
                  </a:r>
                </a:p>
              </p:txBody>
            </p:sp>
            <p:grpSp>
              <p:nvGrpSpPr>
                <p:cNvPr id="51" name="Группа 50">
                  <a:extLst>
                    <a:ext uri="{FF2B5EF4-FFF2-40B4-BE49-F238E27FC236}">
                      <a16:creationId xmlns:a16="http://schemas.microsoft.com/office/drawing/2014/main" id="{248C7D90-7D35-4D83-A1FE-A96D4AE1019B}"/>
                    </a:ext>
                  </a:extLst>
                </p:cNvPr>
                <p:cNvGrpSpPr/>
                <p:nvPr/>
              </p:nvGrpSpPr>
              <p:grpSpPr>
                <a:xfrm>
                  <a:off x="7779601" y="3331982"/>
                  <a:ext cx="360832" cy="315353"/>
                  <a:chOff x="2971451" y="303873"/>
                  <a:chExt cx="441372" cy="413413"/>
                </a:xfrm>
              </p:grpSpPr>
              <p:pic>
                <p:nvPicPr>
                  <p:cNvPr id="52" name="Рисунок 51" descr="Монеты">
                    <a:extLst>
                      <a:ext uri="{FF2B5EF4-FFF2-40B4-BE49-F238E27FC236}">
                        <a16:creationId xmlns:a16="http://schemas.microsoft.com/office/drawing/2014/main" id="{14F34200-EAD3-42E0-ACBF-98A25B6537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78798" y="303873"/>
                    <a:ext cx="282196" cy="299028"/>
                  </a:xfrm>
                  <a:prstGeom prst="rect">
                    <a:avLst/>
                  </a:prstGeom>
                </p:spPr>
              </p:pic>
              <p:pic>
                <p:nvPicPr>
                  <p:cNvPr id="53" name="Рисунок 52" descr="Монеты">
                    <a:extLst>
                      <a:ext uri="{FF2B5EF4-FFF2-40B4-BE49-F238E27FC236}">
                        <a16:creationId xmlns:a16="http://schemas.microsoft.com/office/drawing/2014/main" id="{E680686D-D25B-41ED-9601-ED746373B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71451" y="418258"/>
                    <a:ext cx="282196" cy="299028"/>
                  </a:xfrm>
                  <a:prstGeom prst="rect">
                    <a:avLst/>
                  </a:prstGeom>
                </p:spPr>
              </p:pic>
              <p:pic>
                <p:nvPicPr>
                  <p:cNvPr id="54" name="Рисунок 53" descr="Монеты">
                    <a:extLst>
                      <a:ext uri="{FF2B5EF4-FFF2-40B4-BE49-F238E27FC236}">
                        <a16:creationId xmlns:a16="http://schemas.microsoft.com/office/drawing/2014/main" id="{CB2BC717-0160-4786-8CE0-5DF9251079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96DAC541-7B7A-43D3-8B79-37D633B846F1}">
                        <asvg:svgBlip xmlns:asvg="http://schemas.microsoft.com/office/drawing/2016/SVG/main" r:embed="rId2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30627" y="418258"/>
                    <a:ext cx="282196" cy="29902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23DEF18-BC75-40BB-9CCB-EBB325BE1F4D}"/>
                </a:ext>
              </a:extLst>
            </p:cNvPr>
            <p:cNvGrpSpPr/>
            <p:nvPr/>
          </p:nvGrpSpPr>
          <p:grpSpPr>
            <a:xfrm>
              <a:off x="371789" y="5548321"/>
              <a:ext cx="4088363" cy="1200329"/>
              <a:chOff x="371789" y="5548321"/>
              <a:chExt cx="4088363" cy="12003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201FA-23E8-4DA2-9277-4E6074C027F2}"/>
                  </a:ext>
                </a:extLst>
              </p:cNvPr>
              <p:cNvSpPr txBox="1"/>
              <p:nvPr/>
            </p:nvSpPr>
            <p:spPr>
              <a:xfrm>
                <a:off x="371789" y="5548321"/>
                <a:ext cx="408836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*</a:t>
                </a:r>
                <a:br>
                  <a:rPr lang="ru-RU" dirty="0"/>
                </a:br>
                <a:r>
                  <a:rPr lang="ru-RU" dirty="0"/>
                  <a:t>           - концентрация средств</a:t>
                </a:r>
                <a:br>
                  <a:rPr lang="ru-RU" dirty="0"/>
                </a:br>
                <a:r>
                  <a:rPr lang="ru-RU" dirty="0"/>
                  <a:t>        - дополнительная личная свобода</a:t>
                </a:r>
              </a:p>
              <a:p>
                <a:r>
                  <a:rPr lang="ru-RU" dirty="0"/>
                  <a:t>   </a:t>
                </a:r>
                <a:r>
                  <a:rPr lang="ru-RU" dirty="0" err="1"/>
                  <a:t>э.х.с</a:t>
                </a:r>
                <a:r>
                  <a:rPr lang="ru-RU" dirty="0"/>
                  <a:t>.+, 2ч.-  - выкуп инноваций</a:t>
                </a:r>
              </a:p>
            </p:txBody>
          </p: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4CA0171E-4071-492B-9371-D4DBCAD0AC5F}"/>
                  </a:ext>
                </a:extLst>
              </p:cNvPr>
              <p:cNvGrpSpPr/>
              <p:nvPr/>
            </p:nvGrpSpPr>
            <p:grpSpPr>
              <a:xfrm>
                <a:off x="631940" y="5831044"/>
                <a:ext cx="360832" cy="315353"/>
                <a:chOff x="2971451" y="303873"/>
                <a:chExt cx="441372" cy="413413"/>
              </a:xfrm>
            </p:grpSpPr>
            <p:pic>
              <p:nvPicPr>
                <p:cNvPr id="62" name="Рисунок 61" descr="Монеты">
                  <a:extLst>
                    <a:ext uri="{FF2B5EF4-FFF2-40B4-BE49-F238E27FC236}">
                      <a16:creationId xmlns:a16="http://schemas.microsoft.com/office/drawing/2014/main" id="{83342D50-D3F9-4D7F-ABDE-B27827A954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78798" y="303873"/>
                  <a:ext cx="282196" cy="299028"/>
                </a:xfrm>
                <a:prstGeom prst="rect">
                  <a:avLst/>
                </a:prstGeom>
              </p:spPr>
            </p:pic>
            <p:pic>
              <p:nvPicPr>
                <p:cNvPr id="63" name="Рисунок 62" descr="Монеты">
                  <a:extLst>
                    <a:ext uri="{FF2B5EF4-FFF2-40B4-BE49-F238E27FC236}">
                      <a16:creationId xmlns:a16="http://schemas.microsoft.com/office/drawing/2014/main" id="{EC205C9C-201B-4602-B9C9-4722D1D1D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1451" y="418258"/>
                  <a:ext cx="282196" cy="299028"/>
                </a:xfrm>
                <a:prstGeom prst="rect">
                  <a:avLst/>
                </a:prstGeom>
              </p:spPr>
            </p:pic>
            <p:pic>
              <p:nvPicPr>
                <p:cNvPr id="64" name="Рисунок 63" descr="Монеты">
                  <a:extLst>
                    <a:ext uri="{FF2B5EF4-FFF2-40B4-BE49-F238E27FC236}">
                      <a16:creationId xmlns:a16="http://schemas.microsoft.com/office/drawing/2014/main" id="{D8440554-66AA-41D1-A827-9E2911E90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30627" y="418258"/>
                  <a:ext cx="282196" cy="299028"/>
                </a:xfrm>
                <a:prstGeom prst="rect">
                  <a:avLst/>
                </a:prstGeom>
              </p:spPr>
            </p:pic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F9738A99-227B-448A-B534-C7C85D505374}"/>
                  </a:ext>
                </a:extLst>
              </p:cNvPr>
              <p:cNvGrpSpPr/>
              <p:nvPr/>
            </p:nvGrpSpPr>
            <p:grpSpPr>
              <a:xfrm>
                <a:off x="689547" y="6179701"/>
                <a:ext cx="121924" cy="238533"/>
                <a:chOff x="7684096" y="4807354"/>
                <a:chExt cx="521280" cy="1019842"/>
              </a:xfrm>
            </p:grpSpPr>
            <p:sp>
              <p:nvSpPr>
                <p:cNvPr id="66" name="Прямоугольник 65">
                  <a:extLst>
                    <a:ext uri="{FF2B5EF4-FFF2-40B4-BE49-F238E27FC236}">
                      <a16:creationId xmlns:a16="http://schemas.microsoft.com/office/drawing/2014/main" id="{9A745F2C-6D43-4068-B91F-4EE32E067328}"/>
                    </a:ext>
                  </a:extLst>
                </p:cNvPr>
                <p:cNvSpPr/>
                <p:nvPr/>
              </p:nvSpPr>
              <p:spPr>
                <a:xfrm>
                  <a:off x="7684096" y="5616313"/>
                  <a:ext cx="521280" cy="21088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:a16="http://schemas.microsoft.com/office/drawing/2014/main" id="{CEAF06B8-DE3D-40DC-B4D7-67FB37EB7B2D}"/>
                    </a:ext>
                  </a:extLst>
                </p:cNvPr>
                <p:cNvSpPr/>
                <p:nvPr/>
              </p:nvSpPr>
              <p:spPr>
                <a:xfrm>
                  <a:off x="7684096" y="5346660"/>
                  <a:ext cx="521280" cy="21088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67">
                  <a:extLst>
                    <a:ext uri="{FF2B5EF4-FFF2-40B4-BE49-F238E27FC236}">
                      <a16:creationId xmlns:a16="http://schemas.microsoft.com/office/drawing/2014/main" id="{189B35B1-6742-42DD-A0E6-8D0C9E51C8D3}"/>
                    </a:ext>
                  </a:extLst>
                </p:cNvPr>
                <p:cNvSpPr/>
                <p:nvPr/>
              </p:nvSpPr>
              <p:spPr>
                <a:xfrm>
                  <a:off x="7684096" y="5077007"/>
                  <a:ext cx="521280" cy="21088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>
                  <a:extLst>
                    <a:ext uri="{FF2B5EF4-FFF2-40B4-BE49-F238E27FC236}">
                      <a16:creationId xmlns:a16="http://schemas.microsoft.com/office/drawing/2014/main" id="{28796705-4C38-4481-B54D-5E6E98151506}"/>
                    </a:ext>
                  </a:extLst>
                </p:cNvPr>
                <p:cNvSpPr/>
                <p:nvPr/>
              </p:nvSpPr>
              <p:spPr>
                <a:xfrm>
                  <a:off x="7684096" y="4807354"/>
                  <a:ext cx="521280" cy="21088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5252380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372</TotalTime>
  <Words>326</Words>
  <Application>Microsoft Office PowerPoint</Application>
  <PresentationFormat>Широкоэкранный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 CHRISTY</vt:lpstr>
      <vt:lpstr>Arial</vt:lpstr>
      <vt:lpstr>Calibri</vt:lpstr>
      <vt:lpstr>Tw Cen MT</vt:lpstr>
      <vt:lpstr>Капля</vt:lpstr>
      <vt:lpstr>Экономная хозяйственная система  Э.Х.С.</vt:lpstr>
      <vt:lpstr>Варианты финансирования творчества</vt:lpstr>
      <vt:lpstr>Схема Э.Х.С. (кооперативный вариант) «2 часа» зарабатываешь + свободное творчество</vt:lpstr>
      <vt:lpstr>2 часа</vt:lpstr>
      <vt:lpstr>2 часа</vt:lpstr>
      <vt:lpstr>2 часа</vt:lpstr>
      <vt:lpstr>ДО</vt:lpstr>
      <vt:lpstr>Суть изменения</vt:lpstr>
      <vt:lpstr>после</vt:lpstr>
      <vt:lpstr>Состав э.х.с.</vt:lpstr>
      <vt:lpstr>Макроэкономическая схема переход от многоукладной экономики к многоукладному образу жизни </vt:lpstr>
      <vt:lpstr>выбор</vt:lpstr>
      <vt:lpstr>Состояние проекта</vt:lpstr>
      <vt:lpstr>Состояние проекта</vt:lpstr>
      <vt:lpstr>Подключайтесь к поиску  конкретного решения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Драницына</dc:creator>
  <cp:lastModifiedBy>Александра Драницына</cp:lastModifiedBy>
  <cp:revision>54</cp:revision>
  <dcterms:created xsi:type="dcterms:W3CDTF">2017-12-20T04:00:06Z</dcterms:created>
  <dcterms:modified xsi:type="dcterms:W3CDTF">2018-02-03T09:09:48Z</dcterms:modified>
</cp:coreProperties>
</file>