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3" r:id="rId4"/>
    <p:sldId id="267" r:id="rId5"/>
    <p:sldId id="279" r:id="rId6"/>
    <p:sldId id="274" r:id="rId7"/>
    <p:sldId id="258" r:id="rId8"/>
    <p:sldId id="262" r:id="rId9"/>
    <p:sldId id="261" r:id="rId10"/>
    <p:sldId id="263" r:id="rId11"/>
    <p:sldId id="277" r:id="rId12"/>
    <p:sldId id="2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067"/>
    <a:srgbClr val="FC3710"/>
    <a:srgbClr val="F556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9" autoAdjust="0"/>
    <p:restoredTop sz="94660" autoAdjust="0"/>
  </p:normalViewPr>
  <p:slideViewPr>
    <p:cSldViewPr snapToGrid="0">
      <p:cViewPr>
        <p:scale>
          <a:sx n="50" d="100"/>
          <a:sy n="50" d="100"/>
        </p:scale>
        <p:origin x="-1608" y="-8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4E30C-3128-41FB-B958-9AC7A15D49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1AF8BA-FD78-40C4-95DF-66034CA71AC5}">
      <dgm:prSet custT="1"/>
      <dgm:spPr/>
      <dgm:t>
        <a:bodyPr/>
        <a:lstStyle/>
        <a:p>
          <a:pPr algn="ctr" rtl="0"/>
          <a:r>
            <a:rPr lang="ru-RU" sz="2400" dirty="0" smtClean="0"/>
            <a:t>Актуальность</a:t>
          </a:r>
          <a:endParaRPr lang="ru-RU" sz="2400" dirty="0"/>
        </a:p>
      </dgm:t>
    </dgm:pt>
    <dgm:pt modelId="{13D53DE4-D72E-44D7-A6A8-6D343B93CCB6}" type="parTrans" cxnId="{FDB75269-FA45-4E40-BA0E-E3D5844CC198}">
      <dgm:prSet/>
      <dgm:spPr/>
      <dgm:t>
        <a:bodyPr/>
        <a:lstStyle/>
        <a:p>
          <a:endParaRPr lang="ru-RU"/>
        </a:p>
      </dgm:t>
    </dgm:pt>
    <dgm:pt modelId="{9C74D085-C073-4DA1-827D-AD90DC21545E}" type="sibTrans" cxnId="{FDB75269-FA45-4E40-BA0E-E3D5844CC198}">
      <dgm:prSet/>
      <dgm:spPr/>
      <dgm:t>
        <a:bodyPr/>
        <a:lstStyle/>
        <a:p>
          <a:endParaRPr lang="ru-RU"/>
        </a:p>
      </dgm:t>
    </dgm:pt>
    <dgm:pt modelId="{B6CD5D02-07B9-42B9-8078-6329EC4B9713}" type="pres">
      <dgm:prSet presAssocID="{9674E30C-3128-41FB-B958-9AC7A15D49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CBD0D6-5009-466A-ABCD-54539F377D74}" type="pres">
      <dgm:prSet presAssocID="{951AF8BA-FD78-40C4-95DF-66034CA71AC5}" presName="parentText" presStyleLbl="node1" presStyleIdx="0" presStyleCnt="1" custScaleX="99237" custLinFactNeighborY="-33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B75269-FA45-4E40-BA0E-E3D5844CC198}" srcId="{9674E30C-3128-41FB-B958-9AC7A15D495A}" destId="{951AF8BA-FD78-40C4-95DF-66034CA71AC5}" srcOrd="0" destOrd="0" parTransId="{13D53DE4-D72E-44D7-A6A8-6D343B93CCB6}" sibTransId="{9C74D085-C073-4DA1-827D-AD90DC21545E}"/>
    <dgm:cxn modelId="{F95392AE-9795-4DEF-BAEC-37FC24939D49}" type="presOf" srcId="{9674E30C-3128-41FB-B958-9AC7A15D495A}" destId="{B6CD5D02-07B9-42B9-8078-6329EC4B9713}" srcOrd="0" destOrd="0" presId="urn:microsoft.com/office/officeart/2005/8/layout/vList2"/>
    <dgm:cxn modelId="{89EC6253-DE2C-47F7-A1CC-834B03E0A56E}" type="presOf" srcId="{951AF8BA-FD78-40C4-95DF-66034CA71AC5}" destId="{D2CBD0D6-5009-466A-ABCD-54539F377D74}" srcOrd="0" destOrd="0" presId="urn:microsoft.com/office/officeart/2005/8/layout/vList2"/>
    <dgm:cxn modelId="{7CEDD898-68E8-4E1A-86B7-05D41F4F17DD}" type="presParOf" srcId="{B6CD5D02-07B9-42B9-8078-6329EC4B9713}" destId="{D2CBD0D6-5009-466A-ABCD-54539F377D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74E30C-3128-41FB-B958-9AC7A15D49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1AF8BA-FD78-40C4-95DF-66034CA71AC5}">
      <dgm:prSet custT="1"/>
      <dgm:spPr/>
      <dgm:t>
        <a:bodyPr/>
        <a:lstStyle/>
        <a:p>
          <a:pPr algn="ctr" rtl="0"/>
          <a:r>
            <a:rPr lang="ru-RU" sz="2400" dirty="0" smtClean="0"/>
            <a:t>Цели</a:t>
          </a:r>
          <a:endParaRPr lang="ru-RU" sz="2400" dirty="0"/>
        </a:p>
      </dgm:t>
    </dgm:pt>
    <dgm:pt modelId="{13D53DE4-D72E-44D7-A6A8-6D343B93CCB6}" type="parTrans" cxnId="{FDB75269-FA45-4E40-BA0E-E3D5844CC198}">
      <dgm:prSet/>
      <dgm:spPr/>
      <dgm:t>
        <a:bodyPr/>
        <a:lstStyle/>
        <a:p>
          <a:endParaRPr lang="ru-RU"/>
        </a:p>
      </dgm:t>
    </dgm:pt>
    <dgm:pt modelId="{9C74D085-C073-4DA1-827D-AD90DC21545E}" type="sibTrans" cxnId="{FDB75269-FA45-4E40-BA0E-E3D5844CC198}">
      <dgm:prSet/>
      <dgm:spPr/>
      <dgm:t>
        <a:bodyPr/>
        <a:lstStyle/>
        <a:p>
          <a:endParaRPr lang="ru-RU"/>
        </a:p>
      </dgm:t>
    </dgm:pt>
    <dgm:pt modelId="{B6CD5D02-07B9-42B9-8078-6329EC4B9713}" type="pres">
      <dgm:prSet presAssocID="{9674E30C-3128-41FB-B958-9AC7A15D49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CBD0D6-5009-466A-ABCD-54539F377D74}" type="pres">
      <dgm:prSet presAssocID="{951AF8BA-FD78-40C4-95DF-66034CA71AC5}" presName="parentText" presStyleLbl="node1" presStyleIdx="0" presStyleCnt="1" custScaleX="99237" custLinFactNeighborX="-1894" custLinFactNeighborY="117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CFB080-4656-4AF6-81E3-BB85C9D8F154}" type="presOf" srcId="{9674E30C-3128-41FB-B958-9AC7A15D495A}" destId="{B6CD5D02-07B9-42B9-8078-6329EC4B9713}" srcOrd="0" destOrd="0" presId="urn:microsoft.com/office/officeart/2005/8/layout/vList2"/>
    <dgm:cxn modelId="{93CB2F10-B90D-46D8-B39E-CF23C525B6DD}" type="presOf" srcId="{951AF8BA-FD78-40C4-95DF-66034CA71AC5}" destId="{D2CBD0D6-5009-466A-ABCD-54539F377D74}" srcOrd="0" destOrd="0" presId="urn:microsoft.com/office/officeart/2005/8/layout/vList2"/>
    <dgm:cxn modelId="{FDB75269-FA45-4E40-BA0E-E3D5844CC198}" srcId="{9674E30C-3128-41FB-B958-9AC7A15D495A}" destId="{951AF8BA-FD78-40C4-95DF-66034CA71AC5}" srcOrd="0" destOrd="0" parTransId="{13D53DE4-D72E-44D7-A6A8-6D343B93CCB6}" sibTransId="{9C74D085-C073-4DA1-827D-AD90DC21545E}"/>
    <dgm:cxn modelId="{CA6F2176-CFAD-4648-987A-384DB2C83531}" type="presParOf" srcId="{B6CD5D02-07B9-42B9-8078-6329EC4B9713}" destId="{D2CBD0D6-5009-466A-ABCD-54539F377D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74E30C-3128-41FB-B958-9AC7A15D49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1AF8BA-FD78-40C4-95DF-66034CA71AC5}">
      <dgm:prSet custT="1"/>
      <dgm:spPr/>
      <dgm:t>
        <a:bodyPr/>
        <a:lstStyle/>
        <a:p>
          <a:pPr algn="ctr" rtl="0"/>
          <a:r>
            <a:rPr lang="ru-RU" sz="2400" dirty="0" smtClean="0"/>
            <a:t>Задачи</a:t>
          </a:r>
          <a:endParaRPr lang="ru-RU" sz="2400" dirty="0"/>
        </a:p>
      </dgm:t>
    </dgm:pt>
    <dgm:pt modelId="{13D53DE4-D72E-44D7-A6A8-6D343B93CCB6}" type="parTrans" cxnId="{FDB75269-FA45-4E40-BA0E-E3D5844CC198}">
      <dgm:prSet/>
      <dgm:spPr/>
      <dgm:t>
        <a:bodyPr/>
        <a:lstStyle/>
        <a:p>
          <a:endParaRPr lang="ru-RU"/>
        </a:p>
      </dgm:t>
    </dgm:pt>
    <dgm:pt modelId="{9C74D085-C073-4DA1-827D-AD90DC21545E}" type="sibTrans" cxnId="{FDB75269-FA45-4E40-BA0E-E3D5844CC198}">
      <dgm:prSet/>
      <dgm:spPr/>
      <dgm:t>
        <a:bodyPr/>
        <a:lstStyle/>
        <a:p>
          <a:endParaRPr lang="ru-RU"/>
        </a:p>
      </dgm:t>
    </dgm:pt>
    <dgm:pt modelId="{B6CD5D02-07B9-42B9-8078-6329EC4B9713}" type="pres">
      <dgm:prSet presAssocID="{9674E30C-3128-41FB-B958-9AC7A15D49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CBD0D6-5009-466A-ABCD-54539F377D74}" type="pres">
      <dgm:prSet presAssocID="{951AF8BA-FD78-40C4-95DF-66034CA71AC5}" presName="parentText" presStyleLbl="node1" presStyleIdx="0" presStyleCnt="1" custScaleX="99237" custLinFactY="-100000" custLinFactNeighborX="4232" custLinFactNeighborY="-1904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3D6455-4B32-4807-BE28-DFBC51D76CD5}" type="presOf" srcId="{951AF8BA-FD78-40C4-95DF-66034CA71AC5}" destId="{D2CBD0D6-5009-466A-ABCD-54539F377D74}" srcOrd="0" destOrd="0" presId="urn:microsoft.com/office/officeart/2005/8/layout/vList2"/>
    <dgm:cxn modelId="{7A7DC0DB-A91D-4DBC-A5F3-C28B0491D175}" type="presOf" srcId="{9674E30C-3128-41FB-B958-9AC7A15D495A}" destId="{B6CD5D02-07B9-42B9-8078-6329EC4B9713}" srcOrd="0" destOrd="0" presId="urn:microsoft.com/office/officeart/2005/8/layout/vList2"/>
    <dgm:cxn modelId="{FDB75269-FA45-4E40-BA0E-E3D5844CC198}" srcId="{9674E30C-3128-41FB-B958-9AC7A15D495A}" destId="{951AF8BA-FD78-40C4-95DF-66034CA71AC5}" srcOrd="0" destOrd="0" parTransId="{13D53DE4-D72E-44D7-A6A8-6D343B93CCB6}" sibTransId="{9C74D085-C073-4DA1-827D-AD90DC21545E}"/>
    <dgm:cxn modelId="{85190FF9-2A36-44AB-84BD-9169B3E591A2}" type="presParOf" srcId="{B6CD5D02-07B9-42B9-8078-6329EC4B9713}" destId="{D2CBD0D6-5009-466A-ABCD-54539F377D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CE98C2-1923-48A5-A98F-A30ED7DA88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4D18323-A299-4DF4-B962-C82CDC9604F6}" type="pres">
      <dgm:prSet presAssocID="{ABCE98C2-1923-48A5-A98F-A30ED7DA88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DCAC252-8251-4A0B-91BC-C9749703A02A}" type="presOf" srcId="{ABCE98C2-1923-48A5-A98F-A30ED7DA8820}" destId="{B4D18323-A299-4DF4-B962-C82CDC9604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BC5E97-F0E9-4CCD-A280-6F7E3AF821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F580BE-A7B3-4AA0-BD40-9D6C6D4CD9C5}">
      <dgm:prSet/>
      <dgm:spPr/>
      <dgm:t>
        <a:bodyPr/>
        <a:lstStyle/>
        <a:p>
          <a:pPr rtl="0"/>
          <a:r>
            <a:rPr lang="ru-RU" dirty="0" smtClean="0"/>
            <a:t>Активные и пассивные участники проекта</a:t>
          </a:r>
          <a:endParaRPr lang="ru-RU" dirty="0"/>
        </a:p>
      </dgm:t>
    </dgm:pt>
    <dgm:pt modelId="{12500347-B58C-4FBA-A606-4BDFA62E1F52}" type="parTrans" cxnId="{EC9488E5-4ECF-41DC-9B1E-F4964F503770}">
      <dgm:prSet/>
      <dgm:spPr/>
      <dgm:t>
        <a:bodyPr/>
        <a:lstStyle/>
        <a:p>
          <a:endParaRPr lang="ru-RU"/>
        </a:p>
      </dgm:t>
    </dgm:pt>
    <dgm:pt modelId="{8CFB1993-365E-4B90-9E2B-041FC49CA680}" type="sibTrans" cxnId="{EC9488E5-4ECF-41DC-9B1E-F4964F503770}">
      <dgm:prSet/>
      <dgm:spPr/>
      <dgm:t>
        <a:bodyPr/>
        <a:lstStyle/>
        <a:p>
          <a:endParaRPr lang="ru-RU"/>
        </a:p>
      </dgm:t>
    </dgm:pt>
    <dgm:pt modelId="{E2FE6EB3-B90B-4417-8E87-84CBD20E8751}" type="pres">
      <dgm:prSet presAssocID="{AFBC5E97-F0E9-4CCD-A280-6F7E3AF821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23A9B3-29A9-40E9-95E3-46C3B2DF731B}" type="pres">
      <dgm:prSet presAssocID="{91F580BE-A7B3-4AA0-BD40-9D6C6D4CD9C5}" presName="parentText" presStyleLbl="node1" presStyleIdx="0" presStyleCnt="1" custLinFactNeighborX="-3538" custLinFactNeighborY="-349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1E6D26-4E4F-4E22-B819-47D89C4680B9}" type="presOf" srcId="{AFBC5E97-F0E9-4CCD-A280-6F7E3AF8211A}" destId="{E2FE6EB3-B90B-4417-8E87-84CBD20E8751}" srcOrd="0" destOrd="0" presId="urn:microsoft.com/office/officeart/2005/8/layout/vList2"/>
    <dgm:cxn modelId="{EC9488E5-4ECF-41DC-9B1E-F4964F503770}" srcId="{AFBC5E97-F0E9-4CCD-A280-6F7E3AF8211A}" destId="{91F580BE-A7B3-4AA0-BD40-9D6C6D4CD9C5}" srcOrd="0" destOrd="0" parTransId="{12500347-B58C-4FBA-A606-4BDFA62E1F52}" sibTransId="{8CFB1993-365E-4B90-9E2B-041FC49CA680}"/>
    <dgm:cxn modelId="{B7CECA72-1138-4C6E-905F-3E76AC7B4D00}" type="presOf" srcId="{91F580BE-A7B3-4AA0-BD40-9D6C6D4CD9C5}" destId="{F123A9B3-29A9-40E9-95E3-46C3B2DF731B}" srcOrd="0" destOrd="0" presId="urn:microsoft.com/office/officeart/2005/8/layout/vList2"/>
    <dgm:cxn modelId="{687DB97F-60A2-4CB7-A501-F5851A43A2D9}" type="presParOf" srcId="{E2FE6EB3-B90B-4417-8E87-84CBD20E8751}" destId="{F123A9B3-29A9-40E9-95E3-46C3B2DF731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74E30C-3128-41FB-B958-9AC7A15D49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1AF8BA-FD78-40C4-95DF-66034CA71AC5}">
      <dgm:prSet custT="1"/>
      <dgm:spPr/>
      <dgm:t>
        <a:bodyPr/>
        <a:lstStyle/>
        <a:p>
          <a:pPr algn="ctr" rtl="0"/>
          <a:r>
            <a:rPr lang="ru-RU" sz="2000" dirty="0" smtClean="0"/>
            <a:t>Этапы развития </a:t>
          </a:r>
          <a:endParaRPr lang="ru-RU" sz="2000" dirty="0"/>
        </a:p>
      </dgm:t>
    </dgm:pt>
    <dgm:pt modelId="{13D53DE4-D72E-44D7-A6A8-6D343B93CCB6}" type="parTrans" cxnId="{FDB75269-FA45-4E40-BA0E-E3D5844CC198}">
      <dgm:prSet/>
      <dgm:spPr/>
      <dgm:t>
        <a:bodyPr/>
        <a:lstStyle/>
        <a:p>
          <a:endParaRPr lang="ru-RU"/>
        </a:p>
      </dgm:t>
    </dgm:pt>
    <dgm:pt modelId="{9C74D085-C073-4DA1-827D-AD90DC21545E}" type="sibTrans" cxnId="{FDB75269-FA45-4E40-BA0E-E3D5844CC198}">
      <dgm:prSet/>
      <dgm:spPr/>
      <dgm:t>
        <a:bodyPr/>
        <a:lstStyle/>
        <a:p>
          <a:endParaRPr lang="ru-RU"/>
        </a:p>
      </dgm:t>
    </dgm:pt>
    <dgm:pt modelId="{B6CD5D02-07B9-42B9-8078-6329EC4B9713}" type="pres">
      <dgm:prSet presAssocID="{9674E30C-3128-41FB-B958-9AC7A15D49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CBD0D6-5009-466A-ABCD-54539F377D74}" type="pres">
      <dgm:prSet presAssocID="{951AF8BA-FD78-40C4-95DF-66034CA71AC5}" presName="parentText" presStyleLbl="node1" presStyleIdx="0" presStyleCnt="1" custLinFactNeighborX="11399" custLinFactNeighborY="135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B75269-FA45-4E40-BA0E-E3D5844CC198}" srcId="{9674E30C-3128-41FB-B958-9AC7A15D495A}" destId="{951AF8BA-FD78-40C4-95DF-66034CA71AC5}" srcOrd="0" destOrd="0" parTransId="{13D53DE4-D72E-44D7-A6A8-6D343B93CCB6}" sibTransId="{9C74D085-C073-4DA1-827D-AD90DC21545E}"/>
    <dgm:cxn modelId="{D3527062-7570-4376-81CE-2AA6913B1E24}" type="presOf" srcId="{9674E30C-3128-41FB-B958-9AC7A15D495A}" destId="{B6CD5D02-07B9-42B9-8078-6329EC4B9713}" srcOrd="0" destOrd="0" presId="urn:microsoft.com/office/officeart/2005/8/layout/vList2"/>
    <dgm:cxn modelId="{DF46CEDB-F130-4FAB-8555-A663EBE95374}" type="presOf" srcId="{951AF8BA-FD78-40C4-95DF-66034CA71AC5}" destId="{D2CBD0D6-5009-466A-ABCD-54539F377D74}" srcOrd="0" destOrd="0" presId="urn:microsoft.com/office/officeart/2005/8/layout/vList2"/>
    <dgm:cxn modelId="{8B911A5A-BDA3-4116-9A90-2BC8477FCE6E}" type="presParOf" srcId="{B6CD5D02-07B9-42B9-8078-6329EC4B9713}" destId="{D2CBD0D6-5009-466A-ABCD-54539F377D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274BF5-09E5-4E10-800E-450A51E5C4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6F690B0-A8C0-4046-9072-A451C64B75CC}">
      <dgm:prSet/>
      <dgm:spPr/>
      <dgm:t>
        <a:bodyPr/>
        <a:lstStyle/>
        <a:p>
          <a:pPr rtl="0"/>
          <a:r>
            <a:rPr lang="ru-RU" dirty="0" smtClean="0"/>
            <a:t>Помощь ветеранам</a:t>
          </a:r>
          <a:endParaRPr lang="ru-RU" dirty="0"/>
        </a:p>
      </dgm:t>
    </dgm:pt>
    <dgm:pt modelId="{2D2821C7-59E4-4331-8BD0-3521580B5CDC}" type="parTrans" cxnId="{CC084059-0837-4618-B307-31EC4263B95F}">
      <dgm:prSet/>
      <dgm:spPr/>
      <dgm:t>
        <a:bodyPr/>
        <a:lstStyle/>
        <a:p>
          <a:endParaRPr lang="ru-RU"/>
        </a:p>
      </dgm:t>
    </dgm:pt>
    <dgm:pt modelId="{3F8DF1FD-23D4-4C70-B4E3-5FFED56DC6D4}" type="sibTrans" cxnId="{CC084059-0837-4618-B307-31EC4263B95F}">
      <dgm:prSet/>
      <dgm:spPr/>
      <dgm:t>
        <a:bodyPr/>
        <a:lstStyle/>
        <a:p>
          <a:endParaRPr lang="ru-RU"/>
        </a:p>
      </dgm:t>
    </dgm:pt>
    <dgm:pt modelId="{551CFD2B-B605-4154-A898-81B522D834C7}" type="pres">
      <dgm:prSet presAssocID="{66274BF5-09E5-4E10-800E-450A51E5C4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AA0DDE-5A2B-4071-91BB-E219C9262526}" type="pres">
      <dgm:prSet presAssocID="{D6F690B0-A8C0-4046-9072-A451C64B75C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9FF3A0-63AD-42D1-9D69-CADB5015F326}" type="presOf" srcId="{D6F690B0-A8C0-4046-9072-A451C64B75CC}" destId="{64AA0DDE-5A2B-4071-91BB-E219C9262526}" srcOrd="0" destOrd="0" presId="urn:microsoft.com/office/officeart/2005/8/layout/vList2"/>
    <dgm:cxn modelId="{C5C7D1BE-9A5E-4FC8-ABCF-66277756178F}" type="presOf" srcId="{66274BF5-09E5-4E10-800E-450A51E5C42A}" destId="{551CFD2B-B605-4154-A898-81B522D834C7}" srcOrd="0" destOrd="0" presId="urn:microsoft.com/office/officeart/2005/8/layout/vList2"/>
    <dgm:cxn modelId="{CC084059-0837-4618-B307-31EC4263B95F}" srcId="{66274BF5-09E5-4E10-800E-450A51E5C42A}" destId="{D6F690B0-A8C0-4046-9072-A451C64B75CC}" srcOrd="0" destOrd="0" parTransId="{2D2821C7-59E4-4331-8BD0-3521580B5CDC}" sibTransId="{3F8DF1FD-23D4-4C70-B4E3-5FFED56DC6D4}"/>
    <dgm:cxn modelId="{D86154CE-7284-4166-9589-688D1A844F34}" type="presParOf" srcId="{551CFD2B-B605-4154-A898-81B522D834C7}" destId="{64AA0DDE-5A2B-4071-91BB-E219C92625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CE98C2-1923-48A5-A98F-A30ED7DA88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96328E7-F9AD-4ED3-8956-C30648E0C2ED}">
      <dgm:prSet/>
      <dgm:spPr/>
      <dgm:t>
        <a:bodyPr/>
        <a:lstStyle/>
        <a:p>
          <a:pPr rtl="0"/>
          <a:r>
            <a:rPr lang="ru-RU" dirty="0" smtClean="0"/>
            <a:t>Помощь детям</a:t>
          </a:r>
          <a:endParaRPr lang="ru-RU" dirty="0"/>
        </a:p>
      </dgm:t>
    </dgm:pt>
    <dgm:pt modelId="{FBEB2EAE-3EB4-418C-AADF-D1580813E759}" type="parTrans" cxnId="{069C3A75-13E3-4BD4-B1F4-50A3F219ABAD}">
      <dgm:prSet/>
      <dgm:spPr/>
      <dgm:t>
        <a:bodyPr/>
        <a:lstStyle/>
        <a:p>
          <a:endParaRPr lang="ru-RU"/>
        </a:p>
      </dgm:t>
    </dgm:pt>
    <dgm:pt modelId="{091583B3-6AFE-4405-9CCB-34AC174C528F}" type="sibTrans" cxnId="{069C3A75-13E3-4BD4-B1F4-50A3F219ABAD}">
      <dgm:prSet/>
      <dgm:spPr/>
      <dgm:t>
        <a:bodyPr/>
        <a:lstStyle/>
        <a:p>
          <a:endParaRPr lang="ru-RU"/>
        </a:p>
      </dgm:t>
    </dgm:pt>
    <dgm:pt modelId="{B4D18323-A299-4DF4-B962-C82CDC9604F6}" type="pres">
      <dgm:prSet presAssocID="{ABCE98C2-1923-48A5-A98F-A30ED7DA88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1E1FD8-1394-4E04-84CE-B79D60E412CB}" type="pres">
      <dgm:prSet presAssocID="{396328E7-F9AD-4ED3-8956-C30648E0C2ED}" presName="parentText" presStyleLbl="node1" presStyleIdx="0" presStyleCnt="1" custLinFactNeighborX="0" custLinFactNeighborY="15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9C3A75-13E3-4BD4-B1F4-50A3F219ABAD}" srcId="{ABCE98C2-1923-48A5-A98F-A30ED7DA8820}" destId="{396328E7-F9AD-4ED3-8956-C30648E0C2ED}" srcOrd="0" destOrd="0" parTransId="{FBEB2EAE-3EB4-418C-AADF-D1580813E759}" sibTransId="{091583B3-6AFE-4405-9CCB-34AC174C528F}"/>
    <dgm:cxn modelId="{ABDFF770-CC53-4A64-965D-B48311E0616B}" type="presOf" srcId="{396328E7-F9AD-4ED3-8956-C30648E0C2ED}" destId="{041E1FD8-1394-4E04-84CE-B79D60E412CB}" srcOrd="0" destOrd="0" presId="urn:microsoft.com/office/officeart/2005/8/layout/vList2"/>
    <dgm:cxn modelId="{889F1A0F-F4EE-4B21-A74A-64508073AAF7}" type="presOf" srcId="{ABCE98C2-1923-48A5-A98F-A30ED7DA8820}" destId="{B4D18323-A299-4DF4-B962-C82CDC9604F6}" srcOrd="0" destOrd="0" presId="urn:microsoft.com/office/officeart/2005/8/layout/vList2"/>
    <dgm:cxn modelId="{1B9E170E-A644-4578-AFDB-AF73F2DB429A}" type="presParOf" srcId="{B4D18323-A299-4DF4-B962-C82CDC9604F6}" destId="{041E1FD8-1394-4E04-84CE-B79D60E412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2604BA-1364-4289-83DD-FE2E620903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A5D40F-1252-48E8-AE17-9E6295C46F9C}">
      <dgm:prSet/>
      <dgm:spPr/>
      <dgm:t>
        <a:bodyPr/>
        <a:lstStyle/>
        <a:p>
          <a:pPr rtl="0"/>
          <a:r>
            <a:rPr lang="ru-RU" dirty="0" smtClean="0"/>
            <a:t>Помощь животным</a:t>
          </a:r>
          <a:endParaRPr lang="ru-RU" dirty="0"/>
        </a:p>
      </dgm:t>
    </dgm:pt>
    <dgm:pt modelId="{9EE3E00E-94D4-4AF9-8DCD-39DB2E2157CA}" type="parTrans" cxnId="{8E005B47-7852-4869-8A04-C98684200EC0}">
      <dgm:prSet/>
      <dgm:spPr/>
      <dgm:t>
        <a:bodyPr/>
        <a:lstStyle/>
        <a:p>
          <a:endParaRPr lang="ru-RU"/>
        </a:p>
      </dgm:t>
    </dgm:pt>
    <dgm:pt modelId="{0520EB8F-0E45-4E54-B4C1-1B0AC3A396F9}" type="sibTrans" cxnId="{8E005B47-7852-4869-8A04-C98684200EC0}">
      <dgm:prSet/>
      <dgm:spPr/>
      <dgm:t>
        <a:bodyPr/>
        <a:lstStyle/>
        <a:p>
          <a:endParaRPr lang="ru-RU"/>
        </a:p>
      </dgm:t>
    </dgm:pt>
    <dgm:pt modelId="{B0D61816-DF61-44DA-B6BF-29EC9862DF9B}" type="pres">
      <dgm:prSet presAssocID="{162604BA-1364-4289-83DD-FE2E620903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C46040-03BD-413F-B13B-411C39609656}" type="pres">
      <dgm:prSet presAssocID="{A2A5D40F-1252-48E8-AE17-9E6295C46F9C}" presName="parentText" presStyleLbl="node1" presStyleIdx="0" presStyleCnt="1" custScaleX="100000" custScaleY="135867" custLinFactNeighborX="-14354" custLinFactNeighborY="399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24908D-A59C-4B20-8976-CEC0EC26EFE7}" type="presOf" srcId="{162604BA-1364-4289-83DD-FE2E62090350}" destId="{B0D61816-DF61-44DA-B6BF-29EC9862DF9B}" srcOrd="0" destOrd="0" presId="urn:microsoft.com/office/officeart/2005/8/layout/vList2"/>
    <dgm:cxn modelId="{8E005B47-7852-4869-8A04-C98684200EC0}" srcId="{162604BA-1364-4289-83DD-FE2E62090350}" destId="{A2A5D40F-1252-48E8-AE17-9E6295C46F9C}" srcOrd="0" destOrd="0" parTransId="{9EE3E00E-94D4-4AF9-8DCD-39DB2E2157CA}" sibTransId="{0520EB8F-0E45-4E54-B4C1-1B0AC3A396F9}"/>
    <dgm:cxn modelId="{E6BD2E9D-DCC3-4C88-A633-4824DB371BE0}" type="presOf" srcId="{A2A5D40F-1252-48E8-AE17-9E6295C46F9C}" destId="{4CC46040-03BD-413F-B13B-411C39609656}" srcOrd="0" destOrd="0" presId="urn:microsoft.com/office/officeart/2005/8/layout/vList2"/>
    <dgm:cxn modelId="{CE1F781C-76AB-4038-BDEC-B1094E4FFFE3}" type="presParOf" srcId="{B0D61816-DF61-44DA-B6BF-29EC9862DF9B}" destId="{4CC46040-03BD-413F-B13B-411C396096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CBD0D6-5009-466A-ABCD-54539F377D74}">
      <dsp:nvSpPr>
        <dsp:cNvPr id="0" name=""/>
        <dsp:cNvSpPr/>
      </dsp:nvSpPr>
      <dsp:spPr>
        <a:xfrm>
          <a:off x="0" y="0"/>
          <a:ext cx="3327400" cy="7598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Актуальность</a:t>
          </a:r>
          <a:endParaRPr lang="ru-RU" sz="2400" kern="1200" dirty="0"/>
        </a:p>
      </dsp:txBody>
      <dsp:txXfrm>
        <a:off x="0" y="0"/>
        <a:ext cx="3327400" cy="7598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CBD0D6-5009-466A-ABCD-54539F377D74}">
      <dsp:nvSpPr>
        <dsp:cNvPr id="0" name=""/>
        <dsp:cNvSpPr/>
      </dsp:nvSpPr>
      <dsp:spPr>
        <a:xfrm>
          <a:off x="0" y="205"/>
          <a:ext cx="3327400" cy="7598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Цели</a:t>
          </a:r>
          <a:endParaRPr lang="ru-RU" sz="2400" kern="1200" dirty="0"/>
        </a:p>
      </dsp:txBody>
      <dsp:txXfrm>
        <a:off x="0" y="205"/>
        <a:ext cx="3327400" cy="75981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CBD0D6-5009-466A-ABCD-54539F377D74}">
      <dsp:nvSpPr>
        <dsp:cNvPr id="0" name=""/>
        <dsp:cNvSpPr/>
      </dsp:nvSpPr>
      <dsp:spPr>
        <a:xfrm>
          <a:off x="0" y="0"/>
          <a:ext cx="3327400" cy="7598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Задачи</a:t>
          </a:r>
          <a:endParaRPr lang="ru-RU" sz="2400" kern="1200" dirty="0"/>
        </a:p>
      </dsp:txBody>
      <dsp:txXfrm>
        <a:off x="0" y="0"/>
        <a:ext cx="3327400" cy="75981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23A9B3-29A9-40E9-95E3-46C3B2DF731B}">
      <dsp:nvSpPr>
        <dsp:cNvPr id="0" name=""/>
        <dsp:cNvSpPr/>
      </dsp:nvSpPr>
      <dsp:spPr>
        <a:xfrm>
          <a:off x="0" y="0"/>
          <a:ext cx="71882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Активные и пассивные участники проекта</a:t>
          </a:r>
          <a:endParaRPr lang="ru-RU" sz="3000" kern="1200" dirty="0"/>
        </a:p>
      </dsp:txBody>
      <dsp:txXfrm>
        <a:off x="0" y="0"/>
        <a:ext cx="7188200" cy="71954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CBD0D6-5009-466A-ABCD-54539F377D74}">
      <dsp:nvSpPr>
        <dsp:cNvPr id="0" name=""/>
        <dsp:cNvSpPr/>
      </dsp:nvSpPr>
      <dsp:spPr>
        <a:xfrm>
          <a:off x="0" y="11220"/>
          <a:ext cx="2451099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Этапы развития </a:t>
          </a:r>
          <a:endParaRPr lang="ru-RU" sz="2000" kern="1200" dirty="0"/>
        </a:p>
      </dsp:txBody>
      <dsp:txXfrm>
        <a:off x="0" y="11220"/>
        <a:ext cx="2451099" cy="7488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AA0DDE-5A2B-4071-91BB-E219C9262526}">
      <dsp:nvSpPr>
        <dsp:cNvPr id="0" name=""/>
        <dsp:cNvSpPr/>
      </dsp:nvSpPr>
      <dsp:spPr>
        <a:xfrm>
          <a:off x="0" y="15158"/>
          <a:ext cx="1506582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Помощь ветеранам</a:t>
          </a:r>
          <a:endParaRPr lang="ru-RU" sz="1500" kern="1200" dirty="0"/>
        </a:p>
      </dsp:txBody>
      <dsp:txXfrm>
        <a:off x="0" y="15158"/>
        <a:ext cx="1506582" cy="5967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1E1FD8-1394-4E04-84CE-B79D60E412CB}">
      <dsp:nvSpPr>
        <dsp:cNvPr id="0" name=""/>
        <dsp:cNvSpPr/>
      </dsp:nvSpPr>
      <dsp:spPr>
        <a:xfrm>
          <a:off x="0" y="62516"/>
          <a:ext cx="1643544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Помощь детям</a:t>
          </a:r>
          <a:endParaRPr lang="ru-RU" sz="1700" kern="1200" dirty="0"/>
        </a:p>
      </dsp:txBody>
      <dsp:txXfrm>
        <a:off x="0" y="62516"/>
        <a:ext cx="1643544" cy="40774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C46040-03BD-413F-B13B-411C39609656}">
      <dsp:nvSpPr>
        <dsp:cNvPr id="0" name=""/>
        <dsp:cNvSpPr/>
      </dsp:nvSpPr>
      <dsp:spPr>
        <a:xfrm>
          <a:off x="0" y="135159"/>
          <a:ext cx="1598022" cy="423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Помощь животным</a:t>
          </a:r>
          <a:endParaRPr lang="ru-RU" sz="1300" kern="1200" dirty="0"/>
        </a:p>
      </dsp:txBody>
      <dsp:txXfrm>
        <a:off x="0" y="135159"/>
        <a:ext cx="1598022" cy="423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" t="1168"/>
          <a:stretch/>
        </p:blipFill>
        <p:spPr bwMode="auto">
          <a:xfrm>
            <a:off x="0" y="77638"/>
            <a:ext cx="12192000" cy="656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357562"/>
            <a:ext cx="8534400" cy="1752600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53CC90-4277-4255-BDB3-CDEC9C408F51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50E06-045D-4A1B-B9C8-90B48EF44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004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53CC90-4277-4255-BDB3-CDEC9C408F51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50E06-045D-4A1B-B9C8-90B48EF44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439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53CC90-4277-4255-BDB3-CDEC9C408F51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50E06-045D-4A1B-B9C8-90B48EF44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57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357562"/>
            <a:ext cx="8534400" cy="1752600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69823-C4DF-4135-BB1F-B95413F73B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63364-F7D4-48E1-8E7E-1CCA2D1417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719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22D95-E360-4313-86E0-081AD31D65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9D9F0-7962-4F55-AAA3-7581ABDB0C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092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14F2E-405A-4E49-90CC-7998FFD9B5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60BAE-C81E-4014-95A9-1C32C3F0DF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077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7AAA9-5F98-4224-A8B9-5965B7D68C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785D2-A90D-41D3-9C82-B935136323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035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9DBC-EC28-4AC1-84FB-E6CA351814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DFC7A-0C44-44FC-BBAA-0ED9C25D06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110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D7C5E-36EC-422A-8733-A3E44099D0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5CCAE-5B11-497D-8ECF-1CE108812A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3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CFD7-D5A9-4633-9A54-C5DFBF9807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ADCEF-9C19-4474-88CA-7305E9B0B8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182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3A757-B038-4B9B-AA8F-DE8CE71CDD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2AB6E-2480-4735-A322-07D1A88073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66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53CC90-4277-4255-BDB3-CDEC9C408F51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50E06-045D-4A1B-B9C8-90B48EF44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516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30DC4-0570-4005-8B5E-DA964E5A80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DECDF-C002-4580-B8D0-D820A8CCD7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7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091D9-EB5E-4A4E-B6D1-7453D8D55F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8AB4A-EA35-4AFE-A5E4-61F2F5C1EF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226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552E3-70CF-45B8-832B-5E88F5C079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E19C-F0EE-4E06-B7C4-2D42931C2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83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53CC90-4277-4255-BDB3-CDEC9C408F51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50E06-045D-4A1B-B9C8-90B48EF44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883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53CC90-4277-4255-BDB3-CDEC9C408F51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50E06-045D-4A1B-B9C8-90B48EF44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688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53CC90-4277-4255-BDB3-CDEC9C408F51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50E06-045D-4A1B-B9C8-90B48EF44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163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53CC90-4277-4255-BDB3-CDEC9C408F51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50E06-045D-4A1B-B9C8-90B48EF44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917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53CC90-4277-4255-BDB3-CDEC9C408F51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50E06-045D-4A1B-B9C8-90B48EF44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226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53CC90-4277-4255-BDB3-CDEC9C408F51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50E06-045D-4A1B-B9C8-90B48EF44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602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53CC90-4277-4255-BDB3-CDEC9C408F51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50E06-045D-4A1B-B9C8-90B48EF44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19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27856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953CC90-4277-4255-BDB3-CDEC9C408F51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27856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27856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AE50E06-045D-4A1B-B9C8-90B48EF44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87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278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22794E-2DB3-480B-B77F-69E9CABF36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27856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278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34F69E-0F27-4A19-AE30-F012ECB1DA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72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6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40.jpeg"/><Relationship Id="rId18" Type="http://schemas.openxmlformats.org/officeDocument/2006/relationships/image" Target="../media/image64.jpe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12" Type="http://schemas.openxmlformats.org/officeDocument/2006/relationships/image" Target="../media/image26.jpeg"/><Relationship Id="rId17" Type="http://schemas.openxmlformats.org/officeDocument/2006/relationships/image" Target="../media/image63.jpeg"/><Relationship Id="rId2" Type="http://schemas.openxmlformats.org/officeDocument/2006/relationships/image" Target="../media/image1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5" Type="http://schemas.openxmlformats.org/officeDocument/2006/relationships/image" Target="../media/image28.jpeg"/><Relationship Id="rId10" Type="http://schemas.openxmlformats.org/officeDocument/2006/relationships/image" Target="../media/image39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40.jpe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12" Type="http://schemas.openxmlformats.org/officeDocument/2006/relationships/image" Target="../media/image26.jpeg"/><Relationship Id="rId17" Type="http://schemas.openxmlformats.org/officeDocument/2006/relationships/image" Target="../media/image66.jpeg"/><Relationship Id="rId2" Type="http://schemas.openxmlformats.org/officeDocument/2006/relationships/image" Target="../media/image18.png"/><Relationship Id="rId16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5" Type="http://schemas.openxmlformats.org/officeDocument/2006/relationships/image" Target="../media/image28.jpeg"/><Relationship Id="rId10" Type="http://schemas.openxmlformats.org/officeDocument/2006/relationships/image" Target="../media/image39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microsoft.com/office/2007/relationships/diagramDrawing" Target="../diagrams/drawing1.xml"/><Relationship Id="rId3" Type="http://schemas.openxmlformats.org/officeDocument/2006/relationships/image" Target="../media/image4.png"/><Relationship Id="rId21" Type="http://schemas.openxmlformats.org/officeDocument/2006/relationships/image" Target="../media/image30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diagramColors" Target="../diagrams/colors1.xml"/><Relationship Id="rId2" Type="http://schemas.openxmlformats.org/officeDocument/2006/relationships/image" Target="../media/image18.png"/><Relationship Id="rId16" Type="http://schemas.openxmlformats.org/officeDocument/2006/relationships/diagramQuickStyle" Target="../diagrams/quickStyle1.xml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5" Type="http://schemas.openxmlformats.org/officeDocument/2006/relationships/diagramLayout" Target="../diagrams/layout1.xml"/><Relationship Id="rId23" Type="http://schemas.openxmlformats.org/officeDocument/2006/relationships/image" Target="../media/image32.jpeg"/><Relationship Id="rId10" Type="http://schemas.openxmlformats.org/officeDocument/2006/relationships/image" Target="../media/image25.jpeg"/><Relationship Id="rId19" Type="http://schemas.openxmlformats.org/officeDocument/2006/relationships/image" Target="../media/image17.gif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diagramData" Target="../diagrams/data1.xml"/><Relationship Id="rId22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diagramLayout" Target="../diagrams/layout2.xml"/><Relationship Id="rId18" Type="http://schemas.openxmlformats.org/officeDocument/2006/relationships/image" Target="../media/image28.jpeg"/><Relationship Id="rId3" Type="http://schemas.openxmlformats.org/officeDocument/2006/relationships/image" Target="../media/image4.png"/><Relationship Id="rId21" Type="http://schemas.openxmlformats.org/officeDocument/2006/relationships/image" Target="../media/image33.jpeg"/><Relationship Id="rId7" Type="http://schemas.openxmlformats.org/officeDocument/2006/relationships/image" Target="../media/image22.jpeg"/><Relationship Id="rId12" Type="http://schemas.openxmlformats.org/officeDocument/2006/relationships/diagramData" Target="../diagrams/data2.xml"/><Relationship Id="rId17" Type="http://schemas.openxmlformats.org/officeDocument/2006/relationships/image" Target="../media/image23.jpeg"/><Relationship Id="rId2" Type="http://schemas.openxmlformats.org/officeDocument/2006/relationships/image" Target="../media/image18.png"/><Relationship Id="rId16" Type="http://schemas.microsoft.com/office/2007/relationships/diagramDrawing" Target="../diagrams/drawing2.xml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7.jpeg"/><Relationship Id="rId5" Type="http://schemas.openxmlformats.org/officeDocument/2006/relationships/image" Target="../media/image20.png"/><Relationship Id="rId15" Type="http://schemas.openxmlformats.org/officeDocument/2006/relationships/diagramColors" Target="../diagrams/colors2.xml"/><Relationship Id="rId23" Type="http://schemas.openxmlformats.org/officeDocument/2006/relationships/image" Target="../media/image35.jpeg"/><Relationship Id="rId10" Type="http://schemas.openxmlformats.org/officeDocument/2006/relationships/image" Target="../media/image26.jpeg"/><Relationship Id="rId19" Type="http://schemas.openxmlformats.org/officeDocument/2006/relationships/image" Target="../media/image17.gif"/><Relationship Id="rId4" Type="http://schemas.openxmlformats.org/officeDocument/2006/relationships/image" Target="../media/image19.jpeg"/><Relationship Id="rId9" Type="http://schemas.openxmlformats.org/officeDocument/2006/relationships/image" Target="../media/image25.jpeg"/><Relationship Id="rId14" Type="http://schemas.openxmlformats.org/officeDocument/2006/relationships/diagramQuickStyle" Target="../diagrams/quickStyle2.xml"/><Relationship Id="rId22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diagramLayout" Target="../diagrams/layout3.xml"/><Relationship Id="rId18" Type="http://schemas.openxmlformats.org/officeDocument/2006/relationships/image" Target="../media/image28.jpeg"/><Relationship Id="rId3" Type="http://schemas.openxmlformats.org/officeDocument/2006/relationships/image" Target="../media/image4.png"/><Relationship Id="rId21" Type="http://schemas.openxmlformats.org/officeDocument/2006/relationships/image" Target="../media/image36.jpeg"/><Relationship Id="rId7" Type="http://schemas.openxmlformats.org/officeDocument/2006/relationships/image" Target="../media/image22.jpeg"/><Relationship Id="rId12" Type="http://schemas.openxmlformats.org/officeDocument/2006/relationships/diagramData" Target="../diagrams/data3.xml"/><Relationship Id="rId17" Type="http://schemas.openxmlformats.org/officeDocument/2006/relationships/image" Target="../media/image23.jpeg"/><Relationship Id="rId2" Type="http://schemas.openxmlformats.org/officeDocument/2006/relationships/image" Target="../media/image18.png"/><Relationship Id="rId16" Type="http://schemas.microsoft.com/office/2007/relationships/diagramDrawing" Target="../diagrams/drawing3.xml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7.jpeg"/><Relationship Id="rId5" Type="http://schemas.openxmlformats.org/officeDocument/2006/relationships/image" Target="../media/image20.png"/><Relationship Id="rId15" Type="http://schemas.openxmlformats.org/officeDocument/2006/relationships/diagramColors" Target="../diagrams/colors3.xml"/><Relationship Id="rId23" Type="http://schemas.openxmlformats.org/officeDocument/2006/relationships/image" Target="../media/image38.jpeg"/><Relationship Id="rId10" Type="http://schemas.openxmlformats.org/officeDocument/2006/relationships/image" Target="../media/image26.jpeg"/><Relationship Id="rId19" Type="http://schemas.openxmlformats.org/officeDocument/2006/relationships/image" Target="../media/image17.gif"/><Relationship Id="rId4" Type="http://schemas.openxmlformats.org/officeDocument/2006/relationships/image" Target="../media/image19.jpeg"/><Relationship Id="rId9" Type="http://schemas.openxmlformats.org/officeDocument/2006/relationships/image" Target="../media/image25.jpeg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40.jpeg"/><Relationship Id="rId18" Type="http://schemas.openxmlformats.org/officeDocument/2006/relationships/diagramQuickStyle" Target="../diagrams/quickStyle4.xml"/><Relationship Id="rId26" Type="http://schemas.openxmlformats.org/officeDocument/2006/relationships/image" Target="../media/image42.jpeg"/><Relationship Id="rId3" Type="http://schemas.openxmlformats.org/officeDocument/2006/relationships/image" Target="../media/image4.png"/><Relationship Id="rId21" Type="http://schemas.openxmlformats.org/officeDocument/2006/relationships/diagramData" Target="../diagrams/data5.xml"/><Relationship Id="rId7" Type="http://schemas.openxmlformats.org/officeDocument/2006/relationships/image" Target="../media/image22.jpeg"/><Relationship Id="rId12" Type="http://schemas.openxmlformats.org/officeDocument/2006/relationships/image" Target="../media/image26.jpeg"/><Relationship Id="rId17" Type="http://schemas.openxmlformats.org/officeDocument/2006/relationships/diagramLayout" Target="../diagrams/layout4.xml"/><Relationship Id="rId25" Type="http://schemas.microsoft.com/office/2007/relationships/diagramDrawing" Target="../diagrams/drawing5.xml"/><Relationship Id="rId2" Type="http://schemas.openxmlformats.org/officeDocument/2006/relationships/image" Target="../media/image18.png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29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24" Type="http://schemas.openxmlformats.org/officeDocument/2006/relationships/diagramColors" Target="../diagrams/colors5.xml"/><Relationship Id="rId5" Type="http://schemas.openxmlformats.org/officeDocument/2006/relationships/image" Target="../media/image20.png"/><Relationship Id="rId15" Type="http://schemas.openxmlformats.org/officeDocument/2006/relationships/image" Target="../media/image41.jpeg"/><Relationship Id="rId23" Type="http://schemas.openxmlformats.org/officeDocument/2006/relationships/diagramQuickStyle" Target="../diagrams/quickStyle5.xml"/><Relationship Id="rId28" Type="http://schemas.openxmlformats.org/officeDocument/2006/relationships/image" Target="../media/image44.jpeg"/><Relationship Id="rId10" Type="http://schemas.openxmlformats.org/officeDocument/2006/relationships/image" Target="../media/image39.jpeg"/><Relationship Id="rId19" Type="http://schemas.openxmlformats.org/officeDocument/2006/relationships/diagramColors" Target="../diagrams/colors4.xml"/><Relationship Id="rId31" Type="http://schemas.openxmlformats.org/officeDocument/2006/relationships/image" Target="../media/image47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27.jpeg"/><Relationship Id="rId22" Type="http://schemas.openxmlformats.org/officeDocument/2006/relationships/diagramLayout" Target="../diagrams/layout5.xml"/><Relationship Id="rId27" Type="http://schemas.openxmlformats.org/officeDocument/2006/relationships/image" Target="../media/image43.jpeg"/><Relationship Id="rId30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diagramLayout" Target="../diagrams/layout6.xml"/><Relationship Id="rId18" Type="http://schemas.openxmlformats.org/officeDocument/2006/relationships/image" Target="../media/image28.jpeg"/><Relationship Id="rId3" Type="http://schemas.openxmlformats.org/officeDocument/2006/relationships/image" Target="../media/image48.png"/><Relationship Id="rId7" Type="http://schemas.openxmlformats.org/officeDocument/2006/relationships/image" Target="../media/image22.jpeg"/><Relationship Id="rId12" Type="http://schemas.openxmlformats.org/officeDocument/2006/relationships/diagramData" Target="../diagrams/data6.xml"/><Relationship Id="rId17" Type="http://schemas.openxmlformats.org/officeDocument/2006/relationships/image" Target="../media/image23.jpeg"/><Relationship Id="rId2" Type="http://schemas.openxmlformats.org/officeDocument/2006/relationships/image" Target="../media/image18.png"/><Relationship Id="rId16" Type="http://schemas.microsoft.com/office/2007/relationships/diagramDrawing" Target="../diagrams/drawing6.xml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7.jpeg"/><Relationship Id="rId5" Type="http://schemas.openxmlformats.org/officeDocument/2006/relationships/image" Target="../media/image20.png"/><Relationship Id="rId15" Type="http://schemas.openxmlformats.org/officeDocument/2006/relationships/diagramColors" Target="../diagrams/colors6.xml"/><Relationship Id="rId10" Type="http://schemas.openxmlformats.org/officeDocument/2006/relationships/image" Target="../media/image26.jpeg"/><Relationship Id="rId19" Type="http://schemas.openxmlformats.org/officeDocument/2006/relationships/image" Target="../media/image17.gif"/><Relationship Id="rId4" Type="http://schemas.openxmlformats.org/officeDocument/2006/relationships/image" Target="../media/image19.jpeg"/><Relationship Id="rId9" Type="http://schemas.openxmlformats.org/officeDocument/2006/relationships/image" Target="../media/image25.jpeg"/><Relationship Id="rId1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diagramLayout" Target="../diagrams/layout7.xml"/><Relationship Id="rId18" Type="http://schemas.openxmlformats.org/officeDocument/2006/relationships/image" Target="../media/image50.jpeg"/><Relationship Id="rId3" Type="http://schemas.openxmlformats.org/officeDocument/2006/relationships/image" Target="../media/image4.png"/><Relationship Id="rId21" Type="http://schemas.openxmlformats.org/officeDocument/2006/relationships/image" Target="../media/image23.jpeg"/><Relationship Id="rId7" Type="http://schemas.openxmlformats.org/officeDocument/2006/relationships/image" Target="../media/image22.jpeg"/><Relationship Id="rId12" Type="http://schemas.openxmlformats.org/officeDocument/2006/relationships/diagramData" Target="../diagrams/data7.xml"/><Relationship Id="rId17" Type="http://schemas.openxmlformats.org/officeDocument/2006/relationships/image" Target="../media/image49.jpeg"/><Relationship Id="rId2" Type="http://schemas.openxmlformats.org/officeDocument/2006/relationships/image" Target="../media/image18.png"/><Relationship Id="rId16" Type="http://schemas.microsoft.com/office/2007/relationships/diagramDrawing" Target="../diagrams/drawing7.xml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7.jpeg"/><Relationship Id="rId24" Type="http://schemas.openxmlformats.org/officeDocument/2006/relationships/image" Target="../media/image29.png"/><Relationship Id="rId5" Type="http://schemas.openxmlformats.org/officeDocument/2006/relationships/image" Target="../media/image20.png"/><Relationship Id="rId15" Type="http://schemas.openxmlformats.org/officeDocument/2006/relationships/diagramColors" Target="../diagrams/colors7.xml"/><Relationship Id="rId23" Type="http://schemas.openxmlformats.org/officeDocument/2006/relationships/image" Target="../media/image17.gif"/><Relationship Id="rId10" Type="http://schemas.openxmlformats.org/officeDocument/2006/relationships/image" Target="../media/image26.jpeg"/><Relationship Id="rId19" Type="http://schemas.openxmlformats.org/officeDocument/2006/relationships/image" Target="../media/image51.jpeg"/><Relationship Id="rId4" Type="http://schemas.openxmlformats.org/officeDocument/2006/relationships/image" Target="../media/image19.jpeg"/><Relationship Id="rId9" Type="http://schemas.openxmlformats.org/officeDocument/2006/relationships/image" Target="../media/image25.jpeg"/><Relationship Id="rId14" Type="http://schemas.openxmlformats.org/officeDocument/2006/relationships/diagramQuickStyle" Target="../diagrams/quickStyle7.xml"/><Relationship Id="rId22" Type="http://schemas.openxmlformats.org/officeDocument/2006/relationships/image" Target="../media/image5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diagramLayout" Target="../diagrams/layout8.xml"/><Relationship Id="rId18" Type="http://schemas.openxmlformats.org/officeDocument/2006/relationships/image" Target="../media/image55.jpeg"/><Relationship Id="rId3" Type="http://schemas.openxmlformats.org/officeDocument/2006/relationships/image" Target="../media/image4.png"/><Relationship Id="rId21" Type="http://schemas.openxmlformats.org/officeDocument/2006/relationships/image" Target="../media/image23.jpeg"/><Relationship Id="rId7" Type="http://schemas.openxmlformats.org/officeDocument/2006/relationships/image" Target="../media/image22.jpeg"/><Relationship Id="rId12" Type="http://schemas.openxmlformats.org/officeDocument/2006/relationships/diagramData" Target="../diagrams/data8.xml"/><Relationship Id="rId17" Type="http://schemas.openxmlformats.org/officeDocument/2006/relationships/image" Target="../media/image54.jpeg"/><Relationship Id="rId2" Type="http://schemas.openxmlformats.org/officeDocument/2006/relationships/image" Target="../media/image18.png"/><Relationship Id="rId16" Type="http://schemas.microsoft.com/office/2007/relationships/diagramDrawing" Target="../diagrams/drawing8.xml"/><Relationship Id="rId20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7.jpeg"/><Relationship Id="rId24" Type="http://schemas.openxmlformats.org/officeDocument/2006/relationships/image" Target="../media/image29.png"/><Relationship Id="rId5" Type="http://schemas.openxmlformats.org/officeDocument/2006/relationships/image" Target="../media/image20.png"/><Relationship Id="rId15" Type="http://schemas.openxmlformats.org/officeDocument/2006/relationships/diagramColors" Target="../diagrams/colors8.xml"/><Relationship Id="rId23" Type="http://schemas.openxmlformats.org/officeDocument/2006/relationships/image" Target="../media/image17.gif"/><Relationship Id="rId10" Type="http://schemas.openxmlformats.org/officeDocument/2006/relationships/image" Target="../media/image26.jpeg"/><Relationship Id="rId19" Type="http://schemas.openxmlformats.org/officeDocument/2006/relationships/image" Target="../media/image56.jpeg"/><Relationship Id="rId4" Type="http://schemas.openxmlformats.org/officeDocument/2006/relationships/image" Target="../media/image19.jpeg"/><Relationship Id="rId9" Type="http://schemas.openxmlformats.org/officeDocument/2006/relationships/image" Target="../media/image25.jpeg"/><Relationship Id="rId14" Type="http://schemas.openxmlformats.org/officeDocument/2006/relationships/diagramQuickStyle" Target="../diagrams/quickStyle8.xml"/><Relationship Id="rId22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diagramLayout" Target="../diagrams/layout9.xml"/><Relationship Id="rId18" Type="http://schemas.openxmlformats.org/officeDocument/2006/relationships/image" Target="../media/image59.jpeg"/><Relationship Id="rId3" Type="http://schemas.openxmlformats.org/officeDocument/2006/relationships/image" Target="../media/image4.png"/><Relationship Id="rId21" Type="http://schemas.openxmlformats.org/officeDocument/2006/relationships/image" Target="../media/image23.jpeg"/><Relationship Id="rId7" Type="http://schemas.openxmlformats.org/officeDocument/2006/relationships/image" Target="../media/image22.jpeg"/><Relationship Id="rId12" Type="http://schemas.openxmlformats.org/officeDocument/2006/relationships/diagramData" Target="../diagrams/data9.xml"/><Relationship Id="rId17" Type="http://schemas.openxmlformats.org/officeDocument/2006/relationships/image" Target="../media/image58.jpeg"/><Relationship Id="rId2" Type="http://schemas.openxmlformats.org/officeDocument/2006/relationships/image" Target="../media/image18.png"/><Relationship Id="rId16" Type="http://schemas.microsoft.com/office/2007/relationships/diagramDrawing" Target="../diagrams/drawing9.xml"/><Relationship Id="rId20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7.jpeg"/><Relationship Id="rId24" Type="http://schemas.openxmlformats.org/officeDocument/2006/relationships/image" Target="../media/image29.png"/><Relationship Id="rId5" Type="http://schemas.openxmlformats.org/officeDocument/2006/relationships/image" Target="../media/image20.png"/><Relationship Id="rId15" Type="http://schemas.openxmlformats.org/officeDocument/2006/relationships/diagramColors" Target="../diagrams/colors9.xml"/><Relationship Id="rId23" Type="http://schemas.openxmlformats.org/officeDocument/2006/relationships/image" Target="../media/image17.gif"/><Relationship Id="rId10" Type="http://schemas.openxmlformats.org/officeDocument/2006/relationships/image" Target="../media/image26.jpeg"/><Relationship Id="rId19" Type="http://schemas.openxmlformats.org/officeDocument/2006/relationships/image" Target="../media/image60.jpeg"/><Relationship Id="rId4" Type="http://schemas.openxmlformats.org/officeDocument/2006/relationships/image" Target="../media/image19.jpeg"/><Relationship Id="rId9" Type="http://schemas.openxmlformats.org/officeDocument/2006/relationships/image" Target="../media/image25.jpeg"/><Relationship Id="rId14" Type="http://schemas.openxmlformats.org/officeDocument/2006/relationships/diagramQuickStyle" Target="../diagrams/quickStyle9.xml"/><Relationship Id="rId22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673768" y="336884"/>
            <a:ext cx="3404937" cy="493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и по запросу правительство россии логоти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345" y="6047351"/>
            <a:ext cx="1003337" cy="7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рд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452" y="6044146"/>
            <a:ext cx="554320" cy="67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администрация санкт-петербурга логоти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699" y="6057424"/>
            <a:ext cx="629790" cy="66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комитет по образованию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8019" y="6056863"/>
            <a:ext cx="705847" cy="80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p.userapi.com/c627331/v627331401/38038/-IQ_cijjUK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3721" y="5887384"/>
            <a:ext cx="727963" cy="97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огонек добра логотип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7839" y="5962246"/>
            <a:ext cx="762814" cy="89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волонтеры победы логотип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087" y="6087979"/>
            <a:ext cx="770021" cy="77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артинки по запросу приморский район логотип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162" y="6039853"/>
            <a:ext cx="676481" cy="67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pp.userapi.com/c639717/v639717113/867b/sGUf49V6UEw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651" y="6026714"/>
            <a:ext cx="831286" cy="83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Похожее изображени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9742" y="6047747"/>
            <a:ext cx="602223" cy="71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userapi.com/c626424/v626424588/2c9f8/QPmLMmqdewo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59" t="8381" r="31856" b="24267"/>
          <a:stretch/>
        </p:blipFill>
        <p:spPr bwMode="auto">
          <a:xfrm>
            <a:off x="7602731" y="5922023"/>
            <a:ext cx="666913" cy="79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pp.userapi.com/c622317/v622317758/3bbce/4rA0xWvT3DY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06" t="32772" r="6197" b="41876"/>
          <a:stretch>
            <a:fillRect/>
          </a:stretch>
        </p:blipFill>
        <p:spPr bwMode="auto">
          <a:xfrm>
            <a:off x="9939692" y="6231548"/>
            <a:ext cx="1349940" cy="39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383380" y="4483017"/>
            <a:ext cx="7988969" cy="639051"/>
          </a:xfrm>
          <a:prstGeom prst="rect">
            <a:avLst/>
          </a:prstGeom>
          <a:solidFill>
            <a:srgbClr val="FD8067"/>
          </a:solidFill>
          <a:ln>
            <a:solidFill>
              <a:srgbClr val="FD8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C371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52347" y="5149516"/>
            <a:ext cx="1913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2018</a:t>
            </a:r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281697"/>
            <a:ext cx="8746958" cy="509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758238" y="1452562"/>
            <a:ext cx="3433762" cy="338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8" name="Picture 24" descr="Картинки по запросу лицей 554 логотип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56" b="19530"/>
          <a:stretch/>
        </p:blipFill>
        <p:spPr bwMode="auto">
          <a:xfrm>
            <a:off x="5013817" y="0"/>
            <a:ext cx="1732182" cy="176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554\Desktop\logo_public(1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49872" y="6127625"/>
            <a:ext cx="1450140" cy="730375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приют верность логотип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309684" y="5999024"/>
            <a:ext cx="882316" cy="8589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5677" y="1977990"/>
            <a:ext cx="8411202" cy="314264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ГБОУ Лицей №554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Приморского района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Санкт-Петербурга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ПРОЕКТ</a:t>
            </a: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«ЮНЫЕ ВОЛОНТЕРЫ  РДШ»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4952" y="5186855"/>
            <a:ext cx="76462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smtClean="0">
                <a:solidFill>
                  <a:schemeClr val="bg1"/>
                </a:solidFill>
              </a:rPr>
              <a:t>                                    «</a:t>
            </a:r>
            <a:r>
              <a:rPr lang="ru-RU" sz="2600" b="1" dirty="0" smtClean="0">
                <a:solidFill>
                  <a:schemeClr val="bg1"/>
                </a:solidFill>
              </a:rPr>
              <a:t>ДОБРОВОЛЕЦ  РОССИИ»</a:t>
            </a:r>
            <a:endParaRPr lang="ru-RU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3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правительство россии логоти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435" y="1"/>
            <a:ext cx="867011" cy="61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Картинки по запросу рд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6165" y="0"/>
            <a:ext cx="544692" cy="66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Картинки по запросу администрация санкт-петербурга логоти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689" y="3812"/>
            <a:ext cx="57912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Картинки по запросу комитет по образованию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763" y="9744"/>
            <a:ext cx="579025" cy="65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pp.userapi.com/c627331/v627331401/38038/-IQ_cijjUK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78" b="9111"/>
          <a:stretch/>
        </p:blipFill>
        <p:spPr bwMode="auto">
          <a:xfrm>
            <a:off x="5359644" y="21891"/>
            <a:ext cx="609184" cy="6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Картинки по запросу огонек добра логотип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3213" y="7571"/>
            <a:ext cx="559660" cy="6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Картинки по запросу волонтеры победы логотип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5881" y="21891"/>
            <a:ext cx="613411" cy="61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Картинки по запросу приморский район логотип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037" y="0"/>
            <a:ext cx="662789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ttps://pp.userapi.com/c639717/v639717113/867b/sGUf49V6UEw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207" y="0"/>
            <a:ext cx="672340" cy="67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Похожее изображени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2055" y="0"/>
            <a:ext cx="559432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Картинки по запросу лицей 554 логотип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56" b="13925"/>
          <a:stretch/>
        </p:blipFill>
        <p:spPr bwMode="auto">
          <a:xfrm>
            <a:off x="4084331" y="0"/>
            <a:ext cx="607625" cy="6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pp.userapi.com/c626529/v626529354/5a22a/Hm_Yv0YWlxc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10" t="23619" r="14794" b="22906"/>
          <a:stretch/>
        </p:blipFill>
        <p:spPr bwMode="auto">
          <a:xfrm>
            <a:off x="8081825" y="40565"/>
            <a:ext cx="591475" cy="6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pp.userapi.com/c626424/v626424588/2c9f8/QPmLMmqdewo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59" t="8381" r="31856" b="24267"/>
          <a:stretch/>
        </p:blipFill>
        <p:spPr bwMode="auto">
          <a:xfrm>
            <a:off x="3486911" y="7571"/>
            <a:ext cx="556153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pp.userapi.com/c622317/v622317758/3bbce/4rA0xWvT3DY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6" t="30402" b="37408"/>
          <a:stretch/>
        </p:blipFill>
        <p:spPr bwMode="auto">
          <a:xfrm>
            <a:off x="8703251" y="26803"/>
            <a:ext cx="1827807" cy="63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0" y="772583"/>
            <a:ext cx="121920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-12435" y="679086"/>
            <a:ext cx="12269216" cy="18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HOME\Desktop\доброволец2\WRIM9893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1950" y="971550"/>
            <a:ext cx="5238750" cy="5238750"/>
          </a:xfrm>
          <a:prstGeom prst="rect">
            <a:avLst/>
          </a:prstGeom>
          <a:noFill/>
        </p:spPr>
      </p:pic>
      <p:pic>
        <p:nvPicPr>
          <p:cNvPr id="21" name="Picture 2" descr="K:\АЛЕКСЕЙ\Диплом лауреатов Доброволец России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48350" y="1104900"/>
            <a:ext cx="1900238" cy="2533651"/>
          </a:xfrm>
          <a:prstGeom prst="rect">
            <a:avLst/>
          </a:prstGeom>
          <a:noFill/>
        </p:spPr>
      </p:pic>
      <p:pic>
        <p:nvPicPr>
          <p:cNvPr id="22" name="Picture 3" descr="C:\Users\HOME\Documents\Хочу делать добро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553450" y="1066800"/>
            <a:ext cx="1809748" cy="248877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5962650" y="3676650"/>
            <a:ext cx="5676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Март 2019: </a:t>
            </a:r>
            <a:r>
              <a:rPr lang="ru-RU" dirty="0" smtClean="0"/>
              <a:t>создание брошюры «Путеводитель волонтера» часть 2 для детей и педагогов  по вовлечению учащихся в волонтерское добровольческое движение;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b="1" dirty="0" smtClean="0"/>
              <a:t>Май 2019: </a:t>
            </a:r>
            <a:r>
              <a:rPr lang="ru-RU" dirty="0" smtClean="0"/>
              <a:t>проведение мониторинга  среди учащихся ГБОУ Лицея № 554 и их родителей для анализа результата проекта;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Октябрь 2019: </a:t>
            </a:r>
            <a:r>
              <a:rPr lang="ru-RU" dirty="0" smtClean="0"/>
              <a:t>создание районного  штаба  юных волонтеров на базе ГБОУ ДО Дом детского творчество Приморского района Санкт-Петербурга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правительство россии логоти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435" y="1"/>
            <a:ext cx="867011" cy="61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Картинки по запросу рд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6165" y="0"/>
            <a:ext cx="544692" cy="66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Картинки по запросу администрация санкт-петербурга логоти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689" y="3812"/>
            <a:ext cx="57912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Картинки по запросу комитет по образованию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763" y="9744"/>
            <a:ext cx="579025" cy="65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pp.userapi.com/c627331/v627331401/38038/-IQ_cijjUK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78" b="9111"/>
          <a:stretch/>
        </p:blipFill>
        <p:spPr bwMode="auto">
          <a:xfrm>
            <a:off x="5359644" y="21891"/>
            <a:ext cx="609184" cy="6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Картинки по запросу огонек добра логотип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3213" y="7571"/>
            <a:ext cx="559660" cy="6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Картинки по запросу волонтеры победы логотип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5881" y="21891"/>
            <a:ext cx="613411" cy="61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Картинки по запросу приморский район логотип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037" y="0"/>
            <a:ext cx="662789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ttps://pp.userapi.com/c639717/v639717113/867b/sGUf49V6UEw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207" y="0"/>
            <a:ext cx="672340" cy="67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Похожее изображени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2055" y="0"/>
            <a:ext cx="559432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Картинки по запросу лицей 554 логотип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56" b="13925"/>
          <a:stretch/>
        </p:blipFill>
        <p:spPr bwMode="auto">
          <a:xfrm>
            <a:off x="4084331" y="0"/>
            <a:ext cx="607625" cy="6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pp.userapi.com/c626529/v626529354/5a22a/Hm_Yv0YWlxc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10" t="23619" r="14794" b="22906"/>
          <a:stretch/>
        </p:blipFill>
        <p:spPr bwMode="auto">
          <a:xfrm>
            <a:off x="8081825" y="40565"/>
            <a:ext cx="591475" cy="6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pp.userapi.com/c626424/v626424588/2c9f8/QPmLMmqdewo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59" t="8381" r="31856" b="24267"/>
          <a:stretch/>
        </p:blipFill>
        <p:spPr bwMode="auto">
          <a:xfrm>
            <a:off x="3486911" y="7571"/>
            <a:ext cx="556153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pp.userapi.com/c622317/v622317758/3bbce/4rA0xWvT3DY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6" t="30402" b="37408"/>
          <a:stretch/>
        </p:blipFill>
        <p:spPr bwMode="auto">
          <a:xfrm>
            <a:off x="8703251" y="26803"/>
            <a:ext cx="1827807" cy="63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0" y="772583"/>
            <a:ext cx="121920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-12435" y="679086"/>
            <a:ext cx="12269216" cy="18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563787" y="986071"/>
            <a:ext cx="3913620" cy="583256"/>
            <a:chOff x="0" y="175020"/>
            <a:chExt cx="3944497" cy="583256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0" y="175020"/>
              <a:ext cx="3944497" cy="58325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26930" y="201950"/>
              <a:ext cx="3665974" cy="497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/>
                <a:t>Сильные стороны проекта</a:t>
              </a:r>
              <a:endParaRPr lang="ru-RU" sz="2300" kern="1200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460089" y="961108"/>
            <a:ext cx="3746221" cy="639092"/>
            <a:chOff x="0" y="175020"/>
            <a:chExt cx="4539042" cy="551655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75020"/>
              <a:ext cx="4474442" cy="55165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18460" y="180083"/>
              <a:ext cx="4420582" cy="497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/>
                <a:t>Слабые стороны проекта</a:t>
              </a:r>
              <a:endParaRPr lang="ru-RU" sz="2300" kern="1200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57199" y="1612024"/>
            <a:ext cx="518685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dirty="0" smtClean="0"/>
              <a:t> Социальная значимость проекта.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Развитие духовно-нравственных и ценностных ориентаций учащихся Лицея.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Малые финансовые затраты.</a:t>
            </a:r>
          </a:p>
          <a:p>
            <a:pPr lvl="0">
              <a:buFont typeface="Wingdings" pitchFamily="2" charset="2"/>
              <a:buChar char="v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6441528" y="1644212"/>
            <a:ext cx="5445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 Недостаточное количество времени, которое можно посвятить </a:t>
            </a:r>
            <a:r>
              <a:rPr lang="ru-RU" sz="2400" dirty="0" err="1" smtClean="0"/>
              <a:t>волонтерству</a:t>
            </a:r>
            <a:r>
              <a:rPr lang="ru-RU" sz="2400" dirty="0" smtClean="0"/>
              <a:t>, у современных школьников.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Подмена понятия «</a:t>
            </a:r>
            <a:r>
              <a:rPr lang="ru-RU" sz="2400" dirty="0" err="1" smtClean="0"/>
              <a:t>волонтерство</a:t>
            </a:r>
            <a:r>
              <a:rPr lang="ru-RU" sz="2400" dirty="0" smtClean="0"/>
              <a:t>» в обществе.</a:t>
            </a:r>
            <a:endParaRPr lang="ru-RU" sz="2400" dirty="0"/>
          </a:p>
        </p:txBody>
      </p:sp>
      <p:pic>
        <p:nvPicPr>
          <p:cNvPr id="4098" name="Picture 2" descr="Картинки по запросу занятия для школьников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69515" y="3561619"/>
            <a:ext cx="4589846" cy="3059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1" name="Picture 5" descr="E:\кпд\554_ГРАЖДАНТСКАЯ АКТИВНОСТЬ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9601" y="3676924"/>
            <a:ext cx="4429146" cy="2952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правительство россии логоти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435" y="1"/>
            <a:ext cx="867011" cy="61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Картинки по запросу рд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6165" y="0"/>
            <a:ext cx="544692" cy="66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Картинки по запросу администрация санкт-петербурга логоти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689" y="3812"/>
            <a:ext cx="57912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Картинки по запросу комитет по образованию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763" y="9744"/>
            <a:ext cx="579025" cy="65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pp.userapi.com/c627331/v627331401/38038/-IQ_cijjUK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78" b="9111"/>
          <a:stretch/>
        </p:blipFill>
        <p:spPr bwMode="auto">
          <a:xfrm>
            <a:off x="5359644" y="21891"/>
            <a:ext cx="609184" cy="6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Картинки по запросу огонек добра логотип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3213" y="7571"/>
            <a:ext cx="559660" cy="6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Картинки по запросу волонтеры победы логотип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1298" y="0"/>
            <a:ext cx="613411" cy="61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Картинки по запросу приморский район логотип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037" y="0"/>
            <a:ext cx="662789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Похожее изображени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2055" y="0"/>
            <a:ext cx="559432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Картинки по запросу лицей 554 логотип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56" b="13925"/>
          <a:stretch/>
        </p:blipFill>
        <p:spPr bwMode="auto">
          <a:xfrm>
            <a:off x="4084331" y="0"/>
            <a:ext cx="607625" cy="6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pp.userapi.com/c626424/v626424588/2c9f8/QPmLMmqdewo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59" t="8381" r="31856" b="24267"/>
          <a:stretch/>
        </p:blipFill>
        <p:spPr bwMode="auto">
          <a:xfrm>
            <a:off x="3486911" y="7571"/>
            <a:ext cx="556153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pp.userapi.com/c622317/v622317758/3bbce/4rA0xWvT3DY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6" t="30402" r="6126" b="37408"/>
          <a:stretch/>
        </p:blipFill>
        <p:spPr bwMode="auto">
          <a:xfrm>
            <a:off x="8651000" y="0"/>
            <a:ext cx="1707846" cy="63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0" y="772583"/>
            <a:ext cx="121920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-12435" y="679086"/>
            <a:ext cx="12269216" cy="18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Схема 20"/>
          <p:cNvGraphicFramePr/>
          <p:nvPr/>
        </p:nvGraphicFramePr>
        <p:xfrm>
          <a:off x="241301" y="1136073"/>
          <a:ext cx="3327400" cy="76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35000" y="2006599"/>
            <a:ext cx="11556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 Распространение социальной пассивности в обществе.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Рост потребительской тенденции.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Деградация в обществе смысла социального труда.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Отсутствие контроля родителей за тем, что дети все больше уходят из реального мира в виртуальный.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Распространение асоциального поведения среди детей и их родителей.</a:t>
            </a:r>
            <a:endParaRPr lang="ru-RU" sz="2000" dirty="0"/>
          </a:p>
        </p:txBody>
      </p:sp>
      <p:pic>
        <p:nvPicPr>
          <p:cNvPr id="20" name="Picture 4" descr="Картинки по запросу приют верность логотип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424159" y="0"/>
            <a:ext cx="696686" cy="678256"/>
          </a:xfrm>
          <a:prstGeom prst="rect">
            <a:avLst/>
          </a:prstGeom>
          <a:noFill/>
        </p:spPr>
      </p:pic>
      <p:pic>
        <p:nvPicPr>
          <p:cNvPr id="23" name="Picture 2" descr="C:\Users\554\Desktop\logo_public(1)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284970" y="0"/>
            <a:ext cx="1270860" cy="640079"/>
          </a:xfrm>
          <a:prstGeom prst="rect">
            <a:avLst/>
          </a:prstGeom>
          <a:noFill/>
        </p:spPr>
      </p:pic>
      <p:pic>
        <p:nvPicPr>
          <p:cNvPr id="10242" name="Picture 2" descr="Картинки по запросу компьютерная зависимость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95210" y="4127862"/>
            <a:ext cx="3089366" cy="2059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4" name="Picture 4" descr="Картинки по запросу ребенок кричит на родителя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414068" y="4114835"/>
            <a:ext cx="3097075" cy="2050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6" name="Picture 6" descr="Картинки по запросу пассивность школьника фото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373272" y="4062549"/>
            <a:ext cx="3128482" cy="2077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правительство россии логоти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435" y="1"/>
            <a:ext cx="867011" cy="61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Картинки по запросу рд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6165" y="0"/>
            <a:ext cx="544692" cy="66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Картинки по запросу администрация санкт-петербурга логоти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689" y="3812"/>
            <a:ext cx="57912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Картинки по запросу комитет по образованию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763" y="9744"/>
            <a:ext cx="579025" cy="65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pp.userapi.com/c627331/v627331401/38038/-IQ_cijjUK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78" b="9111"/>
          <a:stretch/>
        </p:blipFill>
        <p:spPr bwMode="auto">
          <a:xfrm>
            <a:off x="5359644" y="21891"/>
            <a:ext cx="609184" cy="6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Картинки по запросу огонек добра логотип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3213" y="7571"/>
            <a:ext cx="559660" cy="6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Картинки по запросу приморский район логотип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037" y="0"/>
            <a:ext cx="662789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Похожее изображени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2055" y="0"/>
            <a:ext cx="559432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Картинки по запросу лицей 554 логотип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56" b="13925"/>
          <a:stretch/>
        </p:blipFill>
        <p:spPr bwMode="auto">
          <a:xfrm>
            <a:off x="4084331" y="0"/>
            <a:ext cx="607625" cy="6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pp.userapi.com/c626424/v626424588/2c9f8/QPmLMmqdewo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59" t="8381" r="31856" b="24267"/>
          <a:stretch/>
        </p:blipFill>
        <p:spPr bwMode="auto">
          <a:xfrm>
            <a:off x="3486911" y="7571"/>
            <a:ext cx="556153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0" y="772583"/>
            <a:ext cx="121920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-12435" y="679086"/>
            <a:ext cx="12269216" cy="18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Схема 20"/>
          <p:cNvGraphicFramePr/>
          <p:nvPr/>
        </p:nvGraphicFramePr>
        <p:xfrm>
          <a:off x="272833" y="994183"/>
          <a:ext cx="3327400" cy="76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50767" y="1801647"/>
            <a:ext cx="10794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 идей милосердия </a:t>
            </a:r>
            <a:r>
              <a:rPr lang="ru-RU" sz="2400" dirty="0" smtClean="0"/>
              <a:t>среди учащихся, их родителей и педагогов Лицея 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вовлечение</a:t>
            </a:r>
            <a:r>
              <a:rPr lang="ru-RU" sz="2400" dirty="0" smtClean="0"/>
              <a:t> их в различных видах социально-значимой деятельности, где требуется волонтерская помощь.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</a:t>
            </a:r>
            <a:r>
              <a:rPr lang="ru-RU" sz="2400" dirty="0" smtClean="0"/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личности</a:t>
            </a:r>
            <a:r>
              <a:rPr lang="ru-RU" sz="2400" dirty="0" smtClean="0"/>
              <a:t> ребенка через благотворительную и волонтерскую деятельность.</a:t>
            </a:r>
          </a:p>
          <a:p>
            <a:endParaRPr lang="ru-RU" sz="2400" dirty="0"/>
          </a:p>
        </p:txBody>
      </p:sp>
      <p:pic>
        <p:nvPicPr>
          <p:cNvPr id="25" name="Picture 14" descr="Картинки по запросу волонтеры победы логотип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1298" y="0"/>
            <a:ext cx="613411" cy="61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s://pp.userapi.com/c622317/v622317758/3bbce/4rA0xWvT3DY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6" t="30402" r="6126" b="37408"/>
          <a:stretch/>
        </p:blipFill>
        <p:spPr bwMode="auto">
          <a:xfrm>
            <a:off x="8651000" y="0"/>
            <a:ext cx="1707846" cy="63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Картинки по запросу приют верность логотип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424159" y="0"/>
            <a:ext cx="696686" cy="678256"/>
          </a:xfrm>
          <a:prstGeom prst="rect">
            <a:avLst/>
          </a:prstGeom>
          <a:noFill/>
        </p:spPr>
      </p:pic>
      <p:pic>
        <p:nvPicPr>
          <p:cNvPr id="28" name="Picture 2" descr="C:\Users\554\Desktop\logo_public(1)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284970" y="0"/>
            <a:ext cx="1270860" cy="640079"/>
          </a:xfrm>
          <a:prstGeom prst="rect">
            <a:avLst/>
          </a:prstGeom>
          <a:noFill/>
        </p:spPr>
      </p:pic>
      <p:pic>
        <p:nvPicPr>
          <p:cNvPr id="29" name="Picture 6" descr="F:\ДЛЯ ВЫСТУПЛЕНИЯ 12.09 ДОБРОВОЛЕЦ\IMG_1276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9017" y="3993515"/>
            <a:ext cx="3519300" cy="2639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7" descr="F:\ДЛЯ ВЫСТУПЛЕНИЯ 12.09 ДОБРОВОЛЕЦ\DSC_0502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040414" y="3957145"/>
            <a:ext cx="3828831" cy="2600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Picture 2" descr="F:\ДЛЯ ВЫСТУПЛЕНИЯ 12.09 ДОБРОВОЛЕЦ\IMG_2426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193627" y="3957145"/>
            <a:ext cx="3508703" cy="2631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правительство россии логоти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435" y="1"/>
            <a:ext cx="867011" cy="61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Картинки по запросу рд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6165" y="0"/>
            <a:ext cx="544692" cy="66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Картинки по запросу администрация санкт-петербурга логоти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689" y="3812"/>
            <a:ext cx="57912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Картинки по запросу комитет по образованию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763" y="9744"/>
            <a:ext cx="579025" cy="65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pp.userapi.com/c627331/v627331401/38038/-IQ_cijjUK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78" b="9111"/>
          <a:stretch/>
        </p:blipFill>
        <p:spPr bwMode="auto">
          <a:xfrm>
            <a:off x="5359644" y="21891"/>
            <a:ext cx="609184" cy="6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Картинки по запросу огонек добра логотип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3213" y="7571"/>
            <a:ext cx="559660" cy="6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Картинки по запросу приморский район логотип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037" y="0"/>
            <a:ext cx="662789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Похожее изображени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2055" y="0"/>
            <a:ext cx="559432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Картинки по запросу лицей 554 логотип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56" b="13925"/>
          <a:stretch/>
        </p:blipFill>
        <p:spPr bwMode="auto">
          <a:xfrm>
            <a:off x="4084331" y="0"/>
            <a:ext cx="607625" cy="6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pp.userapi.com/c626424/v626424588/2c9f8/QPmLMmqdewo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59" t="8381" r="31856" b="24267"/>
          <a:stretch/>
        </p:blipFill>
        <p:spPr bwMode="auto">
          <a:xfrm>
            <a:off x="3486911" y="7571"/>
            <a:ext cx="556153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0" y="772583"/>
            <a:ext cx="121920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-12435" y="679086"/>
            <a:ext cx="12269216" cy="18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0044" y="1673772"/>
            <a:ext cx="10586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Пропагандировать и рекламировать волонтерское движение личными примерами.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Разработать и опубликовать пособие «Путеводитель волонтера» часть 2.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Провести мониторинг для анализа результата проекта.</a:t>
            </a:r>
          </a:p>
        </p:txBody>
      </p:sp>
      <p:graphicFrame>
        <p:nvGraphicFramePr>
          <p:cNvPr id="24" name="Схема 23"/>
          <p:cNvGraphicFramePr/>
          <p:nvPr/>
        </p:nvGraphicFramePr>
        <p:xfrm>
          <a:off x="493550" y="990243"/>
          <a:ext cx="3327400" cy="76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5" name="Picture 14" descr="Картинки по запросу волонтеры победы логотип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1298" y="0"/>
            <a:ext cx="613411" cy="61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s://pp.userapi.com/c622317/v622317758/3bbce/4rA0xWvT3DY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6" t="30402" r="6126" b="37408"/>
          <a:stretch/>
        </p:blipFill>
        <p:spPr bwMode="auto">
          <a:xfrm>
            <a:off x="8651000" y="0"/>
            <a:ext cx="1707846" cy="63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Картинки по запросу приют верность логотип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424159" y="0"/>
            <a:ext cx="696686" cy="678256"/>
          </a:xfrm>
          <a:prstGeom prst="rect">
            <a:avLst/>
          </a:prstGeom>
          <a:noFill/>
        </p:spPr>
      </p:pic>
      <p:pic>
        <p:nvPicPr>
          <p:cNvPr id="28" name="Picture 2" descr="C:\Users\554\Desktop\logo_public(1)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284970" y="0"/>
            <a:ext cx="1270860" cy="640079"/>
          </a:xfrm>
          <a:prstGeom prst="rect">
            <a:avLst/>
          </a:prstGeom>
          <a:noFill/>
        </p:spPr>
      </p:pic>
      <p:pic>
        <p:nvPicPr>
          <p:cNvPr id="1026" name="Picture 2" descr="C:\Users\554\Desktop\ФОТО добровольчество\IMG_2692.JPG"/>
          <p:cNvPicPr>
            <a:picLocks noChangeAspect="1" noChangeArrowheads="1"/>
          </p:cNvPicPr>
          <p:nvPr/>
        </p:nvPicPr>
        <p:blipFill>
          <a:blip r:embed="rId21" cstate="print">
            <a:lum bright="10000"/>
          </a:blip>
          <a:srcRect/>
          <a:stretch>
            <a:fillRect/>
          </a:stretch>
        </p:blipFill>
        <p:spPr bwMode="auto">
          <a:xfrm>
            <a:off x="8119242" y="4364966"/>
            <a:ext cx="3310760" cy="2209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7" descr="F:\ДЛЯ ВЫСТУПЛЕНИЯ 12.09 ДОБРОВОЛЕЦ\IMG_6534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328946" y="4434665"/>
            <a:ext cx="3159673" cy="2095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3" descr="F:\ДЛЯ ВЫСТУПЛЕНИЯ 12.09 ДОБРОВОЛЕЦ\IMG_3371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61615" y="4335688"/>
            <a:ext cx="2969862" cy="2227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правительство россии логоти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435" y="1"/>
            <a:ext cx="867011" cy="61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Картинки по запросу рд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6165" y="0"/>
            <a:ext cx="544692" cy="66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Картинки по запросу администрация санкт-петербурга логоти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689" y="3812"/>
            <a:ext cx="57912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Картинки по запросу комитет по образованию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763" y="9744"/>
            <a:ext cx="579025" cy="65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pp.userapi.com/c627331/v627331401/38038/-IQ_cijjUK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78" b="9111"/>
          <a:stretch/>
        </p:blipFill>
        <p:spPr bwMode="auto">
          <a:xfrm>
            <a:off x="5359644" y="21891"/>
            <a:ext cx="609184" cy="6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Картинки по запросу огонек добра логотип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3213" y="7571"/>
            <a:ext cx="559660" cy="6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Картинки по запросу волонтеры победы логотип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5881" y="21891"/>
            <a:ext cx="613411" cy="61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Картинки по запросу приморский район логотип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037" y="0"/>
            <a:ext cx="662789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ttps://pp.userapi.com/c639717/v639717113/867b/sGUf49V6UEw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207" y="0"/>
            <a:ext cx="672340" cy="67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Похожее изображени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2055" y="0"/>
            <a:ext cx="559432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Картинки по запросу лицей 554 логотип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56" b="13925"/>
          <a:stretch/>
        </p:blipFill>
        <p:spPr bwMode="auto">
          <a:xfrm>
            <a:off x="4084331" y="0"/>
            <a:ext cx="607625" cy="6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pp.userapi.com/c626529/v626529354/5a22a/Hm_Yv0YWlxc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10" t="23619" r="14794" b="22906"/>
          <a:stretch/>
        </p:blipFill>
        <p:spPr bwMode="auto">
          <a:xfrm>
            <a:off x="8081825" y="40565"/>
            <a:ext cx="591475" cy="6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pp.userapi.com/c626424/v626424588/2c9f8/QPmLMmqdewo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59" t="8381" r="31856" b="24267"/>
          <a:stretch/>
        </p:blipFill>
        <p:spPr bwMode="auto">
          <a:xfrm>
            <a:off x="3486911" y="7571"/>
            <a:ext cx="556153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pp.userapi.com/c622317/v622317758/3bbce/4rA0xWvT3DY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6" t="30402" b="37408"/>
          <a:stretch/>
        </p:blipFill>
        <p:spPr bwMode="auto">
          <a:xfrm>
            <a:off x="8703252" y="148861"/>
            <a:ext cx="1473902" cy="50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0" y="772583"/>
            <a:ext cx="121920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-12435" y="679086"/>
            <a:ext cx="12269216" cy="18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Схема 28"/>
          <p:cNvGraphicFramePr/>
          <p:nvPr/>
        </p:nvGraphicFramePr>
        <p:xfrm>
          <a:off x="10165279" y="1"/>
          <a:ext cx="2026720" cy="593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584200" y="1054100"/>
          <a:ext cx="7188200" cy="109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32" name="Скругленный прямоугольник 4"/>
          <p:cNvSpPr/>
          <p:nvPr/>
        </p:nvSpPr>
        <p:spPr>
          <a:xfrm>
            <a:off x="8001513" y="2065282"/>
            <a:ext cx="3270831" cy="11193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v"/>
            </a:pPr>
            <a:r>
              <a:rPr lang="ru-RU" sz="2100" kern="1200" dirty="0" smtClean="0">
                <a:solidFill>
                  <a:schemeClr val="tx1"/>
                </a:solidFill>
              </a:rPr>
              <a:t> Дети-сироты, дети- инвалиды, ребята, проходящие лечение в больницах и </a:t>
            </a:r>
            <a:r>
              <a:rPr lang="ru-RU" sz="2100" kern="1200" dirty="0" err="1" smtClean="0">
                <a:solidFill>
                  <a:schemeClr val="tx1"/>
                </a:solidFill>
              </a:rPr>
              <a:t>онкоцентрах</a:t>
            </a:r>
            <a:r>
              <a:rPr lang="ru-RU" sz="2100" kern="1200" dirty="0" smtClean="0">
                <a:solidFill>
                  <a:schemeClr val="tx1"/>
                </a:solidFill>
              </a:rPr>
              <a:t>.</a:t>
            </a:r>
            <a:endParaRPr lang="ru-RU" sz="2100" kern="1200" dirty="0"/>
          </a:p>
        </p:txBody>
      </p:sp>
      <p:pic>
        <p:nvPicPr>
          <p:cNvPr id="26" name="Picture 9" descr="F:\ДЛЯ ВЫСТУПЛЕНИЯ 12.09 ДОБРОВОЛЕЦ\IMG_1473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30771" y="5095238"/>
            <a:ext cx="1723697" cy="1292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5" descr="F:\ДЛЯ ВЫСТУПЛЕНИЯ 12.09 ДОБРОВОЛЕЦ\IMG_9072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14306" y="1986455"/>
            <a:ext cx="1751724" cy="1313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4" descr="F:\ДЛЯ ВЫСТУПЛЕНИЯ 12.09 ДОБРОВОЛЕЦ\IMG_1776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905237" y="5092263"/>
            <a:ext cx="1853557" cy="1390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6" descr="F:\ДЛЯ ВЫСТУПЛЕНИЯ 12.09 ДОБРОВОЛЕЦ\IMG_7151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94950" y="3499946"/>
            <a:ext cx="1755227" cy="1316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Picture 2" descr="F:\ДЛЯ ВЫСТУПЛЕНИЯ 12.09 ДОБРОВОЛЕЦ\Новая папка\IMG_7982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872153" y="3515710"/>
            <a:ext cx="1802945" cy="1344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Picture 4" descr="F:\ДЛЯ ВЫСТУПЛЕНИЯ 12.09 ДОБРОВОЛЕЦ\IMG_2399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863641" y="1994753"/>
            <a:ext cx="1814166" cy="1360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2711669" y="2207173"/>
            <a:ext cx="2774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Учащиеся </a:t>
            </a:r>
          </a:p>
          <a:p>
            <a:r>
              <a:rPr lang="ru-RU" sz="2400" dirty="0" smtClean="0"/>
              <a:t>Лицея №554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Родители учащихся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Педагоги</a:t>
            </a:r>
          </a:p>
          <a:p>
            <a:r>
              <a:rPr lang="ru-RU" sz="2400" dirty="0" smtClean="0"/>
              <a:t> Лицея № 554</a:t>
            </a:r>
            <a:endParaRPr lang="ru-RU" sz="2400" dirty="0"/>
          </a:p>
        </p:txBody>
      </p:sp>
      <p:sp>
        <p:nvSpPr>
          <p:cNvPr id="38" name="Скругленный прямоугольник 4"/>
          <p:cNvSpPr/>
          <p:nvPr/>
        </p:nvSpPr>
        <p:spPr>
          <a:xfrm>
            <a:off x="8090851" y="3573517"/>
            <a:ext cx="3270831" cy="11193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v"/>
            </a:pPr>
            <a:r>
              <a:rPr lang="ru-RU" sz="2100" kern="1200" dirty="0" smtClean="0">
                <a:solidFill>
                  <a:schemeClr val="tx1"/>
                </a:solidFill>
              </a:rPr>
              <a:t> Пожилые люди, живущие в домах престарелых, ветераны.</a:t>
            </a:r>
            <a:endParaRPr lang="ru-RU" sz="2100" kern="1200" dirty="0"/>
          </a:p>
        </p:txBody>
      </p:sp>
      <p:sp>
        <p:nvSpPr>
          <p:cNvPr id="39" name="Скругленный прямоугольник 4"/>
          <p:cNvSpPr/>
          <p:nvPr/>
        </p:nvSpPr>
        <p:spPr>
          <a:xfrm>
            <a:off x="8122382" y="5134303"/>
            <a:ext cx="3270831" cy="11193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v"/>
            </a:pPr>
            <a:r>
              <a:rPr lang="ru-RU" sz="2100" kern="1200" dirty="0" smtClean="0">
                <a:solidFill>
                  <a:schemeClr val="tx1"/>
                </a:solidFill>
              </a:rPr>
              <a:t> Бездомные животные, находящиеся в приютах.</a:t>
            </a:r>
            <a:endParaRPr lang="ru-RU" sz="2100" kern="1200" dirty="0"/>
          </a:p>
        </p:txBody>
      </p:sp>
    </p:spTree>
    <p:extLst>
      <p:ext uri="{BB962C8B-B14F-4D97-AF65-F5344CB8AC3E}">
        <p14:creationId xmlns:p14="http://schemas.microsoft.com/office/powerpoint/2010/main" xmlns="" val="42482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трелка вправо 28"/>
          <p:cNvSpPr/>
          <p:nvPr/>
        </p:nvSpPr>
        <p:spPr>
          <a:xfrm>
            <a:off x="5148361" y="938462"/>
            <a:ext cx="6670659" cy="5570621"/>
          </a:xfrm>
          <a:prstGeom prst="rightArrow">
            <a:avLst>
              <a:gd name="adj1" fmla="val 91028"/>
              <a:gd name="adj2" fmla="val 43945"/>
            </a:avLst>
          </a:prstGeom>
          <a:solidFill>
            <a:srgbClr val="FD8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Картинки по запросу правительство россии логоти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435" y="1"/>
            <a:ext cx="867011" cy="61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Картинки по запросу рд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6165" y="0"/>
            <a:ext cx="544692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Картинки по запросу администрация санкт-петербурга логоти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689" y="3812"/>
            <a:ext cx="57912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Картинки по запросу комитет по образованию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763" y="9744"/>
            <a:ext cx="579025" cy="65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pp.userapi.com/c627331/v627331401/38038/-IQ_cijjUK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78" b="9111"/>
          <a:stretch/>
        </p:blipFill>
        <p:spPr bwMode="auto">
          <a:xfrm>
            <a:off x="5359644" y="21891"/>
            <a:ext cx="609184" cy="6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Картинки по запросу огонек добра логотип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3213" y="7571"/>
            <a:ext cx="559660" cy="6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Картинки по запросу приморский район логотип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037" y="0"/>
            <a:ext cx="662789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Похожее изображени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2055" y="0"/>
            <a:ext cx="559432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Картинки по запросу лицей 554 логотип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56" b="13925"/>
          <a:stretch/>
        </p:blipFill>
        <p:spPr bwMode="auto">
          <a:xfrm>
            <a:off x="4084331" y="0"/>
            <a:ext cx="607625" cy="6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pp.userapi.com/c626424/v626424588/2c9f8/QPmLMmqdewo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59" t="8381" r="31856" b="24267"/>
          <a:stretch/>
        </p:blipFill>
        <p:spPr bwMode="auto">
          <a:xfrm>
            <a:off x="3486911" y="7571"/>
            <a:ext cx="556153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0" y="772583"/>
            <a:ext cx="121920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-12435" y="679086"/>
            <a:ext cx="12269216" cy="18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трелка вправо 27"/>
          <p:cNvSpPr/>
          <p:nvPr/>
        </p:nvSpPr>
        <p:spPr>
          <a:xfrm>
            <a:off x="2767262" y="1203158"/>
            <a:ext cx="4764506" cy="5041231"/>
          </a:xfrm>
          <a:prstGeom prst="rightArrow">
            <a:avLst>
              <a:gd name="adj1" fmla="val 73116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649704" y="1888959"/>
            <a:ext cx="3240000" cy="3637989"/>
          </a:xfrm>
          <a:prstGeom prst="rightArrow">
            <a:avLst>
              <a:gd name="adj1" fmla="val 78408"/>
              <a:gd name="adj2" fmla="val 341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23900" y="2387600"/>
            <a:ext cx="2413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2015 – 2016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10</a:t>
            </a:r>
            <a:r>
              <a:rPr lang="ru-RU" dirty="0" smtClean="0"/>
              <a:t> человек в составе </a:t>
            </a:r>
            <a:r>
              <a:rPr lang="ru-RU" b="1" dirty="0" smtClean="0"/>
              <a:t>кружка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более </a:t>
            </a:r>
            <a:r>
              <a:rPr lang="ru-RU" b="1" dirty="0" smtClean="0"/>
              <a:t>30</a:t>
            </a:r>
            <a:r>
              <a:rPr lang="ru-RU" dirty="0" smtClean="0"/>
              <a:t> человек (пожилые люди), которым была оказана помощь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3</a:t>
            </a:r>
            <a:r>
              <a:rPr lang="ru-RU" dirty="0" smtClean="0"/>
              <a:t> социальных партнера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111500" y="1803400"/>
            <a:ext cx="3517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2016 – 2018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000" b="1" dirty="0" smtClean="0"/>
              <a:t>60</a:t>
            </a:r>
            <a:r>
              <a:rPr lang="ru-RU" sz="2000" dirty="0" smtClean="0"/>
              <a:t> человек в составе </a:t>
            </a:r>
            <a:r>
              <a:rPr lang="ru-RU" sz="2000" b="1" dirty="0" smtClean="0"/>
              <a:t>отряда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более </a:t>
            </a:r>
            <a:r>
              <a:rPr lang="ru-RU" sz="2000" b="1" dirty="0" smtClean="0"/>
              <a:t>200</a:t>
            </a:r>
            <a:r>
              <a:rPr lang="ru-RU" sz="2000" dirty="0" smtClean="0"/>
              <a:t> человек (пожилые</a:t>
            </a:r>
          </a:p>
          <a:p>
            <a:r>
              <a:rPr lang="ru-RU" sz="2000" dirty="0" smtClean="0"/>
              <a:t>      люди, дети), </a:t>
            </a:r>
            <a:r>
              <a:rPr lang="ru-RU" sz="2000" dirty="0" smtClean="0">
                <a:solidFill>
                  <a:prstClr val="black"/>
                </a:solidFill>
              </a:rPr>
              <a:t>которым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600701" y="1197099"/>
            <a:ext cx="497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2018 – 2019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более </a:t>
            </a:r>
            <a:r>
              <a:rPr lang="ru-RU" sz="2400" b="1" dirty="0" smtClean="0"/>
              <a:t>80</a:t>
            </a:r>
            <a:r>
              <a:rPr lang="ru-RU" sz="2400" dirty="0" smtClean="0"/>
              <a:t> человек в составе </a:t>
            </a:r>
            <a:r>
              <a:rPr lang="ru-RU" sz="2400" b="1" dirty="0" smtClean="0"/>
              <a:t>отряда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03867" y="1993075"/>
            <a:ext cx="4559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более </a:t>
            </a:r>
            <a:r>
              <a:rPr lang="ru-RU" sz="2400" b="1" dirty="0" smtClean="0"/>
              <a:t>400</a:t>
            </a:r>
            <a:r>
              <a:rPr lang="ru-RU" sz="2400" dirty="0" smtClean="0"/>
              <a:t> человек  и более </a:t>
            </a:r>
            <a:r>
              <a:rPr lang="ru-RU" sz="2400" b="1" dirty="0" smtClean="0"/>
              <a:t>80</a:t>
            </a:r>
          </a:p>
          <a:p>
            <a:r>
              <a:rPr lang="ru-RU" sz="2400" dirty="0" smtClean="0"/>
              <a:t>     животных, которым</a:t>
            </a:r>
          </a:p>
          <a:p>
            <a:r>
              <a:rPr lang="ru-RU" sz="2400" dirty="0" smtClean="0"/>
              <a:t>          оказана помощь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98554" y="2977408"/>
            <a:ext cx="262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оказана помощь</a:t>
            </a:r>
          </a:p>
          <a:p>
            <a:endParaRPr lang="ru-RU" sz="20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3873500" y="3258622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b="1" dirty="0" smtClean="0"/>
              <a:t>20</a:t>
            </a:r>
            <a:r>
              <a:rPr lang="ru-RU" sz="2000" dirty="0" smtClean="0"/>
              <a:t> социальных партнеров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более </a:t>
            </a:r>
            <a:r>
              <a:rPr lang="ru-RU" sz="2000" b="1" dirty="0" smtClean="0"/>
              <a:t>30</a:t>
            </a:r>
            <a:r>
              <a:rPr lang="ru-RU" sz="2000" dirty="0" smtClean="0"/>
              <a:t> районных, </a:t>
            </a:r>
            <a:endParaRPr lang="ru-RU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315200" y="3060700"/>
            <a:ext cx="405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более </a:t>
            </a:r>
            <a:r>
              <a:rPr lang="ru-RU" sz="2400" b="1" dirty="0" smtClean="0"/>
              <a:t>50</a:t>
            </a:r>
            <a:r>
              <a:rPr lang="ru-RU" sz="2400" dirty="0" smtClean="0"/>
              <a:t> социальных</a:t>
            </a:r>
          </a:p>
          <a:p>
            <a:r>
              <a:rPr lang="ru-RU" sz="2400" dirty="0" smtClean="0"/>
              <a:t>    партнеров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более </a:t>
            </a:r>
            <a:r>
              <a:rPr lang="ru-RU" sz="2400" b="1" dirty="0" smtClean="0"/>
              <a:t>50</a:t>
            </a:r>
            <a:endParaRPr lang="ru-RU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858000" y="41783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районных, городских 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686629" y="3866573"/>
            <a:ext cx="3154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городских и</a:t>
            </a:r>
            <a:r>
              <a:rPr lang="en-US" sz="2000" dirty="0" smtClean="0"/>
              <a:t> </a:t>
            </a:r>
            <a:r>
              <a:rPr lang="ru-RU" sz="2000" dirty="0" smtClean="0"/>
              <a:t>всероссийских мероприятий</a:t>
            </a:r>
            <a:endParaRPr lang="ru-RU" sz="2000" dirty="0"/>
          </a:p>
        </p:txBody>
      </p:sp>
      <p:graphicFrame>
        <p:nvGraphicFramePr>
          <p:cNvPr id="36" name="Схема 35"/>
          <p:cNvGraphicFramePr/>
          <p:nvPr/>
        </p:nvGraphicFramePr>
        <p:xfrm>
          <a:off x="406401" y="1047173"/>
          <a:ext cx="2451099" cy="76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722533" y="4563533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всероссийских мероприятий</a:t>
            </a:r>
            <a:endParaRPr lang="ru-RU" sz="2400" dirty="0"/>
          </a:p>
        </p:txBody>
      </p:sp>
      <p:pic>
        <p:nvPicPr>
          <p:cNvPr id="41" name="Picture 14" descr="Картинки по запросу волонтеры победы логотип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1298" y="0"/>
            <a:ext cx="613411" cy="61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s://pp.userapi.com/c622317/v622317758/3bbce/4rA0xWvT3DY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6" t="30402" r="6126" b="37408"/>
          <a:stretch/>
        </p:blipFill>
        <p:spPr bwMode="auto">
          <a:xfrm>
            <a:off x="8651000" y="0"/>
            <a:ext cx="1707846" cy="63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Картинки по запросу приют верность логотип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424159" y="0"/>
            <a:ext cx="696686" cy="678256"/>
          </a:xfrm>
          <a:prstGeom prst="rect">
            <a:avLst/>
          </a:prstGeom>
          <a:noFill/>
        </p:spPr>
      </p:pic>
      <p:pic>
        <p:nvPicPr>
          <p:cNvPr id="44" name="Picture 2" descr="C:\Users\554\Desktop\logo_public(1)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284970" y="0"/>
            <a:ext cx="1270860" cy="640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5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правительство россии логоти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435" y="1"/>
            <a:ext cx="867011" cy="61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Картинки по запросу рд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6165" y="0"/>
            <a:ext cx="544692" cy="66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Картинки по запросу администрация санкт-петербурга логоти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689" y="3812"/>
            <a:ext cx="57912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Картинки по запросу комитет по образованию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763" y="9744"/>
            <a:ext cx="579025" cy="65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pp.userapi.com/c627331/v627331401/38038/-IQ_cijjUK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78" b="9111"/>
          <a:stretch/>
        </p:blipFill>
        <p:spPr bwMode="auto">
          <a:xfrm>
            <a:off x="5359644" y="21891"/>
            <a:ext cx="609184" cy="6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Картинки по запросу огонек добра логотип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3213" y="7571"/>
            <a:ext cx="559660" cy="6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Картинки по запросу приморский район логотип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037" y="0"/>
            <a:ext cx="662789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Похожее изображени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2055" y="0"/>
            <a:ext cx="559432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Картинки по запросу лицей 554 логотип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56" b="13925"/>
          <a:stretch/>
        </p:blipFill>
        <p:spPr bwMode="auto">
          <a:xfrm>
            <a:off x="4084331" y="0"/>
            <a:ext cx="607625" cy="6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pp.userapi.com/c626424/v626424588/2c9f8/QPmLMmqdewo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59" t="8381" r="31856" b="24267"/>
          <a:stretch/>
        </p:blipFill>
        <p:spPr bwMode="auto">
          <a:xfrm>
            <a:off x="3486911" y="7571"/>
            <a:ext cx="556153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0" y="772583"/>
            <a:ext cx="121920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-12435" y="679086"/>
            <a:ext cx="12269216" cy="18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Схема 27"/>
          <p:cNvGraphicFramePr/>
          <p:nvPr/>
        </p:nvGraphicFramePr>
        <p:xfrm>
          <a:off x="10685418" y="0"/>
          <a:ext cx="1506582" cy="62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075" name="Picture 3" descr="F:\ДЛЯ ВЫСТУПЛЕНИЯ 12.09 ДОБРОВОЛЕЦ\IMG_1193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1695" y="1116795"/>
            <a:ext cx="3539178" cy="2351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F:\ДЛЯ ВЫСТУПЛЕНИЯ 12.09 ДОБРОВОЛЕЦ\IMG_4361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11160" y="1018882"/>
            <a:ext cx="3404914" cy="2553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 descr="F:\ДЛЯ ВЫСТУПЛЕНИЯ 12.09 ДОБРОВОЛЕЦ\IMG_6825[1]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11159" y="3910515"/>
            <a:ext cx="3496441" cy="2622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F:\ДЛЯ ВЫСТУПЛЕНИЯ 12.09 ДОБРОВОЛЕЦ\Новая папка\IMG_7982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75394" y="3887400"/>
            <a:ext cx="3524095" cy="2628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3915541" y="1160518"/>
            <a:ext cx="223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участие в совместных акциях («Почетный гость», «Помоги ветерану» и т.д.)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благоустройство памятных мест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59773" y="3913789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проведение мастер-классов в Доме престарелых (посадка комнатных растений, </a:t>
            </a:r>
            <a:r>
              <a:rPr lang="ru-RU" dirty="0" err="1" smtClean="0"/>
              <a:t>декупаж</a:t>
            </a:r>
            <a:r>
              <a:rPr lang="ru-RU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участие в акциях с привлечением домашних животных 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0109200" y="1212193"/>
            <a:ext cx="208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проведение концертов и участие в акциях, приуроченных ко Дню пожилого человека, </a:t>
            </a:r>
            <a:br>
              <a:rPr lang="ru-RU" dirty="0" smtClean="0"/>
            </a:br>
            <a:r>
              <a:rPr lang="ru-RU" dirty="0" smtClean="0"/>
              <a:t>Дню Победы и т.д.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0106135" y="4088962"/>
            <a:ext cx="1841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совместные концерты, митинги и флешмобы</a:t>
            </a:r>
          </a:p>
        </p:txBody>
      </p:sp>
      <p:pic>
        <p:nvPicPr>
          <p:cNvPr id="27" name="Picture 14" descr="Картинки по запросу волонтеры победы логотип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1298" y="0"/>
            <a:ext cx="613411" cy="61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https://pp.userapi.com/c622317/v622317758/3bbce/4rA0xWvT3DY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6" t="30402" r="6126" b="37408"/>
          <a:stretch/>
        </p:blipFill>
        <p:spPr bwMode="auto">
          <a:xfrm>
            <a:off x="8507307" y="156754"/>
            <a:ext cx="138019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Картинки по запросу приют верность логотип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9888581" y="0"/>
            <a:ext cx="696686" cy="678256"/>
          </a:xfrm>
          <a:prstGeom prst="rect">
            <a:avLst/>
          </a:prstGeom>
          <a:noFill/>
        </p:spPr>
      </p:pic>
      <p:pic>
        <p:nvPicPr>
          <p:cNvPr id="34" name="Picture 2" descr="C:\Users\554\Desktop\logo_public(1)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258844" y="0"/>
            <a:ext cx="1270860" cy="640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050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правительство россии логоти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435" y="1"/>
            <a:ext cx="867011" cy="61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Картинки по запросу рд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6165" y="0"/>
            <a:ext cx="544692" cy="66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Картинки по запросу администрация санкт-петербурга логоти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689" y="3812"/>
            <a:ext cx="57912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Картинки по запросу комитет по образованию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763" y="9744"/>
            <a:ext cx="579025" cy="65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pp.userapi.com/c627331/v627331401/38038/-IQ_cijjUK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78" b="9111"/>
          <a:stretch/>
        </p:blipFill>
        <p:spPr bwMode="auto">
          <a:xfrm>
            <a:off x="5359644" y="21891"/>
            <a:ext cx="609184" cy="6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Картинки по запросу огонек добра логотип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3213" y="7571"/>
            <a:ext cx="559660" cy="6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Картинки по запросу приморский район логотип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037" y="0"/>
            <a:ext cx="662789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Похожее изображени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2055" y="0"/>
            <a:ext cx="559432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Картинки по запросу лицей 554 логотип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56" b="13925"/>
          <a:stretch/>
        </p:blipFill>
        <p:spPr bwMode="auto">
          <a:xfrm>
            <a:off x="4084331" y="0"/>
            <a:ext cx="607625" cy="6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pp.userapi.com/c626424/v626424588/2c9f8/QPmLMmqdewo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59" t="8381" r="31856" b="24267"/>
          <a:stretch/>
        </p:blipFill>
        <p:spPr bwMode="auto">
          <a:xfrm>
            <a:off x="3486911" y="7571"/>
            <a:ext cx="556153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0" y="772583"/>
            <a:ext cx="121920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-12435" y="679086"/>
            <a:ext cx="12269216" cy="18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Схема 28"/>
          <p:cNvGraphicFramePr/>
          <p:nvPr/>
        </p:nvGraphicFramePr>
        <p:xfrm>
          <a:off x="10548456" y="156755"/>
          <a:ext cx="1643544" cy="47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052" name="Picture 4" descr="F:\ДЛЯ ВЫСТУПЛЕНИЯ 12.09 ДОБРОВОЛЕЦ\IMG_2399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54514" y="1015028"/>
            <a:ext cx="3292201" cy="2469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F:\ДЛЯ ВЫСТУПЛЕНИЯ 12.09 ДОБРОВОЛЕЦ\IMG_7728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2021" y="3833346"/>
            <a:ext cx="3388281" cy="2541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5" name="Picture 7" descr="F:\ДЛЯ ВЫСТУПЛЕНИЯ 12.09 ДОБРОВОЛЕЦ\IMG_7934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975131" y="3891635"/>
            <a:ext cx="3408320" cy="2556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7" name="Picture 9" descr="F:\ДЛЯ ВЫСТУПЛЕНИЯ 12.09 ДОБРОВОЛЕЦ\IMG_0469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55319" y="1009280"/>
            <a:ext cx="3291922" cy="2468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3598631" y="1029468"/>
            <a:ext cx="2244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сбор подарков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перечисление денежных средств собранных на благотворительных акциях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сбор вещей и канцелярских принадлежностей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650229" y="4156568"/>
            <a:ext cx="22088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участие в праздниках, акциях, ярмарках, </a:t>
            </a:r>
            <a:br>
              <a:rPr lang="ru-RU" dirty="0" smtClean="0"/>
            </a:br>
            <a:r>
              <a:rPr lang="ru-RU" dirty="0" smtClean="0"/>
              <a:t>мастер-классах </a:t>
            </a:r>
            <a:r>
              <a:rPr lang="ru-RU" b="1" dirty="0" smtClean="0"/>
              <a:t>по приглашению социальных партнеров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9393381" y="950027"/>
            <a:ext cx="2351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посещение спектаклей с участием особенных детей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посещение благотворительных спектаклей, выставок, фестивалей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9476509" y="3847605"/>
            <a:ext cx="21850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проведение мастер-классов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проведение совместных концертов, праздников и ярмарок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участие в совместных соревнованиях</a:t>
            </a:r>
            <a:endParaRPr lang="ru-RU" dirty="0"/>
          </a:p>
        </p:txBody>
      </p:sp>
      <p:pic>
        <p:nvPicPr>
          <p:cNvPr id="27" name="Picture 14" descr="Картинки по запросу волонтеры победы логотип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1298" y="0"/>
            <a:ext cx="613411" cy="61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https://pp.userapi.com/c622317/v622317758/3bbce/4rA0xWvT3DY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6" t="30402" r="6126" b="37408"/>
          <a:stretch/>
        </p:blipFill>
        <p:spPr bwMode="auto">
          <a:xfrm>
            <a:off x="8507307" y="156754"/>
            <a:ext cx="138019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Картинки по запросу приют верность логотип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9888581" y="0"/>
            <a:ext cx="696686" cy="678256"/>
          </a:xfrm>
          <a:prstGeom prst="rect">
            <a:avLst/>
          </a:prstGeom>
          <a:noFill/>
        </p:spPr>
      </p:pic>
      <p:pic>
        <p:nvPicPr>
          <p:cNvPr id="31" name="Picture 2" descr="C:\Users\554\Desktop\logo_public(1)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258844" y="0"/>
            <a:ext cx="1270860" cy="640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82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правительство россии логоти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435" y="1"/>
            <a:ext cx="867011" cy="61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Картинки по запросу рдш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6165" y="0"/>
            <a:ext cx="544692" cy="66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Картинки по запросу администрация санкт-петербурга логоти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689" y="3812"/>
            <a:ext cx="57912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Картинки по запросу комитет по образованию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763" y="9744"/>
            <a:ext cx="579025" cy="65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pp.userapi.com/c627331/v627331401/38038/-IQ_cijjUK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78" b="9111"/>
          <a:stretch/>
        </p:blipFill>
        <p:spPr bwMode="auto">
          <a:xfrm>
            <a:off x="5359644" y="21891"/>
            <a:ext cx="609184" cy="6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Картинки по запросу огонек добра логотип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3213" y="7571"/>
            <a:ext cx="559660" cy="6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Картинки по запросу приморский район логотип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037" y="0"/>
            <a:ext cx="662789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Похожее изображени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2055" y="0"/>
            <a:ext cx="559432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Картинки по запросу лицей 554 логотип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56" b="13925"/>
          <a:stretch/>
        </p:blipFill>
        <p:spPr bwMode="auto">
          <a:xfrm>
            <a:off x="4084331" y="0"/>
            <a:ext cx="607625" cy="6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pp.userapi.com/c626424/v626424588/2c9f8/QPmLMmqdewo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59" t="8381" r="31856" b="24267"/>
          <a:stretch/>
        </p:blipFill>
        <p:spPr bwMode="auto">
          <a:xfrm>
            <a:off x="3486911" y="7571"/>
            <a:ext cx="556153" cy="6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0" y="772583"/>
            <a:ext cx="121920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-12435" y="679086"/>
            <a:ext cx="12269216" cy="18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Схема 26"/>
          <p:cNvGraphicFramePr/>
          <p:nvPr/>
        </p:nvGraphicFramePr>
        <p:xfrm>
          <a:off x="10593977" y="1"/>
          <a:ext cx="1598022" cy="55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4098" name="Picture 2" descr="F:\ДЛЯ ВЫСТУПЛЕНИЯ 12.09 ДОБРОВОЛЕЦ\IMG_1756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4388" y="1026509"/>
            <a:ext cx="3392039" cy="2544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F:\ДЛЯ ВЫСТУПЛЕНИЯ 12.09 ДОБРОВОЛЕЦ\IMG_1930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9861" y="3976413"/>
            <a:ext cx="3498456" cy="2623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F:\ДЛЯ ВЫСТУПЛЕНИЯ 12.09 ДОБРОВОЛЕЦ\IMG_4699.JPG"/>
          <p:cNvPicPr>
            <a:picLocks noChangeAspect="1" noChangeArrowheads="1"/>
          </p:cNvPicPr>
          <p:nvPr/>
        </p:nvPicPr>
        <p:blipFill>
          <a:blip r:embed="rId19" cstate="print"/>
          <a:srcRect r="11984" b="16229"/>
          <a:stretch>
            <a:fillRect/>
          </a:stretch>
        </p:blipFill>
        <p:spPr bwMode="auto">
          <a:xfrm>
            <a:off x="5987506" y="1053048"/>
            <a:ext cx="3669765" cy="2478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2" name="Picture 6" descr="F:\ДЛЯ ВЫСТУПЛЕНИЯ 12.09 ДОБРОВОЛЕЦ\IMG_2808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38192" y="3852087"/>
            <a:ext cx="3626070" cy="2719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3704897" y="1201245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участие в совместных акциях в приюте для кошек «Республика кошек»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сбор корма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898024" y="4278587"/>
            <a:ext cx="204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поездки и сбор корма в приют для бездомных собак «Верность»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9842500" y="1269562"/>
            <a:ext cx="2349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выступления на концертах и фестивалях в поддержку бездомных животных 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9695793" y="3828393"/>
            <a:ext cx="2302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участие в акциях, и проведение мероприятий в рамках Всероссийского конкурса РДШ «На старт, </a:t>
            </a:r>
            <a:r>
              <a:rPr lang="ru-RU" dirty="0" err="1" smtClean="0"/>
              <a:t>эко-отряд</a:t>
            </a:r>
            <a:r>
              <a:rPr lang="ru-RU" dirty="0" smtClean="0"/>
              <a:t>!»</a:t>
            </a:r>
            <a:endParaRPr lang="ru-RU" i="1" u="sng" dirty="0" smtClean="0"/>
          </a:p>
          <a:p>
            <a:pPr>
              <a:buFont typeface="Wingdings" pitchFamily="2" charset="2"/>
              <a:buChar char="v"/>
            </a:pPr>
            <a:r>
              <a:rPr lang="en-US" i="1" dirty="0" smtClean="0"/>
              <a:t> </a:t>
            </a:r>
            <a:r>
              <a:rPr lang="ru-RU" dirty="0" smtClean="0"/>
              <a:t>сбор макулатуры</a:t>
            </a:r>
            <a:endParaRPr lang="ru-RU" dirty="0"/>
          </a:p>
        </p:txBody>
      </p:sp>
      <p:pic>
        <p:nvPicPr>
          <p:cNvPr id="31" name="Picture 14" descr="Картинки по запросу волонтеры победы логотип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1298" y="0"/>
            <a:ext cx="613411" cy="61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s://pp.userapi.com/c622317/v622317758/3bbce/4rA0xWvT3DY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6" t="30402" r="6126" b="37408"/>
          <a:stretch/>
        </p:blipFill>
        <p:spPr bwMode="auto">
          <a:xfrm>
            <a:off x="8507307" y="156754"/>
            <a:ext cx="138019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Картинки по запросу приют верность логотип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9888581" y="0"/>
            <a:ext cx="696686" cy="678256"/>
          </a:xfrm>
          <a:prstGeom prst="rect">
            <a:avLst/>
          </a:prstGeom>
          <a:noFill/>
        </p:spPr>
      </p:pic>
      <p:pic>
        <p:nvPicPr>
          <p:cNvPr id="34" name="Picture 2" descr="C:\Users\554\Desktop\logo_public(1)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258844" y="0"/>
            <a:ext cx="1270860" cy="640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87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2640</TotalTime>
  <Words>567</Words>
  <Application>Microsoft Office PowerPoint</Application>
  <PresentationFormat>Произвольный</PresentationFormat>
  <Paragraphs>86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Тема1</vt:lpstr>
      <vt:lpstr>1_Тема Office</vt:lpstr>
      <vt:lpstr>ГБОУ Лицей №554 Приморского района  Санкт-Петербурга ПРОЕКТ  «ЮНЫЕ ВОЛОНТЕРЫ  РДШ»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Лицей 554</dc:title>
  <dc:creator>David Karapetyan</dc:creator>
  <cp:lastModifiedBy>HOME</cp:lastModifiedBy>
  <cp:revision>111</cp:revision>
  <dcterms:created xsi:type="dcterms:W3CDTF">2017-08-21T16:03:51Z</dcterms:created>
  <dcterms:modified xsi:type="dcterms:W3CDTF">2018-06-11T17:30:15Z</dcterms:modified>
</cp:coreProperties>
</file>