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66" r:id="rId2"/>
  </p:sldMasterIdLst>
  <p:notesMasterIdLst>
    <p:notesMasterId r:id="rId13"/>
  </p:notesMasterIdLst>
  <p:handoutMasterIdLst>
    <p:handoutMasterId r:id="rId14"/>
  </p:handoutMasterIdLst>
  <p:sldIdLst>
    <p:sldId id="258" r:id="rId3"/>
    <p:sldId id="259" r:id="rId4"/>
    <p:sldId id="260" r:id="rId5"/>
    <p:sldId id="342" r:id="rId6"/>
    <p:sldId id="262" r:id="rId7"/>
    <p:sldId id="329" r:id="rId8"/>
    <p:sldId id="293" r:id="rId9"/>
    <p:sldId id="311" r:id="rId10"/>
    <p:sldId id="309" r:id="rId11"/>
    <p:sldId id="324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876"/>
    <a:srgbClr val="135D77"/>
    <a:srgbClr val="F9DFB1"/>
    <a:srgbClr val="ECF484"/>
    <a:srgbClr val="9AC2EE"/>
    <a:srgbClr val="69ABF3"/>
    <a:srgbClr val="FF5B5B"/>
    <a:srgbClr val="187596"/>
    <a:srgbClr val="1A5A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62" autoAdjust="0"/>
    <p:restoredTop sz="94629" autoAdjust="0"/>
  </p:normalViewPr>
  <p:slideViewPr>
    <p:cSldViewPr>
      <p:cViewPr varScale="1">
        <p:scale>
          <a:sx n="109" d="100"/>
          <a:sy n="109" d="100"/>
        </p:scale>
        <p:origin x="129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517408808415866E-2"/>
          <c:y val="8.8184646150427731E-2"/>
          <c:w val="0.9589651823831683"/>
          <c:h val="0.750749099773227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Почетные доноры до 30 лет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</c:v>
                </c:pt>
                <c:pt idx="1">
                  <c:v>6</c:v>
                </c:pt>
                <c:pt idx="2">
                  <c:v>33</c:v>
                </c:pt>
                <c:pt idx="3">
                  <c:v>32</c:v>
                </c:pt>
                <c:pt idx="4">
                  <c:v>31</c:v>
                </c:pt>
                <c:pt idx="5">
                  <c:v>42</c:v>
                </c:pt>
                <c:pt idx="6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C5-460A-916E-584D81BB50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axId val="48051712"/>
        <c:axId val="48053248"/>
      </c:barChart>
      <c:catAx>
        <c:axId val="48051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48053248"/>
        <c:crosses val="autoZero"/>
        <c:auto val="1"/>
        <c:lblAlgn val="ctr"/>
        <c:lblOffset val="100"/>
        <c:noMultiLvlLbl val="0"/>
      </c:catAx>
      <c:valAx>
        <c:axId val="480532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8051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EDF18-0E6B-4CB2-A583-12303C962D93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12761-0B76-47F5-9925-7F1B1B837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988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8422822-149A-4DD1-ABC3-05BB2E7BA52C}" type="datetimeFigureOut">
              <a:rPr lang="ru-RU"/>
              <a:pPr>
                <a:defRPr/>
              </a:pPr>
              <a:t>10.06.2019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559EE71-AC68-4C99-8D8E-D3F95CEA83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8859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6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4408" y="604829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F30B3-0719-415F-A929-85A8C442ED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Rectangle 8"/>
          <p:cNvSpPr/>
          <p:nvPr userDrawn="1"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4E28E3-42B6-4892-BC06-53BF9571C123}" type="datetime1">
              <a:rPr lang="ru-RU"/>
              <a:pPr>
                <a:defRPr/>
              </a:pPr>
              <a:t>10.06.2019</a:t>
            </a:fld>
            <a:endParaRPr lang="ru-RU"/>
          </a:p>
        </p:txBody>
      </p:sp>
      <p:sp>
        <p:nvSpPr>
          <p:cNvPr id="11" name="Rectangle 8"/>
          <p:cNvSpPr/>
          <p:nvPr userDrawn="1"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344" b="56489" l="11175" r="48424">
                        <a14:foregroundMark x1="24928" y1="38550" x2="25215" y2="398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48" t="27278" r="49188" b="40261"/>
          <a:stretch/>
        </p:blipFill>
        <p:spPr>
          <a:xfrm>
            <a:off x="8253784" y="-11355"/>
            <a:ext cx="878448" cy="4880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344" b="56489" l="11175" r="48424">
                        <a14:foregroundMark x1="24928" y1="38550" x2="25215" y2="398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48" t="27278" r="49188" b="40261"/>
          <a:stretch/>
        </p:blipFill>
        <p:spPr>
          <a:xfrm>
            <a:off x="8253784" y="-11355"/>
            <a:ext cx="878448" cy="488027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1115616" y="6362164"/>
            <a:ext cx="7956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small" dirty="0" smtClean="0">
                <a:solidFill>
                  <a:schemeClr val="bg1"/>
                </a:solidFill>
                <a:latin typeface="+mn-lt"/>
              </a:rPr>
              <a:t>НОМИНАЦИЯ «ВРЕМЯ СОВЕРШАТЬ ВЗРОСЛЫЕ ПОСТУПКИ» </a:t>
            </a:r>
            <a:r>
              <a:rPr lang="ru-RU" sz="1600" b="1" cap="small" dirty="0">
                <a:solidFill>
                  <a:schemeClr val="bg1"/>
                </a:solidFill>
                <a:latin typeface="+mn-lt"/>
              </a:rPr>
              <a:t/>
            </a:r>
            <a:br>
              <a:rPr lang="ru-RU" sz="1600" b="1" cap="small" dirty="0">
                <a:solidFill>
                  <a:schemeClr val="bg1"/>
                </a:solidFill>
                <a:latin typeface="+mn-lt"/>
              </a:rPr>
            </a:br>
            <a:r>
              <a:rPr lang="ru-RU" sz="1200" cap="small" dirty="0">
                <a:solidFill>
                  <a:schemeClr val="bg1"/>
                </a:solidFill>
                <a:latin typeface="+mn-lt"/>
              </a:rPr>
              <a:t>лучший молодежный проект в области </a:t>
            </a:r>
            <a:r>
              <a:rPr lang="ru-RU" sz="1200" cap="small" dirty="0" smtClean="0">
                <a:solidFill>
                  <a:schemeClr val="bg1"/>
                </a:solidFill>
                <a:latin typeface="+mn-lt"/>
              </a:rPr>
              <a:t>пропаганды добровольного </a:t>
            </a:r>
            <a:r>
              <a:rPr lang="ru-RU" sz="1200" cap="small" dirty="0">
                <a:solidFill>
                  <a:schemeClr val="bg1"/>
                </a:solidFill>
                <a:latin typeface="+mn-lt"/>
              </a:rPr>
              <a:t>безвозмездного донорства </a:t>
            </a:r>
            <a:r>
              <a:rPr lang="ru-RU" sz="1200" cap="small" dirty="0" smtClean="0">
                <a:solidFill>
                  <a:schemeClr val="bg1"/>
                </a:solidFill>
                <a:latin typeface="+mn-lt"/>
              </a:rPr>
              <a:t>крови</a:t>
            </a:r>
            <a:endParaRPr lang="ru-RU" sz="1200" cap="small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102F-13A1-4E4B-843F-89AB65184F22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FF5D-585F-4C25-9AD0-50A0D0390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932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102F-13A1-4E4B-843F-89AB65184F22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FF5D-585F-4C25-9AD0-50A0D0390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761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102F-13A1-4E4B-843F-89AB65184F22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FF5D-585F-4C25-9AD0-50A0D0390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805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102F-13A1-4E4B-843F-89AB65184F22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FF5D-585F-4C25-9AD0-50A0D0390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516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102F-13A1-4E4B-843F-89AB65184F22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FF5D-585F-4C25-9AD0-50A0D0390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1034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102F-13A1-4E4B-843F-89AB65184F22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FF5D-585F-4C25-9AD0-50A0D0390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5590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102F-13A1-4E4B-843F-89AB65184F22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FF5D-585F-4C25-9AD0-50A0D0390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4988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102F-13A1-4E4B-843F-89AB65184F22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FF5D-585F-4C25-9AD0-50A0D0390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5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C9B2D-AD98-4151-B1D5-F7B66BB1C4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344" b="56489" l="11175" r="48424">
                        <a14:foregroundMark x1="24928" y1="38550" x2="25215" y2="398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48" t="27278" r="49188" b="40261"/>
          <a:stretch/>
        </p:blipFill>
        <p:spPr>
          <a:xfrm>
            <a:off x="7870016" y="-11355"/>
            <a:ext cx="878448" cy="48802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4E28E3-42B6-4892-BC06-53BF9571C123}" type="datetime1">
              <a:rPr lang="ru-RU"/>
              <a:pPr>
                <a:defRPr/>
              </a:pPr>
              <a:t>10.06.2019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/>
          <p:nvPr userDrawn="1"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" y="6309320"/>
            <a:ext cx="9144000" cy="564397"/>
          </a:xfrm>
          <a:prstGeom prst="rect">
            <a:avLst/>
          </a:prstGeom>
          <a:solidFill>
            <a:srgbClr val="145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115616" y="6362164"/>
            <a:ext cx="7956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small" dirty="0" smtClean="0">
                <a:solidFill>
                  <a:schemeClr val="bg1"/>
                </a:solidFill>
                <a:latin typeface="+mn-lt"/>
              </a:rPr>
              <a:t>НОМИНАЦИЯ «ВРЕМЯ СОВЕРШАТЬ ВЗРОСЛЫЕ ПОСТУПКИ» </a:t>
            </a:r>
            <a:r>
              <a:rPr lang="ru-RU" sz="1600" b="1" cap="small" dirty="0">
                <a:solidFill>
                  <a:schemeClr val="bg1"/>
                </a:solidFill>
                <a:latin typeface="+mn-lt"/>
              </a:rPr>
              <a:t/>
            </a:r>
            <a:br>
              <a:rPr lang="ru-RU" sz="1600" b="1" cap="small" dirty="0">
                <a:solidFill>
                  <a:schemeClr val="bg1"/>
                </a:solidFill>
                <a:latin typeface="+mn-lt"/>
              </a:rPr>
            </a:br>
            <a:r>
              <a:rPr lang="ru-RU" sz="1200" cap="small" dirty="0">
                <a:solidFill>
                  <a:schemeClr val="bg1"/>
                </a:solidFill>
                <a:latin typeface="+mn-lt"/>
              </a:rPr>
              <a:t>лучший молодежный проект в области </a:t>
            </a:r>
            <a:r>
              <a:rPr lang="ru-RU" sz="1200" cap="small" dirty="0" smtClean="0">
                <a:solidFill>
                  <a:schemeClr val="bg1"/>
                </a:solidFill>
                <a:latin typeface="+mn-lt"/>
              </a:rPr>
              <a:t>пропаганды добровольного </a:t>
            </a:r>
            <a:r>
              <a:rPr lang="ru-RU" sz="1200" cap="small" dirty="0">
                <a:solidFill>
                  <a:schemeClr val="bg1"/>
                </a:solidFill>
                <a:latin typeface="+mn-lt"/>
              </a:rPr>
              <a:t>безвозмездного донорства </a:t>
            </a:r>
            <a:r>
              <a:rPr lang="ru-RU" sz="1200" cap="small" dirty="0" smtClean="0">
                <a:solidFill>
                  <a:schemeClr val="bg1"/>
                </a:solidFill>
                <a:latin typeface="+mn-lt"/>
              </a:rPr>
              <a:t>крови</a:t>
            </a:r>
            <a:endParaRPr lang="ru-RU" sz="1200" cap="small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Picture 3" descr="\\file_share_2\Обменник новый\Гурьянова О.Н\Макеты\символика службы крови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6309320"/>
            <a:ext cx="1074665" cy="55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102F-13A1-4E4B-843F-89AB65184F22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FF5D-585F-4C25-9AD0-50A0D0390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7786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102F-13A1-4E4B-843F-89AB65184F22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FF5D-585F-4C25-9AD0-50A0D0390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401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102F-13A1-4E4B-843F-89AB65184F22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FF5D-585F-4C25-9AD0-50A0D0390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920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40767-5DA6-45AC-B1A2-BC98ADF5FEF8}" type="datetime1">
              <a:rPr lang="ru-RU"/>
              <a:pPr>
                <a:defRPr/>
              </a:pPr>
              <a:t>10.06.2019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4207D-FDD5-4C1F-8064-E26DF1FE08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b="1" kern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34E28E3-42B6-4892-BC06-53BF9571C123}" type="datetime1">
              <a:rPr lang="ru-RU" smtClean="0"/>
              <a:pPr>
                <a:defRPr/>
              </a:pPr>
              <a:t>10.06.2019</a:t>
            </a:fld>
            <a:endParaRPr lang="ru-RU"/>
          </a:p>
        </p:txBody>
      </p:sp>
      <p:sp>
        <p:nvSpPr>
          <p:cNvPr id="10" name="Rectangle 8"/>
          <p:cNvSpPr/>
          <p:nvPr userDrawn="1"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" y="6309320"/>
            <a:ext cx="9144000" cy="564397"/>
          </a:xfrm>
          <a:prstGeom prst="rect">
            <a:avLst/>
          </a:prstGeom>
          <a:solidFill>
            <a:srgbClr val="145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115616" y="6362164"/>
            <a:ext cx="7956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small" dirty="0" smtClean="0">
                <a:solidFill>
                  <a:schemeClr val="bg1"/>
                </a:solidFill>
                <a:latin typeface="+mn-lt"/>
              </a:rPr>
              <a:t>НОМИНАЦИЯ «ВРЕМЯ СОВЕРШАТЬ ВЗРОСЛЫЕ ПОСТУПКИ» </a:t>
            </a:r>
            <a:r>
              <a:rPr lang="ru-RU" sz="1600" b="1" cap="small" dirty="0">
                <a:solidFill>
                  <a:schemeClr val="bg1"/>
                </a:solidFill>
                <a:latin typeface="+mn-lt"/>
              </a:rPr>
              <a:t/>
            </a:r>
            <a:br>
              <a:rPr lang="ru-RU" sz="1600" b="1" cap="small" dirty="0">
                <a:solidFill>
                  <a:schemeClr val="bg1"/>
                </a:solidFill>
                <a:latin typeface="+mn-lt"/>
              </a:rPr>
            </a:br>
            <a:r>
              <a:rPr lang="ru-RU" sz="1200" cap="small" dirty="0">
                <a:solidFill>
                  <a:schemeClr val="bg1"/>
                </a:solidFill>
                <a:latin typeface="+mn-lt"/>
              </a:rPr>
              <a:t>лучший молодежный проект в области </a:t>
            </a:r>
            <a:r>
              <a:rPr lang="ru-RU" sz="1200" cap="small" dirty="0" smtClean="0">
                <a:solidFill>
                  <a:schemeClr val="bg1"/>
                </a:solidFill>
                <a:latin typeface="+mn-lt"/>
              </a:rPr>
              <a:t>пропаганды добровольного </a:t>
            </a:r>
            <a:r>
              <a:rPr lang="ru-RU" sz="1200" cap="small" dirty="0">
                <a:solidFill>
                  <a:schemeClr val="bg1"/>
                </a:solidFill>
                <a:latin typeface="+mn-lt"/>
              </a:rPr>
              <a:t>безвозмездного донорства </a:t>
            </a:r>
            <a:r>
              <a:rPr lang="ru-RU" sz="1200" cap="small" dirty="0" smtClean="0">
                <a:solidFill>
                  <a:schemeClr val="bg1"/>
                </a:solidFill>
                <a:latin typeface="+mn-lt"/>
              </a:rPr>
              <a:t>крови</a:t>
            </a:r>
            <a:endParaRPr lang="ru-RU" sz="1200" cap="small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" name="Picture 3" descr="\\file_share_2\Обменник новый\Гурьянова О.Н\Макеты\символика службы крови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6309320"/>
            <a:ext cx="1074665" cy="55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C4A0E-71D0-4A10-BBDC-AE53A5E40F88}" type="datetime1">
              <a:rPr lang="ru-RU"/>
              <a:pPr>
                <a:defRPr/>
              </a:pPr>
              <a:t>10.06.2019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BECAA-E3CB-46CA-A3F7-9E0B629B29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344" b="56489" l="11175" r="48424">
                        <a14:foregroundMark x1="24928" y1="38550" x2="25215" y2="398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48" t="27278" r="49188" b="40261"/>
          <a:stretch/>
        </p:blipFill>
        <p:spPr>
          <a:xfrm>
            <a:off x="7882451" y="0"/>
            <a:ext cx="878448" cy="488027"/>
          </a:xfrm>
          <a:prstGeom prst="rect">
            <a:avLst/>
          </a:prstGeom>
        </p:spPr>
      </p:pic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b="1" kern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34E28E3-42B6-4892-BC06-53BF9571C123}" type="datetime1">
              <a:rPr lang="ru-RU" smtClean="0"/>
              <a:pPr>
                <a:defRPr/>
              </a:pPr>
              <a:t>10.06.2019</a:t>
            </a:fld>
            <a:endParaRPr lang="ru-RU"/>
          </a:p>
        </p:txBody>
      </p:sp>
      <p:sp>
        <p:nvSpPr>
          <p:cNvPr id="10" name="Rectangle 8"/>
          <p:cNvSpPr/>
          <p:nvPr userDrawn="1"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" y="6309320"/>
            <a:ext cx="9144000" cy="564397"/>
          </a:xfrm>
          <a:prstGeom prst="rect">
            <a:avLst/>
          </a:prstGeom>
          <a:solidFill>
            <a:srgbClr val="145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115616" y="6362164"/>
            <a:ext cx="7956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small" dirty="0" smtClean="0">
                <a:solidFill>
                  <a:schemeClr val="bg1"/>
                </a:solidFill>
                <a:latin typeface="+mn-lt"/>
              </a:rPr>
              <a:t>НОМИНАЦИЯ «ВРЕМЯ СОВЕРШАТЬ ВЗРОСЛЫЕ ПОСТУПКИ» </a:t>
            </a:r>
            <a:r>
              <a:rPr lang="ru-RU" sz="1600" b="1" cap="small" dirty="0">
                <a:solidFill>
                  <a:schemeClr val="bg1"/>
                </a:solidFill>
                <a:latin typeface="+mn-lt"/>
              </a:rPr>
              <a:t/>
            </a:r>
            <a:br>
              <a:rPr lang="ru-RU" sz="1600" b="1" cap="small" dirty="0">
                <a:solidFill>
                  <a:schemeClr val="bg1"/>
                </a:solidFill>
                <a:latin typeface="+mn-lt"/>
              </a:rPr>
            </a:br>
            <a:r>
              <a:rPr lang="ru-RU" sz="1200" cap="small" dirty="0">
                <a:solidFill>
                  <a:schemeClr val="bg1"/>
                </a:solidFill>
                <a:latin typeface="+mn-lt"/>
              </a:rPr>
              <a:t>лучший молодежный проект в области </a:t>
            </a:r>
            <a:r>
              <a:rPr lang="ru-RU" sz="1200" cap="small" dirty="0" smtClean="0">
                <a:solidFill>
                  <a:schemeClr val="bg1"/>
                </a:solidFill>
                <a:latin typeface="+mn-lt"/>
              </a:rPr>
              <a:t>пропаганды добровольного </a:t>
            </a:r>
            <a:r>
              <a:rPr lang="ru-RU" sz="1200" cap="small" dirty="0">
                <a:solidFill>
                  <a:schemeClr val="bg1"/>
                </a:solidFill>
                <a:latin typeface="+mn-lt"/>
              </a:rPr>
              <a:t>безвозмездного донорства </a:t>
            </a:r>
            <a:r>
              <a:rPr lang="ru-RU" sz="1200" cap="small" dirty="0" smtClean="0">
                <a:solidFill>
                  <a:schemeClr val="bg1"/>
                </a:solidFill>
                <a:latin typeface="+mn-lt"/>
              </a:rPr>
              <a:t>крови</a:t>
            </a:r>
            <a:endParaRPr lang="ru-RU" sz="1200" cap="small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" name="Picture 3" descr="\\file_share_2\Обменник новый\Гурьянова О.Н\Макеты\символика службы крови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6309320"/>
            <a:ext cx="1074665" cy="55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7D5C5-E54C-4592-8E8D-60ACB436FC8D}" type="datetime1">
              <a:rPr lang="ru-RU"/>
              <a:pPr>
                <a:defRPr/>
              </a:pPr>
              <a:t>10.06.2019</a:t>
            </a:fld>
            <a:endParaRPr lang="ru-RU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32775" y="602128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1492E-9DDC-41A8-81FF-D7D3AFF1C6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344" b="56489" l="11175" r="48424">
                        <a14:foregroundMark x1="24928" y1="38550" x2="25215" y2="398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48" t="27278" r="49188" b="40261"/>
          <a:stretch/>
        </p:blipFill>
        <p:spPr>
          <a:xfrm>
            <a:off x="7882451" y="-27384"/>
            <a:ext cx="878448" cy="488027"/>
          </a:xfrm>
          <a:prstGeom prst="rect">
            <a:avLst/>
          </a:prstGeom>
        </p:spPr>
      </p:pic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b="1" kern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34E28E3-42B6-4892-BC06-53BF9571C123}" type="datetime1">
              <a:rPr lang="ru-RU" smtClean="0"/>
              <a:pPr>
                <a:defRPr/>
              </a:pPr>
              <a:t>10.06.2019</a:t>
            </a:fld>
            <a:endParaRPr lang="ru-RU"/>
          </a:p>
        </p:txBody>
      </p:sp>
      <p:sp>
        <p:nvSpPr>
          <p:cNvPr id="14" name="Rectangle 8"/>
          <p:cNvSpPr/>
          <p:nvPr userDrawn="1"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1" y="6309320"/>
            <a:ext cx="9144000" cy="564397"/>
          </a:xfrm>
          <a:prstGeom prst="rect">
            <a:avLst/>
          </a:prstGeom>
          <a:solidFill>
            <a:srgbClr val="145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1115616" y="6362164"/>
            <a:ext cx="7956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small" dirty="0" smtClean="0">
                <a:solidFill>
                  <a:schemeClr val="bg1"/>
                </a:solidFill>
                <a:latin typeface="+mn-lt"/>
              </a:rPr>
              <a:t>НОМИНАЦИЯ «ВРЕМЯ СОВЕРШАТЬ ВЗРОСЛЫЕ ПОСТУПКИ» </a:t>
            </a:r>
            <a:r>
              <a:rPr lang="ru-RU" sz="1600" b="1" cap="small" dirty="0">
                <a:solidFill>
                  <a:schemeClr val="bg1"/>
                </a:solidFill>
                <a:latin typeface="+mn-lt"/>
              </a:rPr>
              <a:t/>
            </a:r>
            <a:br>
              <a:rPr lang="ru-RU" sz="1600" b="1" cap="small" dirty="0">
                <a:solidFill>
                  <a:schemeClr val="bg1"/>
                </a:solidFill>
                <a:latin typeface="+mn-lt"/>
              </a:rPr>
            </a:br>
            <a:r>
              <a:rPr lang="ru-RU" sz="1200" cap="small" dirty="0">
                <a:solidFill>
                  <a:schemeClr val="bg1"/>
                </a:solidFill>
                <a:latin typeface="+mn-lt"/>
              </a:rPr>
              <a:t>лучший молодежный проект в области </a:t>
            </a:r>
            <a:r>
              <a:rPr lang="ru-RU" sz="1200" cap="small" dirty="0" smtClean="0">
                <a:solidFill>
                  <a:schemeClr val="bg1"/>
                </a:solidFill>
                <a:latin typeface="+mn-lt"/>
              </a:rPr>
              <a:t>пропаганды добровольного </a:t>
            </a:r>
            <a:r>
              <a:rPr lang="ru-RU" sz="1200" cap="small" dirty="0">
                <a:solidFill>
                  <a:schemeClr val="bg1"/>
                </a:solidFill>
                <a:latin typeface="+mn-lt"/>
              </a:rPr>
              <a:t>безвозмездного донорства </a:t>
            </a:r>
            <a:r>
              <a:rPr lang="ru-RU" sz="1200" cap="small" dirty="0" smtClean="0">
                <a:solidFill>
                  <a:schemeClr val="bg1"/>
                </a:solidFill>
                <a:latin typeface="+mn-lt"/>
              </a:rPr>
              <a:t>крови</a:t>
            </a:r>
            <a:endParaRPr lang="ru-RU" sz="1200" cap="small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7" name="Picture 3" descr="\\file_share_2\Обменник новый\Гурьянова О.Н\Макеты\символика службы крови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6309320"/>
            <a:ext cx="1074665" cy="55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1115616" y="6362164"/>
            <a:ext cx="7956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small" dirty="0" smtClean="0">
                <a:solidFill>
                  <a:schemeClr val="bg1"/>
                </a:solidFill>
                <a:latin typeface="+mn-lt"/>
              </a:rPr>
              <a:t>НОМИНАЦИЯ «ВРЕМЯ СОВЕРШАТЬ ВЗРОСЛЫЕ ПОСТУПКИ» </a:t>
            </a:r>
            <a:r>
              <a:rPr lang="ru-RU" sz="1600" b="1" cap="small" dirty="0">
                <a:solidFill>
                  <a:schemeClr val="bg1"/>
                </a:solidFill>
                <a:latin typeface="+mn-lt"/>
              </a:rPr>
              <a:t/>
            </a:r>
            <a:br>
              <a:rPr lang="ru-RU" sz="1600" b="1" cap="small" dirty="0">
                <a:solidFill>
                  <a:schemeClr val="bg1"/>
                </a:solidFill>
                <a:latin typeface="+mn-lt"/>
              </a:rPr>
            </a:br>
            <a:r>
              <a:rPr lang="ru-RU" sz="1200" cap="small" dirty="0">
                <a:solidFill>
                  <a:schemeClr val="bg1"/>
                </a:solidFill>
                <a:latin typeface="+mn-lt"/>
              </a:rPr>
              <a:t>лучший молодежный проект в области </a:t>
            </a:r>
            <a:r>
              <a:rPr lang="ru-RU" sz="1200" cap="small" dirty="0" smtClean="0">
                <a:solidFill>
                  <a:schemeClr val="bg1"/>
                </a:solidFill>
                <a:latin typeface="+mn-lt"/>
              </a:rPr>
              <a:t>пропаганды добровольного </a:t>
            </a:r>
            <a:r>
              <a:rPr lang="ru-RU" sz="1200" cap="small" dirty="0">
                <a:solidFill>
                  <a:schemeClr val="bg1"/>
                </a:solidFill>
                <a:latin typeface="+mn-lt"/>
              </a:rPr>
              <a:t>безвозмездного донорства </a:t>
            </a:r>
            <a:r>
              <a:rPr lang="ru-RU" sz="1200" cap="small" dirty="0" smtClean="0">
                <a:solidFill>
                  <a:schemeClr val="bg1"/>
                </a:solidFill>
                <a:latin typeface="+mn-lt"/>
              </a:rPr>
              <a:t>крови</a:t>
            </a:r>
            <a:endParaRPr lang="ru-RU" sz="1200" cap="small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344" b="56489" l="11175" r="48424">
                        <a14:foregroundMark x1="24928" y1="38550" x2="25215" y2="398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48" t="27278" r="49188" b="40261"/>
          <a:stretch/>
        </p:blipFill>
        <p:spPr>
          <a:xfrm>
            <a:off x="8253784" y="-11355"/>
            <a:ext cx="878448" cy="488027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4E28E3-42B6-4892-BC06-53BF9571C123}" type="datetime1">
              <a:rPr lang="ru-RU"/>
              <a:pPr>
                <a:defRPr/>
              </a:pPr>
              <a:t>10.06.2019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" y="6309320"/>
            <a:ext cx="9144000" cy="564397"/>
          </a:xfrm>
          <a:prstGeom prst="rect">
            <a:avLst/>
          </a:prstGeom>
          <a:solidFill>
            <a:srgbClr val="145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115616" y="6362164"/>
            <a:ext cx="7956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small" dirty="0" smtClean="0">
                <a:solidFill>
                  <a:schemeClr val="bg1"/>
                </a:solidFill>
                <a:latin typeface="+mn-lt"/>
              </a:rPr>
              <a:t>НОМИНАЦИЯ «ВРЕМЯ СОВЕРШАТЬ ВЗРОСЛЫЕ ПОСТУПКИ» </a:t>
            </a:r>
            <a:r>
              <a:rPr lang="ru-RU" sz="1600" b="1" cap="small" dirty="0">
                <a:solidFill>
                  <a:schemeClr val="bg1"/>
                </a:solidFill>
                <a:latin typeface="+mn-lt"/>
              </a:rPr>
              <a:t/>
            </a:r>
            <a:br>
              <a:rPr lang="ru-RU" sz="1600" b="1" cap="small" dirty="0">
                <a:solidFill>
                  <a:schemeClr val="bg1"/>
                </a:solidFill>
                <a:latin typeface="+mn-lt"/>
              </a:rPr>
            </a:br>
            <a:r>
              <a:rPr lang="ru-RU" sz="1200" cap="small" dirty="0">
                <a:solidFill>
                  <a:schemeClr val="bg1"/>
                </a:solidFill>
                <a:latin typeface="+mn-lt"/>
              </a:rPr>
              <a:t>лучший молодежный проект в области </a:t>
            </a:r>
            <a:r>
              <a:rPr lang="ru-RU" sz="1200" cap="small" dirty="0" smtClean="0">
                <a:solidFill>
                  <a:schemeClr val="bg1"/>
                </a:solidFill>
                <a:latin typeface="+mn-lt"/>
              </a:rPr>
              <a:t>пропаганды добровольного </a:t>
            </a:r>
            <a:r>
              <a:rPr lang="ru-RU" sz="1200" cap="small" dirty="0">
                <a:solidFill>
                  <a:schemeClr val="bg1"/>
                </a:solidFill>
                <a:latin typeface="+mn-lt"/>
              </a:rPr>
              <a:t>безвозмездного донорства </a:t>
            </a:r>
            <a:r>
              <a:rPr lang="ru-RU" sz="1200" cap="small" dirty="0" smtClean="0">
                <a:solidFill>
                  <a:schemeClr val="bg1"/>
                </a:solidFill>
                <a:latin typeface="+mn-lt"/>
              </a:rPr>
              <a:t>крови</a:t>
            </a:r>
            <a:endParaRPr lang="ru-RU" sz="1200" cap="small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Picture 3" descr="\\file_share_2\Обменник новый\Гурьянова О.Н\Макеты\символика службы крови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6309320"/>
            <a:ext cx="1074665" cy="55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344" b="56489" l="11175" r="48424">
                        <a14:foregroundMark x1="24928" y1="38550" x2="25215" y2="398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48" t="27278" r="49188" b="40261"/>
          <a:stretch/>
        </p:blipFill>
        <p:spPr>
          <a:xfrm>
            <a:off x="8253784" y="-11355"/>
            <a:ext cx="878448" cy="4880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344" b="56489" l="11175" r="48424">
                        <a14:foregroundMark x1="24928" y1="38550" x2="25215" y2="398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48" t="27278" r="49188" b="40261"/>
          <a:stretch/>
        </p:blipFill>
        <p:spPr>
          <a:xfrm>
            <a:off x="8253784" y="-11355"/>
            <a:ext cx="878448" cy="4880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2775" y="6019011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C00000"/>
                </a:solidFill>
                <a:latin typeface="+mj-lt"/>
              </a:defRPr>
            </a:lvl1pPr>
          </a:lstStyle>
          <a:p>
            <a:pPr>
              <a:defRPr/>
            </a:pPr>
            <a:fld id="{B09DB6D8-C503-4EEB-852F-B2AE8CF737F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403647" y="0"/>
            <a:ext cx="6048673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7"/>
          <p:cNvSpPr/>
          <p:nvPr userDrawn="1"/>
        </p:nvSpPr>
        <p:spPr>
          <a:xfrm>
            <a:off x="1403648" y="-19438"/>
            <a:ext cx="6048672" cy="381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>Проект Иркутской области «Я-молодой донор»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-19438"/>
            <a:ext cx="87788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55" r:id="rId4"/>
    <p:sldLayoutId id="2147483764" r:id="rId5"/>
    <p:sldLayoutId id="2147483756" r:id="rId6"/>
    <p:sldLayoutId id="2147483757" r:id="rId7"/>
    <p:sldLayoutId id="2147483765" r:id="rId8"/>
    <p:sldLayoutId id="2147483758" r:id="rId9"/>
    <p:sldLayoutId id="2147483759" r:id="rId10"/>
    <p:sldLayoutId id="214748376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8102F-13A1-4E4B-843F-89AB65184F22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6FF5D-585F-4C25-9AD0-50A0D0390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62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s://vk.com/young_donor" TargetMode="External"/><Relationship Id="rId7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hyperlink" Target="http://www.&#1103;&#1084;&#1086;&#1083;&#1086;&#1076;&#1086;&#1081;&#1076;&#1086;&#1085;&#1086;&#1088;.&#1088;&#1092;/" TargetMode="External"/><Relationship Id="rId4" Type="http://schemas.openxmlformats.org/officeDocument/2006/relationships/hyperlink" Target="https://www.instagram.com/young_donor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microsoft.com/office/2007/relationships/hdphoto" Target="../media/hdphoto3.wdp"/><Relationship Id="rId4" Type="http://schemas.openxmlformats.org/officeDocument/2006/relationships/image" Target="../media/image16.png"/><Relationship Id="rId9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GuryanovaON\Downloads\r7rvIsWuZ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37457"/>
            <a:ext cx="3656281" cy="472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Номер слайда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44408" y="5982742"/>
            <a:ext cx="7620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47EB74E-E72D-425F-8F89-8E33640CDE14}" type="slidenum">
              <a:rPr lang="ru-RU" sz="1200" smtClean="0">
                <a:solidFill>
                  <a:schemeClr val="accent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sz="1200" dirty="0" smtClean="0">
              <a:solidFill>
                <a:schemeClr val="accent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088" y="764704"/>
            <a:ext cx="77053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small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– молодой донор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971600" y="1940446"/>
            <a:ext cx="2366789" cy="368300"/>
          </a:xfrm>
          <a:prstGeom prst="rect">
            <a:avLst/>
          </a:prstGeom>
          <a:solidFill>
            <a:srgbClr val="14587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Цель: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8254" y="2492896"/>
            <a:ext cx="535189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a typeface="Times New Roman"/>
              </a:rPr>
              <a:t>Вовлечение молодежи </a:t>
            </a:r>
            <a:r>
              <a:rPr lang="en-US" sz="2000" b="1" dirty="0" smtClean="0">
                <a:solidFill>
                  <a:srgbClr val="C00000"/>
                </a:solidFill>
                <a:ea typeface="Times New Roman"/>
              </a:rPr>
              <a:t/>
            </a:r>
            <a:br>
              <a:rPr lang="en-US" sz="2000" b="1" dirty="0" smtClean="0">
                <a:solidFill>
                  <a:srgbClr val="C00000"/>
                </a:solidFill>
                <a:ea typeface="Times New Roman"/>
              </a:rPr>
            </a:br>
            <a:r>
              <a:rPr lang="ru-RU" sz="2000" b="1" dirty="0" smtClean="0">
                <a:solidFill>
                  <a:srgbClr val="C00000"/>
                </a:solidFill>
                <a:ea typeface="Times New Roman"/>
              </a:rPr>
              <a:t>в </a:t>
            </a:r>
            <a:r>
              <a:rPr lang="ru-RU" sz="2000" b="1" dirty="0">
                <a:solidFill>
                  <a:srgbClr val="C00000"/>
                </a:solidFill>
                <a:ea typeface="Times New Roman"/>
              </a:rPr>
              <a:t>добровольное донорское движение </a:t>
            </a:r>
            <a:r>
              <a:rPr lang="ru-RU" sz="2000" b="1" dirty="0" smtClean="0">
                <a:solidFill>
                  <a:srgbClr val="C00000"/>
                </a:solidFill>
                <a:ea typeface="Times New Roman"/>
              </a:rPr>
              <a:t>путем </a:t>
            </a:r>
            <a:r>
              <a:rPr lang="ru-RU" sz="2000" b="1" dirty="0">
                <a:solidFill>
                  <a:srgbClr val="C00000"/>
                </a:solidFill>
                <a:ea typeface="Times New Roman"/>
              </a:rPr>
              <a:t>прямого участия в </a:t>
            </a:r>
            <a:r>
              <a:rPr lang="ru-RU" sz="2000" b="1" dirty="0" smtClean="0">
                <a:solidFill>
                  <a:srgbClr val="C00000"/>
                </a:solidFill>
                <a:ea typeface="Times New Roman"/>
              </a:rPr>
              <a:t>мероприятиях и через организаторский </a:t>
            </a:r>
            <a:r>
              <a:rPr lang="ru-RU" sz="2000" b="1" dirty="0">
                <a:solidFill>
                  <a:srgbClr val="C00000"/>
                </a:solidFill>
                <a:ea typeface="Times New Roman"/>
              </a:rPr>
              <a:t>опыт волонтерской </a:t>
            </a:r>
            <a:r>
              <a:rPr lang="ru-RU" sz="2000" b="1" dirty="0" smtClean="0">
                <a:solidFill>
                  <a:srgbClr val="C00000"/>
                </a:solidFill>
                <a:ea typeface="Times New Roman"/>
              </a:rPr>
              <a:t>деятельности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8254" y="4941168"/>
            <a:ext cx="51358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C00000"/>
                </a:solidFill>
              </a:rPr>
              <a:t>Чтобы быть героем, не обязательно становиться суперменом. </a:t>
            </a:r>
            <a:r>
              <a:rPr lang="ru-RU" sz="2000" b="1" dirty="0" smtClean="0">
                <a:solidFill>
                  <a:srgbClr val="C00000"/>
                </a:solidFill>
              </a:rPr>
              <a:t>Достаточно </a:t>
            </a:r>
            <a:r>
              <a:rPr lang="ru-RU" sz="2000" b="1" dirty="0">
                <a:solidFill>
                  <a:srgbClr val="C00000"/>
                </a:solidFill>
              </a:rPr>
              <a:t>просто сдать кровь!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971600" y="4365104"/>
            <a:ext cx="2366789" cy="368300"/>
          </a:xfrm>
          <a:prstGeom prst="rect">
            <a:avLst/>
          </a:prstGeom>
          <a:solidFill>
            <a:srgbClr val="14587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Девиз: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39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"/>
          <p:cNvSpPr txBox="1">
            <a:spLocks noChangeArrowheads="1"/>
          </p:cNvSpPr>
          <p:nvPr/>
        </p:nvSpPr>
        <p:spPr bwMode="auto">
          <a:xfrm>
            <a:off x="539551" y="500417"/>
            <a:ext cx="8115945" cy="646331"/>
          </a:xfrm>
          <a:prstGeom prst="rect">
            <a:avLst/>
          </a:prstGeom>
          <a:solidFill>
            <a:srgbClr val="14587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Проект показал свою эффективность, промежуточные итоги и изменения можно увидеть уже сейчас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Номер слайда 2"/>
          <p:cNvSpPr txBox="1">
            <a:spLocks/>
          </p:cNvSpPr>
          <p:nvPr/>
        </p:nvSpPr>
        <p:spPr>
          <a:xfrm>
            <a:off x="8274496" y="6016203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1C6C83D-D126-4C7A-9779-331F11F28224}" type="slidenum">
              <a:rPr lang="ru-RU" sz="1200" b="1" smtClean="0">
                <a:solidFill>
                  <a:srgbClr val="C00000"/>
                </a:solidFill>
              </a:rPr>
              <a:pPr>
                <a:defRPr/>
              </a:pPr>
              <a:t>10</a:t>
            </a:fld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1196752"/>
            <a:ext cx="8434547" cy="487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cap="all" dirty="0" smtClean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200" b="1" cap="all" dirty="0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Более 5500 человек БЫЛИ ВОВЛЕЧЕНЫ в проект</a:t>
            </a:r>
          </a:p>
          <a:p>
            <a:pPr algn="ctr">
              <a:spcAft>
                <a:spcPts val="1800"/>
              </a:spcAft>
            </a:pPr>
            <a:r>
              <a:rPr lang="ru-RU" sz="2200" b="1" cap="all" dirty="0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«Я-молодой </a:t>
            </a:r>
            <a:r>
              <a:rPr lang="ru-RU" sz="2200" b="1" cap="all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донор» </a:t>
            </a:r>
            <a:r>
              <a:rPr lang="ru-RU" sz="2200" b="1" cap="all" dirty="0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в 2018 году</a:t>
            </a:r>
          </a:p>
          <a:p>
            <a:pPr algn="just">
              <a:spcAft>
                <a:spcPts val="1200"/>
              </a:spcAft>
            </a:pPr>
            <a:r>
              <a:rPr lang="ru-RU" sz="2000" b="1" cap="all" dirty="0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осуществлено</a:t>
            </a:r>
            <a:r>
              <a:rPr lang="ru-RU" sz="2000" b="1" cap="all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700" b="1" cap="all" dirty="0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77 выездных донорских акций</a:t>
            </a:r>
            <a:r>
              <a:rPr lang="ru-RU" sz="1700" b="1" cap="all" dirty="0" smtClean="0">
                <a:solidFill>
                  <a:srgbClr val="145876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700" b="1" cap="all" dirty="0">
                <a:solidFill>
                  <a:srgbClr val="145876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из них </a:t>
            </a:r>
            <a:r>
              <a:rPr lang="ru-RU" sz="1700" b="1" cap="all" dirty="0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33</a:t>
            </a:r>
            <a:r>
              <a:rPr lang="ru-RU" sz="1700" b="1" cap="all" dirty="0" smtClean="0">
                <a:solidFill>
                  <a:srgbClr val="145876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700" b="1" cap="all" dirty="0">
                <a:solidFill>
                  <a:srgbClr val="145876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sz="1700" b="1" cap="all" dirty="0" err="1" smtClean="0">
                <a:solidFill>
                  <a:srgbClr val="145876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учебныЕ</a:t>
            </a:r>
            <a:r>
              <a:rPr lang="ru-RU" sz="1700" b="1" cap="all" dirty="0" smtClean="0">
                <a:solidFill>
                  <a:srgbClr val="145876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700" b="1" cap="all" dirty="0" err="1" smtClean="0">
                <a:solidFill>
                  <a:srgbClr val="145876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ЗАВЕДЕния</a:t>
            </a:r>
            <a:endParaRPr lang="ru-RU" sz="1700" b="1" cap="all" dirty="0">
              <a:solidFill>
                <a:srgbClr val="145876"/>
              </a:solidFill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700" b="1" cap="all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327 человек </a:t>
            </a:r>
            <a:r>
              <a:rPr lang="ru-RU" sz="1700" b="1" cap="all" dirty="0" smtClean="0">
                <a:solidFill>
                  <a:srgbClr val="145876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обучены </a:t>
            </a:r>
            <a:r>
              <a:rPr lang="ru-RU" sz="1700" b="1" cap="all" dirty="0">
                <a:solidFill>
                  <a:srgbClr val="145876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в Школе волонтеров 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700" b="1" cap="all" dirty="0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1808 человек </a:t>
            </a:r>
            <a:r>
              <a:rPr lang="ru-RU" sz="1700" b="1" cap="all" dirty="0" smtClean="0">
                <a:solidFill>
                  <a:srgbClr val="145876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sz="1700" b="1" cap="all" dirty="0">
                <a:solidFill>
                  <a:srgbClr val="145876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возрасте 18-30 лет стали донорами крови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700" b="1" cap="all" dirty="0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651 донор </a:t>
            </a:r>
            <a:r>
              <a:rPr lang="ru-RU" sz="1700" b="1" cap="all" dirty="0">
                <a:solidFill>
                  <a:srgbClr val="145876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награждены знаком «Донорское совершеннолетие»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700" b="1" cap="all" dirty="0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382 человека </a:t>
            </a:r>
            <a:r>
              <a:rPr lang="ru-RU" sz="1700" b="1" cap="all" dirty="0">
                <a:solidFill>
                  <a:srgbClr val="145876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награждены Знаком «Молодой кадровый донор» I степени 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700" b="1" cap="all" dirty="0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750 человек </a:t>
            </a:r>
            <a:r>
              <a:rPr lang="ru-RU" sz="1700" b="1" cap="all" dirty="0">
                <a:solidFill>
                  <a:srgbClr val="145876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награждены Знаком «Молодой кадровый донор» II степени 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700" b="1" cap="all" dirty="0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1918 человек </a:t>
            </a:r>
            <a:r>
              <a:rPr lang="ru-RU" sz="1700" b="1" cap="all" dirty="0">
                <a:solidFill>
                  <a:srgbClr val="145876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награждены Знаком «Молодой кадровый донор» III степени 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700" b="1" cap="all" dirty="0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20</a:t>
            </a:r>
            <a:r>
              <a:rPr lang="ru-RU" sz="1700" b="1" cap="all" dirty="0" smtClean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700" b="1" cap="all" dirty="0" smtClean="0">
                <a:solidFill>
                  <a:srgbClr val="145876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просветительских BTL-акций</a:t>
            </a:r>
            <a:endParaRPr lang="ru-RU" sz="1700" b="1" cap="all" dirty="0">
              <a:solidFill>
                <a:srgbClr val="145876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52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388424" y="5949280"/>
            <a:ext cx="648072" cy="365125"/>
          </a:xfrm>
        </p:spPr>
        <p:txBody>
          <a:bodyPr/>
          <a:lstStyle/>
          <a:p>
            <a:pPr>
              <a:defRPr/>
            </a:pPr>
            <a:r>
              <a:rPr lang="ru-RU" sz="1200" dirty="0" smtClean="0">
                <a:solidFill>
                  <a:srgbClr val="C00000"/>
                </a:solidFill>
              </a:rPr>
              <a:t>2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5598" y="1484784"/>
            <a:ext cx="779081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  <a:latin typeface="+mn-lt"/>
              </a:rPr>
              <a:t>Проведение </a:t>
            </a:r>
            <a:r>
              <a:rPr lang="ru-RU" b="1" dirty="0">
                <a:solidFill>
                  <a:srgbClr val="FF0000"/>
                </a:solidFill>
                <a:latin typeface="+mn-lt"/>
              </a:rPr>
              <a:t>широкого </a:t>
            </a:r>
            <a:r>
              <a:rPr lang="ru-RU" b="1" dirty="0" smtClean="0">
                <a:solidFill>
                  <a:srgbClr val="FF0000"/>
                </a:solidFill>
                <a:latin typeface="+mn-lt"/>
              </a:rPr>
              <a:t>спектра информационно-просветительских мероприятий </a:t>
            </a:r>
            <a:r>
              <a:rPr lang="ru-RU" b="1" dirty="0">
                <a:solidFill>
                  <a:srgbClr val="FF0000"/>
                </a:solidFill>
                <a:latin typeface="+mn-lt"/>
              </a:rPr>
              <a:t>по пропаганде добровольного донорства </a:t>
            </a:r>
            <a:r>
              <a:rPr lang="ru-RU" b="1" dirty="0" smtClean="0">
                <a:solidFill>
                  <a:srgbClr val="FF0000"/>
                </a:solidFill>
                <a:latin typeface="+mn-lt"/>
              </a:rPr>
              <a:t>крови</a:t>
            </a:r>
          </a:p>
          <a:p>
            <a:pPr algn="just"/>
            <a:endParaRPr lang="ru-RU" sz="1100" b="1" dirty="0">
              <a:solidFill>
                <a:srgbClr val="FF0000"/>
              </a:solidFill>
              <a:latin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  <a:latin typeface="+mn-lt"/>
                <a:ea typeface="Times New Roman"/>
              </a:rPr>
              <a:t>Повышение </a:t>
            </a:r>
            <a:r>
              <a:rPr lang="ru-RU" b="1" dirty="0">
                <a:solidFill>
                  <a:srgbClr val="FF0000"/>
                </a:solidFill>
                <a:latin typeface="+mn-lt"/>
                <a:ea typeface="Times New Roman"/>
              </a:rPr>
              <a:t>уровня </a:t>
            </a:r>
            <a:r>
              <a:rPr lang="ru-RU" b="1" dirty="0" smtClean="0">
                <a:solidFill>
                  <a:srgbClr val="FF0000"/>
                </a:solidFill>
                <a:latin typeface="+mn-lt"/>
                <a:ea typeface="Times New Roman"/>
              </a:rPr>
              <a:t>информированности молодежи </a:t>
            </a:r>
            <a:br>
              <a:rPr lang="ru-RU" b="1" dirty="0" smtClean="0">
                <a:solidFill>
                  <a:srgbClr val="FF0000"/>
                </a:solidFill>
                <a:latin typeface="+mn-lt"/>
                <a:ea typeface="Times New Roman"/>
              </a:rPr>
            </a:br>
            <a:r>
              <a:rPr lang="ru-RU" b="1" dirty="0" smtClean="0">
                <a:solidFill>
                  <a:srgbClr val="FF0000"/>
                </a:solidFill>
                <a:latin typeface="+mn-lt"/>
                <a:ea typeface="Times New Roman"/>
              </a:rPr>
              <a:t>в </a:t>
            </a:r>
            <a:r>
              <a:rPr lang="ru-RU" b="1" dirty="0">
                <a:solidFill>
                  <a:srgbClr val="FF0000"/>
                </a:solidFill>
                <a:latin typeface="+mn-lt"/>
                <a:ea typeface="Times New Roman"/>
              </a:rPr>
              <a:t>сфере донорства </a:t>
            </a:r>
            <a:r>
              <a:rPr lang="ru-RU" b="1" dirty="0" smtClean="0">
                <a:solidFill>
                  <a:srgbClr val="FF0000"/>
                </a:solidFill>
                <a:latin typeface="+mn-lt"/>
                <a:ea typeface="Times New Roman"/>
              </a:rPr>
              <a:t>крови путем обеспечения </a:t>
            </a:r>
            <a:r>
              <a:rPr lang="ru-RU" b="1" dirty="0">
                <a:solidFill>
                  <a:srgbClr val="FF0000"/>
                </a:solidFill>
                <a:latin typeface="+mn-lt"/>
                <a:ea typeface="Times New Roman"/>
              </a:rPr>
              <a:t>достоверной </a:t>
            </a:r>
            <a:r>
              <a:rPr lang="ru-RU" b="1" dirty="0" smtClean="0">
                <a:solidFill>
                  <a:srgbClr val="FF0000"/>
                </a:solidFill>
                <a:latin typeface="+mn-lt"/>
                <a:ea typeface="Times New Roman"/>
              </a:rPr>
              <a:t>информацией через СМИ, социальные сети и </a:t>
            </a:r>
            <a:r>
              <a:rPr lang="ru-RU" b="1" dirty="0" smtClean="0">
                <a:solidFill>
                  <a:srgbClr val="FF0000"/>
                </a:solidFill>
                <a:latin typeface="+mn-lt"/>
              </a:rPr>
              <a:t>информационно-методические материалы</a:t>
            </a:r>
            <a:endParaRPr lang="ru-RU" b="1" dirty="0" smtClean="0">
              <a:solidFill>
                <a:srgbClr val="FF0000"/>
              </a:solidFill>
              <a:latin typeface="+mn-lt"/>
              <a:ea typeface="Times New Roman"/>
            </a:endParaRPr>
          </a:p>
          <a:p>
            <a:pPr algn="just"/>
            <a:endParaRPr lang="ru-RU" sz="1100" b="1" dirty="0" smtClean="0">
              <a:solidFill>
                <a:srgbClr val="FF0000"/>
              </a:solidFill>
              <a:latin typeface="+mn-lt"/>
              <a:ea typeface="Times New Roman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  <a:latin typeface="+mn-lt"/>
              </a:rPr>
              <a:t>Привлечение </a:t>
            </a:r>
            <a:r>
              <a:rPr lang="ru-RU" b="1" dirty="0">
                <a:solidFill>
                  <a:srgbClr val="FF0000"/>
                </a:solidFill>
                <a:latin typeface="+mn-lt"/>
              </a:rPr>
              <a:t>волонтеров и жителей </a:t>
            </a:r>
            <a:r>
              <a:rPr lang="ru-RU" b="1" dirty="0" smtClean="0">
                <a:solidFill>
                  <a:srgbClr val="FF0000"/>
                </a:solidFill>
                <a:latin typeface="+mn-lt"/>
              </a:rPr>
              <a:t>Иркутской области </a:t>
            </a:r>
            <a:br>
              <a:rPr lang="ru-RU" b="1" dirty="0" smtClean="0">
                <a:solidFill>
                  <a:srgbClr val="FF0000"/>
                </a:solidFill>
                <a:latin typeface="+mn-lt"/>
              </a:rPr>
            </a:br>
            <a:r>
              <a:rPr lang="ru-RU" b="1" dirty="0" smtClean="0">
                <a:solidFill>
                  <a:srgbClr val="FF0000"/>
                </a:solidFill>
                <a:latin typeface="+mn-lt"/>
              </a:rPr>
              <a:t>к </a:t>
            </a:r>
            <a:r>
              <a:rPr lang="ru-RU" b="1" dirty="0">
                <a:solidFill>
                  <a:srgbClr val="FF0000"/>
                </a:solidFill>
                <a:latin typeface="+mn-lt"/>
              </a:rPr>
              <a:t>участию в донорских </a:t>
            </a:r>
            <a:r>
              <a:rPr lang="ru-RU" b="1" dirty="0" smtClean="0">
                <a:solidFill>
                  <a:srgbClr val="FF0000"/>
                </a:solidFill>
                <a:latin typeface="+mn-lt"/>
              </a:rPr>
              <a:t>мероприятиях</a:t>
            </a:r>
          </a:p>
          <a:p>
            <a:pPr algn="just"/>
            <a:endParaRPr lang="en-US" sz="1100" b="1" dirty="0" smtClean="0">
              <a:solidFill>
                <a:srgbClr val="FF0000"/>
              </a:solidFill>
              <a:latin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  <a:latin typeface="+mn-lt"/>
                <a:ea typeface="Times New Roman"/>
              </a:rPr>
              <a:t>Проведение выездных донорских акций</a:t>
            </a:r>
          </a:p>
          <a:p>
            <a:pPr algn="just"/>
            <a:endParaRPr lang="en-US" sz="1100" b="1" dirty="0" smtClean="0">
              <a:solidFill>
                <a:srgbClr val="FF0000"/>
              </a:solidFill>
              <a:latin typeface="+mn-lt"/>
              <a:ea typeface="Times New Roman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  <a:latin typeface="+mn-lt"/>
              </a:rPr>
              <a:t>Мотивация </a:t>
            </a:r>
            <a:r>
              <a:rPr lang="ru-RU" b="1" dirty="0">
                <a:solidFill>
                  <a:srgbClr val="FF0000"/>
                </a:solidFill>
                <a:latin typeface="+mn-lt"/>
              </a:rPr>
              <a:t>молодежи к кадровому безвозмездному </a:t>
            </a:r>
            <a:r>
              <a:rPr lang="ru-RU" b="1" dirty="0" smtClean="0">
                <a:solidFill>
                  <a:srgbClr val="FF0000"/>
                </a:solidFill>
                <a:latin typeface="+mn-lt"/>
              </a:rPr>
              <a:t>донорству крови и ее компонентов</a:t>
            </a:r>
            <a:endParaRPr lang="ru-RU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81075" y="540420"/>
            <a:ext cx="2150765" cy="368300"/>
          </a:xfrm>
          <a:prstGeom prst="rect">
            <a:avLst/>
          </a:prstGeom>
          <a:solidFill>
            <a:srgbClr val="14587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адачи </a:t>
            </a:r>
            <a:r>
              <a:rPr lang="ru-RU" dirty="0">
                <a:solidFill>
                  <a:schemeClr val="bg1"/>
                </a:solidFill>
              </a:rPr>
              <a:t>проекта: </a:t>
            </a:r>
          </a:p>
        </p:txBody>
      </p:sp>
    </p:spTree>
    <p:extLst>
      <p:ext uri="{BB962C8B-B14F-4D97-AF65-F5344CB8AC3E}">
        <p14:creationId xmlns:p14="http://schemas.microsoft.com/office/powerpoint/2010/main" val="429465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7798540" y="5877272"/>
            <a:ext cx="1237956" cy="437133"/>
          </a:xfrm>
        </p:spPr>
        <p:txBody>
          <a:bodyPr/>
          <a:lstStyle/>
          <a:p>
            <a:pPr>
              <a:defRPr/>
            </a:pPr>
            <a:fld id="{A1C6C83D-D126-4C7A-9779-331F11F28224}" type="slidenum">
              <a:rPr lang="ru-RU" sz="1200" smtClean="0">
                <a:solidFill>
                  <a:srgbClr val="C00000"/>
                </a:solidFill>
              </a:rPr>
              <a:pPr>
                <a:defRPr/>
              </a:pPr>
              <a:t>3</a:t>
            </a:fld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973139" y="620688"/>
            <a:ext cx="3238821" cy="369888"/>
          </a:xfrm>
          <a:prstGeom prst="rect">
            <a:avLst/>
          </a:prstGeom>
          <a:solidFill>
            <a:srgbClr val="14587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Краткое описание проекта: </a:t>
            </a:r>
          </a:p>
        </p:txBody>
      </p:sp>
      <p:pic>
        <p:nvPicPr>
          <p:cNvPr id="1028" name="Picture 4" descr="C:\Users\Ольга\Downloads\Лого ИОСПК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913" y="3573016"/>
            <a:ext cx="1692665" cy="172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11560" y="1306210"/>
            <a:ext cx="5904656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 smtClean="0">
                <a:solidFill>
                  <a:srgbClr val="135D77"/>
                </a:solidFill>
              </a:rPr>
              <a:t>«Я – молодой донор» </a:t>
            </a:r>
            <a:r>
              <a:rPr lang="ru-RU" dirty="0" smtClean="0">
                <a:solidFill>
                  <a:srgbClr val="FF0000"/>
                </a:solidFill>
              </a:rPr>
              <a:t>- социальный проект по вовлечению </a:t>
            </a:r>
            <a:r>
              <a:rPr lang="ru-RU" dirty="0">
                <a:solidFill>
                  <a:srgbClr val="FF0000"/>
                </a:solidFill>
              </a:rPr>
              <a:t>молодежи в добровольное донорское </a:t>
            </a:r>
            <a:r>
              <a:rPr lang="ru-RU" dirty="0" smtClean="0">
                <a:solidFill>
                  <a:srgbClr val="FF0000"/>
                </a:solidFill>
              </a:rPr>
              <a:t>движение</a:t>
            </a:r>
          </a:p>
          <a:p>
            <a:pPr algn="just">
              <a:spcAft>
                <a:spcPts val="0"/>
              </a:spcAft>
            </a:pPr>
            <a:endParaRPr lang="ru-RU" sz="1600" dirty="0">
              <a:solidFill>
                <a:srgbClr val="C00000"/>
              </a:solidFill>
              <a:latin typeface="+mn-lt"/>
            </a:endParaRPr>
          </a:p>
          <a:p>
            <a:pPr algn="just">
              <a:spcAft>
                <a:spcPts val="0"/>
              </a:spcAft>
            </a:pPr>
            <a:r>
              <a:rPr lang="ru-RU" b="1" dirty="0" smtClean="0">
                <a:solidFill>
                  <a:srgbClr val="135D77"/>
                </a:solidFill>
                <a:latin typeface="+mn-lt"/>
              </a:rPr>
              <a:t>Организаторы проекта:</a:t>
            </a:r>
          </a:p>
          <a:p>
            <a:pPr algn="just">
              <a:spcAft>
                <a:spcPts val="0"/>
              </a:spcAft>
            </a:pPr>
            <a:r>
              <a:rPr lang="ru-RU" sz="1200" b="1" dirty="0">
                <a:solidFill>
                  <a:srgbClr val="135D77"/>
                </a:solidFill>
                <a:latin typeface="+mn-lt"/>
              </a:rPr>
              <a:t> </a:t>
            </a:r>
            <a:endParaRPr lang="ru-RU" sz="1200" b="1" dirty="0" smtClean="0">
              <a:solidFill>
                <a:srgbClr val="135D77"/>
              </a:solidFill>
              <a:latin typeface="+mn-lt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FF0000"/>
                </a:solidFill>
                <a:latin typeface="+mn-lt"/>
              </a:rPr>
              <a:t>ИРООПД «Байкальский донор»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FF0000"/>
                </a:solidFill>
                <a:latin typeface="+mn-lt"/>
              </a:rPr>
              <a:t>ГБУЗ «Иркутская областная станция переливания крови»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rgbClr val="C00000"/>
              </a:solidFill>
              <a:latin typeface="+mn-lt"/>
            </a:endParaRPr>
          </a:p>
          <a:p>
            <a:pPr marL="0" lvl="1" algn="just">
              <a:spcAft>
                <a:spcPts val="0"/>
              </a:spcAft>
            </a:pPr>
            <a:r>
              <a:rPr lang="ru-RU" b="1" dirty="0" smtClean="0">
                <a:solidFill>
                  <a:srgbClr val="135D77"/>
                </a:solidFill>
              </a:rPr>
              <a:t>Ожидаемый </a:t>
            </a:r>
            <a:r>
              <a:rPr lang="ru-RU" b="1" dirty="0">
                <a:solidFill>
                  <a:srgbClr val="135D77"/>
                </a:solidFill>
              </a:rPr>
              <a:t>эффект от реализации </a:t>
            </a:r>
            <a:r>
              <a:rPr lang="ru-RU" b="1" dirty="0" smtClean="0">
                <a:solidFill>
                  <a:srgbClr val="135D77"/>
                </a:solidFill>
              </a:rPr>
              <a:t>проекта: </a:t>
            </a:r>
          </a:p>
          <a:p>
            <a:pPr marL="0" lvl="1" algn="just">
              <a:spcAft>
                <a:spcPts val="0"/>
              </a:spcAft>
            </a:pPr>
            <a:endParaRPr lang="ru-RU" sz="500" b="1" dirty="0">
              <a:solidFill>
                <a:srgbClr val="135D77"/>
              </a:solidFill>
            </a:endParaRPr>
          </a:p>
          <a:p>
            <a:pPr marL="0" lvl="1" algn="just">
              <a:spcAft>
                <a:spcPts val="0"/>
              </a:spcAft>
            </a:pPr>
            <a:endParaRPr lang="ru-RU" sz="300" dirty="0">
              <a:solidFill>
                <a:srgbClr val="135D77"/>
              </a:solidFill>
            </a:endParaRPr>
          </a:p>
          <a:p>
            <a:pPr marL="285750" lvl="1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0000"/>
                </a:solidFill>
              </a:rPr>
              <a:t>Распространение волонтерского движения доноров крови в молодежной среде</a:t>
            </a:r>
          </a:p>
          <a:p>
            <a:pPr marL="285750" lvl="1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0000"/>
                </a:solidFill>
              </a:rPr>
              <a:t>Повышение донорской активности молодежи</a:t>
            </a:r>
          </a:p>
          <a:p>
            <a:pPr marL="285750" lvl="1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0000"/>
                </a:solidFill>
              </a:rPr>
              <a:t>Создание положительного имиджа донора крови </a:t>
            </a:r>
          </a:p>
          <a:p>
            <a:pPr algn="just">
              <a:spcAft>
                <a:spcPts val="0"/>
              </a:spcAft>
            </a:pPr>
            <a:endParaRPr lang="ru-RU" dirty="0" smtClean="0">
              <a:solidFill>
                <a:srgbClr val="C00000"/>
              </a:solidFill>
              <a:latin typeface="+mn-lt"/>
            </a:endParaRPr>
          </a:p>
          <a:p>
            <a:pPr algn="just">
              <a:spcAft>
                <a:spcPts val="0"/>
              </a:spcAft>
            </a:pPr>
            <a:endParaRPr lang="en-US" sz="300" dirty="0" smtClean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2050" name="Picture 2" descr="\\file_share_2\Обменник новый\Гурьянова О.Н\Логотип Общественной организации Байкальский доно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095593"/>
            <a:ext cx="1736659" cy="176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83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Безымянн33ый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8518646" cy="593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244408" y="5877272"/>
            <a:ext cx="762000" cy="365125"/>
          </a:xfrm>
        </p:spPr>
        <p:txBody>
          <a:bodyPr/>
          <a:lstStyle/>
          <a:p>
            <a:pPr>
              <a:defRPr/>
            </a:pPr>
            <a:fld id="{A1C6C83D-D126-4C7A-9779-331F11F28224}" type="slidenum">
              <a:rPr lang="ru-RU" sz="1200" smtClean="0">
                <a:solidFill>
                  <a:srgbClr val="C00000"/>
                </a:solidFill>
              </a:rPr>
              <a:pPr>
                <a:defRPr/>
              </a:pPr>
              <a:t>4</a:t>
            </a:fld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625353" y="476672"/>
            <a:ext cx="3455988" cy="368300"/>
          </a:xfrm>
          <a:prstGeom prst="rect">
            <a:avLst/>
          </a:prstGeom>
          <a:solidFill>
            <a:srgbClr val="14587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Срок реализации проекта</a:t>
            </a:r>
            <a:r>
              <a:rPr lang="ru-RU" dirty="0">
                <a:solidFill>
                  <a:schemeClr val="bg1"/>
                </a:solidFill>
              </a:rPr>
              <a:t>: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25353" y="1012602"/>
            <a:ext cx="3455988" cy="368300"/>
          </a:xfrm>
          <a:prstGeom prst="rect">
            <a:avLst/>
          </a:prstGeom>
          <a:solidFill>
            <a:srgbClr val="14587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География проекта</a:t>
            </a:r>
            <a:r>
              <a:rPr lang="ru-RU" dirty="0">
                <a:solidFill>
                  <a:schemeClr val="bg1"/>
                </a:solidFill>
              </a:rPr>
              <a:t>: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83968" y="508610"/>
            <a:ext cx="4464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01.12.2019-31.12.2020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03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Ольга\Desktop\4Az087mJfi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329214"/>
            <a:ext cx="4032448" cy="376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Ольга\Desktop\конкурс эссе\Untitled Export\Рисуно1к1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74375"/>
            <a:ext cx="4402559" cy="291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244408" y="6016203"/>
            <a:ext cx="762000" cy="365125"/>
          </a:xfrm>
        </p:spPr>
        <p:txBody>
          <a:bodyPr/>
          <a:lstStyle/>
          <a:p>
            <a:pPr>
              <a:defRPr/>
            </a:pPr>
            <a:fld id="{A1C6C83D-D126-4C7A-9779-331F11F28224}" type="slidenum">
              <a:rPr lang="ru-RU" sz="1200" smtClean="0">
                <a:solidFill>
                  <a:srgbClr val="C00000"/>
                </a:solidFill>
              </a:rPr>
              <a:pPr>
                <a:defRPr/>
              </a:pPr>
              <a:t>5</a:t>
            </a:fld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25353" y="476672"/>
            <a:ext cx="3442591" cy="369332"/>
          </a:xfrm>
          <a:prstGeom prst="rect">
            <a:avLst/>
          </a:prstGeom>
          <a:solidFill>
            <a:srgbClr val="14587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Целевая аудитория: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23528" y="1067994"/>
            <a:ext cx="8280920" cy="1953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101568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ru-RU" b="1" dirty="0" smtClean="0">
                <a:solidFill>
                  <a:srgbClr val="FF0000"/>
                </a:solidFill>
                <a:latin typeface="+mn-lt"/>
                <a:ea typeface="Times New Roman"/>
                <a:cs typeface="Times New Roman"/>
              </a:rPr>
              <a:t>Студенты </a:t>
            </a:r>
            <a:r>
              <a:rPr lang="ru-RU" b="1" dirty="0">
                <a:solidFill>
                  <a:srgbClr val="FF0000"/>
                </a:solidFill>
                <a:latin typeface="+mn-lt"/>
                <a:ea typeface="Times New Roman"/>
                <a:cs typeface="Times New Roman"/>
              </a:rPr>
              <a:t>высших и средних специальных учебных </a:t>
            </a:r>
            <a:r>
              <a:rPr lang="ru-RU" b="1" dirty="0" smtClean="0">
                <a:solidFill>
                  <a:srgbClr val="FF0000"/>
                </a:solidFill>
                <a:latin typeface="+mn-lt"/>
                <a:ea typeface="Times New Roman"/>
                <a:cs typeface="Times New Roman"/>
              </a:rPr>
              <a:t>учреждений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300" b="1" dirty="0">
                <a:solidFill>
                  <a:srgbClr val="FF0000"/>
                </a:solidFill>
                <a:latin typeface="+mn-lt"/>
                <a:ea typeface="Times New Roman"/>
                <a:cs typeface="Times New Roman"/>
              </a:rPr>
              <a:t> </a:t>
            </a:r>
            <a:endParaRPr lang="ru-RU" sz="300" b="1" dirty="0" smtClean="0">
              <a:solidFill>
                <a:srgbClr val="FF0000"/>
              </a:solidFill>
              <a:latin typeface="+mn-lt"/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300" b="1" dirty="0" smtClean="0">
                <a:solidFill>
                  <a:srgbClr val="FF0000"/>
                </a:solidFill>
                <a:latin typeface="+mn-lt"/>
                <a:ea typeface="Times New Roman"/>
                <a:cs typeface="Times New Roman"/>
              </a:rPr>
              <a:t> </a:t>
            </a:r>
            <a:endParaRPr lang="ru-RU" sz="300" dirty="0">
              <a:solidFill>
                <a:srgbClr val="FF0000"/>
              </a:solidFill>
              <a:latin typeface="+mn-lt"/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ru-RU" b="1" dirty="0">
                <a:solidFill>
                  <a:srgbClr val="FF0000"/>
                </a:solidFill>
                <a:latin typeface="+mn-lt"/>
                <a:ea typeface="Times New Roman"/>
                <a:cs typeface="Times New Roman"/>
              </a:rPr>
              <a:t>Работающая </a:t>
            </a:r>
            <a:r>
              <a:rPr lang="ru-RU" b="1" dirty="0" smtClean="0">
                <a:solidFill>
                  <a:srgbClr val="FF0000"/>
                </a:solidFill>
                <a:latin typeface="+mn-lt"/>
                <a:ea typeface="Times New Roman"/>
                <a:cs typeface="Times New Roman"/>
              </a:rPr>
              <a:t>молодежь в возрасте 18-30 лет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300" b="1" dirty="0">
                <a:solidFill>
                  <a:srgbClr val="FF0000"/>
                </a:solidFill>
                <a:latin typeface="+mn-lt"/>
                <a:ea typeface="Times New Roman"/>
                <a:cs typeface="Times New Roman"/>
              </a:rPr>
              <a:t> </a:t>
            </a:r>
            <a:endParaRPr lang="en-US" sz="300" b="1" dirty="0" smtClean="0">
              <a:solidFill>
                <a:srgbClr val="FF0000"/>
              </a:solidFill>
              <a:latin typeface="+mn-lt"/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ru-RU" b="1" dirty="0" smtClean="0">
                <a:solidFill>
                  <a:srgbClr val="FF0000"/>
                </a:solidFill>
                <a:latin typeface="+mn-lt"/>
                <a:ea typeface="Times New Roman"/>
                <a:cs typeface="Times New Roman"/>
              </a:rPr>
              <a:t>Участники донорского движения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300" b="1" dirty="0">
                <a:solidFill>
                  <a:srgbClr val="FF0000"/>
                </a:solidFill>
                <a:latin typeface="+mn-lt"/>
                <a:ea typeface="Times New Roman"/>
                <a:cs typeface="Times New Roman"/>
              </a:rPr>
              <a:t> </a:t>
            </a:r>
            <a:endParaRPr lang="en-US" sz="300" b="1" dirty="0" smtClean="0">
              <a:solidFill>
                <a:srgbClr val="FF0000"/>
              </a:solidFill>
              <a:latin typeface="+mn-lt"/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ru-RU" b="1" dirty="0" smtClean="0">
                <a:solidFill>
                  <a:srgbClr val="FF0000"/>
                </a:solidFill>
                <a:latin typeface="+mn-lt"/>
                <a:ea typeface="Times New Roman"/>
                <a:cs typeface="Times New Roman"/>
              </a:rPr>
              <a:t>Некоммерческие организации </a:t>
            </a:r>
            <a:br>
              <a:rPr lang="ru-RU" b="1" dirty="0" smtClean="0">
                <a:solidFill>
                  <a:srgbClr val="FF0000"/>
                </a:solidFill>
                <a:latin typeface="+mn-lt"/>
                <a:ea typeface="Times New Roman"/>
                <a:cs typeface="Times New Roman"/>
              </a:rPr>
            </a:br>
            <a:r>
              <a:rPr lang="ru-RU" b="1" dirty="0" smtClean="0">
                <a:solidFill>
                  <a:srgbClr val="FF0000"/>
                </a:solidFill>
                <a:latin typeface="+mn-lt"/>
                <a:ea typeface="Times New Roman"/>
                <a:cs typeface="Times New Roman"/>
              </a:rPr>
              <a:t>и инициативные группы</a:t>
            </a:r>
            <a:endParaRPr lang="ru-RU" dirty="0">
              <a:solidFill>
                <a:srgbClr val="FF0000"/>
              </a:solidFill>
              <a:latin typeface="+mn-lt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1795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244408" y="6016203"/>
            <a:ext cx="762000" cy="365125"/>
          </a:xfrm>
        </p:spPr>
        <p:txBody>
          <a:bodyPr/>
          <a:lstStyle/>
          <a:p>
            <a:pPr>
              <a:defRPr/>
            </a:pPr>
            <a:fld id="{A1C6C83D-D126-4C7A-9779-331F11F28224}" type="slidenum">
              <a:rPr lang="ru-RU" sz="1200" smtClean="0">
                <a:solidFill>
                  <a:srgbClr val="C00000"/>
                </a:solidFill>
              </a:rPr>
              <a:pPr>
                <a:defRPr/>
              </a:pPr>
              <a:t>6</a:t>
            </a:fld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11560" y="476672"/>
            <a:ext cx="3455988" cy="369887"/>
          </a:xfrm>
          <a:prstGeom prst="rect">
            <a:avLst/>
          </a:prstGeom>
          <a:solidFill>
            <a:srgbClr val="14587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Этапы </a:t>
            </a:r>
            <a:r>
              <a:rPr lang="ru-RU" dirty="0">
                <a:solidFill>
                  <a:schemeClr val="bg1"/>
                </a:solidFill>
              </a:rPr>
              <a:t>проекта: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1075548"/>
            <a:ext cx="8640960" cy="649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</a:rPr>
              <a:t>Изготовление </a:t>
            </a:r>
            <a:r>
              <a:rPr lang="ru-RU" b="1" dirty="0">
                <a:solidFill>
                  <a:srgbClr val="FF0000"/>
                </a:solidFill>
              </a:rPr>
              <a:t>сувенирной </a:t>
            </a:r>
            <a:r>
              <a:rPr lang="ru-RU" b="1" dirty="0" smtClean="0">
                <a:solidFill>
                  <a:srgbClr val="FF0000"/>
                </a:solidFill>
              </a:rPr>
              <a:t>продукции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</a:rPr>
              <a:t>Развитие </a:t>
            </a:r>
            <a:r>
              <a:rPr lang="ru-RU" b="1" dirty="0">
                <a:solidFill>
                  <a:srgbClr val="FF0000"/>
                </a:solidFill>
              </a:rPr>
              <a:t>Интернет-ресурсов </a:t>
            </a:r>
            <a:r>
              <a:rPr lang="ru-RU" b="1" dirty="0" smtClean="0">
                <a:solidFill>
                  <a:srgbClr val="FF0000"/>
                </a:solidFill>
              </a:rPr>
              <a:t>проекта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b="1" dirty="0" smtClean="0">
              <a:solidFill>
                <a:srgbClr val="FF0000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b="1" dirty="0" smtClean="0">
              <a:solidFill>
                <a:srgbClr val="FF0000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</a:rPr>
              <a:t>Привлечение </a:t>
            </a:r>
            <a:r>
              <a:rPr lang="ru-RU" b="1" dirty="0">
                <a:solidFill>
                  <a:srgbClr val="FF0000"/>
                </a:solidFill>
              </a:rPr>
              <a:t>и обучение волонтеров для проведения </a:t>
            </a:r>
            <a:r>
              <a:rPr lang="ru-RU" b="1" dirty="0" smtClean="0">
                <a:solidFill>
                  <a:srgbClr val="FF0000"/>
                </a:solidFill>
              </a:rPr>
              <a:t>мероприятий проекта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0000"/>
                </a:solidFill>
              </a:rPr>
              <a:t>Разработка и изготовление информационно-методических </a:t>
            </a:r>
            <a:r>
              <a:rPr lang="ru-RU" b="1" dirty="0" smtClean="0">
                <a:solidFill>
                  <a:srgbClr val="FF0000"/>
                </a:solidFill>
              </a:rPr>
              <a:t>комплектов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0000"/>
                </a:solidFill>
              </a:rPr>
              <a:t>Организация взаимодействия со </a:t>
            </a:r>
            <a:r>
              <a:rPr lang="ru-RU" b="1" dirty="0" smtClean="0">
                <a:solidFill>
                  <a:srgbClr val="FF0000"/>
                </a:solidFill>
              </a:rPr>
              <a:t>СМИ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</a:rPr>
              <a:t>Проведение выездных донорских акций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ru-RU" dirty="0">
              <a:solidFill>
                <a:srgbClr val="C00000"/>
              </a:solidFill>
            </a:endParaRPr>
          </a:p>
          <a:p>
            <a:pPr marL="285750" lvl="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ru-RU" dirty="0">
              <a:solidFill>
                <a:srgbClr val="C00000"/>
              </a:solidFill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ru-RU" dirty="0">
              <a:solidFill>
                <a:srgbClr val="C00000"/>
              </a:solidFill>
            </a:endParaRPr>
          </a:p>
          <a:p>
            <a:pPr marL="285750" lvl="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ru-RU" dirty="0" smtClean="0">
              <a:solidFill>
                <a:srgbClr val="C00000"/>
              </a:solidFill>
            </a:endParaRPr>
          </a:p>
          <a:p>
            <a:pPr marL="285750" lvl="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ru-RU" dirty="0" smtClean="0">
              <a:solidFill>
                <a:srgbClr val="C00000"/>
              </a:solidFill>
            </a:endParaRPr>
          </a:p>
          <a:p>
            <a:pPr marL="285750" lvl="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ru-RU" dirty="0" smtClean="0">
              <a:solidFill>
                <a:srgbClr val="C00000"/>
              </a:solidFill>
            </a:endParaRPr>
          </a:p>
          <a:p>
            <a:pPr marL="285750" lvl="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ru-RU" dirty="0" smtClean="0">
              <a:solidFill>
                <a:srgbClr val="C00000"/>
              </a:solidFill>
            </a:endParaRPr>
          </a:p>
          <a:p>
            <a:pPr marL="285750" lvl="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Picture 2" descr="C:\Users\Ольга\Desktop\662302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054" y="446078"/>
            <a:ext cx="2432410" cy="162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14814" y="1963301"/>
            <a:ext cx="2518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  <a:hlinkClick r:id="rId3"/>
              </a:rPr>
              <a:t>vk.com/</a:t>
            </a:r>
            <a:r>
              <a:rPr lang="en-US" b="1" dirty="0" err="1">
                <a:solidFill>
                  <a:srgbClr val="FFC000"/>
                </a:solidFill>
                <a:hlinkClick r:id="rId3"/>
              </a:rPr>
              <a:t>young_donor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54840" y="1964788"/>
            <a:ext cx="3461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 smtClean="0">
                <a:solidFill>
                  <a:srgbClr val="FFC000"/>
                </a:solidFill>
              </a:rPr>
              <a:t> </a:t>
            </a:r>
            <a:r>
              <a:rPr lang="en-US" b="1" dirty="0" smtClean="0">
                <a:solidFill>
                  <a:srgbClr val="FFC000"/>
                </a:solidFill>
                <a:hlinkClick r:id="rId4"/>
              </a:rPr>
              <a:t>instagram.com/</a:t>
            </a:r>
            <a:r>
              <a:rPr lang="en-US" b="1" dirty="0" err="1" smtClean="0">
                <a:solidFill>
                  <a:srgbClr val="FFC000"/>
                </a:solidFill>
                <a:hlinkClick r:id="rId4"/>
              </a:rPr>
              <a:t>young_donor</a:t>
            </a:r>
            <a:r>
              <a:rPr lang="en-US" b="1" dirty="0" smtClean="0">
                <a:solidFill>
                  <a:srgbClr val="FFC000"/>
                </a:solidFill>
                <a:hlinkClick r:id="rId4"/>
              </a:rPr>
              <a:t>/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4814" y="2332633"/>
            <a:ext cx="3043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  <a:hlinkClick r:id="rId5"/>
              </a:rPr>
              <a:t>www.</a:t>
            </a:r>
            <a:r>
              <a:rPr lang="ru-RU" b="1" dirty="0" err="1">
                <a:solidFill>
                  <a:srgbClr val="FFC000"/>
                </a:solidFill>
                <a:hlinkClick r:id="rId5"/>
              </a:rPr>
              <a:t>ямолодойдонор.рф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3075" name="Picture 3" descr="\\file_share_2\Обменник новый\Гурьянова О.Н\Я молодой донор\АвтоМотоДонор 10.06.18\k5sqIMMlDE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930457"/>
            <a:ext cx="1944216" cy="291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\\file_share_2\Обменник новый\Гурьянова О.Н\Я молодой донор\Новая папка (3)\686303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30457"/>
            <a:ext cx="1903577" cy="288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\\file_share_2\Обменник новый\Гурьянова О.Н\Я молодой донор\Новая папка (3)\6863029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490" y="4758008"/>
            <a:ext cx="3043462" cy="202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49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155" b="89625" l="29063" r="97678">
                        <a14:foregroundMark x1="91673" y1="78808" x2="97678" y2="62472"/>
                        <a14:foregroundMark x1="92554" y1="41722" x2="97198" y2="58278"/>
                        <a14:foregroundMark x1="94876" y1="50552" x2="95516" y2="37748"/>
                        <a14:foregroundMark x1="93195" y1="76600" x2="92954" y2="81898"/>
                        <a14:foregroundMark x1="89992" y1="81236" x2="89992" y2="81236"/>
                        <a14:foregroundMark x1="88231" y1="80132" x2="88231" y2="80132"/>
                        <a14:backgroundMark x1="28663" y1="67329" x2="26741" y2="75497"/>
                        <a14:backgroundMark x1="24820" y1="76821" x2="25460" y2="73731"/>
                        <a14:backgroundMark x1="14812" y1="77263" x2="13691" y2="77263"/>
                        <a14:backgroundMark x1="21217" y1="78587" x2="18815" y2="78587"/>
                        <a14:backgroundMark x1="22498" y1="78587" x2="22658" y2="76821"/>
                        <a14:backgroundMark x1="78062" y1="80574" x2="77422" y2="82340"/>
                        <a14:backgroundMark x1="79183" y1="79470" x2="80865" y2="80574"/>
                        <a14:backgroundMark x1="69976" y1="54084" x2="69576" y2="50552"/>
                        <a14:backgroundMark x1="83827" y1="84106" x2="84708" y2="82340"/>
                        <a14:backgroundMark x1="86869" y1="83002" x2="85749" y2="81898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15" t="600" b="-600"/>
          <a:stretch/>
        </p:blipFill>
        <p:spPr>
          <a:xfrm>
            <a:off x="-396552" y="2939733"/>
            <a:ext cx="4347538" cy="1641042"/>
          </a:xfrm>
          <a:prstGeom prst="rect">
            <a:avLst/>
          </a:prstGeom>
          <a:effectLst/>
        </p:spPr>
      </p:pic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244408" y="6021288"/>
            <a:ext cx="762000" cy="365125"/>
          </a:xfrm>
        </p:spPr>
        <p:txBody>
          <a:bodyPr/>
          <a:lstStyle/>
          <a:p>
            <a:pPr>
              <a:defRPr/>
            </a:pPr>
            <a:fld id="{A1C6C83D-D126-4C7A-9779-331F11F28224}" type="slidenum">
              <a:rPr lang="ru-RU" sz="1200" smtClean="0">
                <a:solidFill>
                  <a:srgbClr val="C00000"/>
                </a:solidFill>
              </a:rPr>
              <a:pPr>
                <a:defRPr/>
              </a:pPr>
              <a:t>7</a:t>
            </a:fld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611560" y="476672"/>
            <a:ext cx="3455988" cy="369887"/>
          </a:xfrm>
          <a:prstGeom prst="rect">
            <a:avLst/>
          </a:prstGeom>
          <a:solidFill>
            <a:srgbClr val="14587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Этапы </a:t>
            </a:r>
            <a:r>
              <a:rPr lang="ru-RU" dirty="0">
                <a:solidFill>
                  <a:schemeClr val="bg1"/>
                </a:solidFill>
              </a:rPr>
              <a:t>проекта: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1269362"/>
            <a:ext cx="8568952" cy="5760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500" b="1" dirty="0" smtClean="0">
                <a:solidFill>
                  <a:srgbClr val="C00000"/>
                </a:solidFill>
              </a:rPr>
              <a:t> </a:t>
            </a:r>
            <a:endParaRPr lang="ru-RU" sz="500" b="1" dirty="0" smtClean="0">
              <a:solidFill>
                <a:srgbClr val="FF0000"/>
              </a:solidFill>
            </a:endParaRPr>
          </a:p>
          <a:p>
            <a:pPr marL="360000" indent="-360000" algn="just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</a:rPr>
              <a:t>Школа волонтеров среди представителей органов студенческого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и городского самоуправления, общественных организаций, волонтерских центров и активной молодежи</a:t>
            </a:r>
          </a:p>
          <a:p>
            <a:pPr marL="342900" lvl="0" indent="-342900" algn="just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</a:rPr>
              <a:t>Награждение молодых доноров знаками отличия «Донорское Совершеннолетие», «Молодой Кадровый Донор» </a:t>
            </a:r>
          </a:p>
          <a:p>
            <a:pPr marL="342900" lvl="0" indent="-342900" algn="just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b="1" dirty="0">
              <a:solidFill>
                <a:srgbClr val="FF0000"/>
              </a:solidFill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b="1" dirty="0" smtClean="0">
              <a:solidFill>
                <a:srgbClr val="FF0000"/>
              </a:solidFill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</a:rPr>
              <a:t>Массовые творческие мероприятия в </a:t>
            </a:r>
            <a:r>
              <a:rPr lang="ru-RU" b="1" dirty="0">
                <a:solidFill>
                  <a:srgbClr val="FF0000"/>
                </a:solidFill>
              </a:rPr>
              <a:t>поддержку здорового образа жизни и донорства </a:t>
            </a:r>
            <a:r>
              <a:rPr lang="ru-RU" b="1" dirty="0" smtClean="0">
                <a:solidFill>
                  <a:srgbClr val="FF0000"/>
                </a:solidFill>
              </a:rPr>
              <a:t>крови</a:t>
            </a:r>
          </a:p>
          <a:p>
            <a:pPr marL="342900" lvl="0" indent="-342900" algn="just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0000"/>
                </a:solidFill>
              </a:rPr>
              <a:t>Донорские общегородские массовые </a:t>
            </a:r>
            <a:r>
              <a:rPr lang="ru-RU" b="1" dirty="0" smtClean="0">
                <a:solidFill>
                  <a:srgbClr val="FF0000"/>
                </a:solidFill>
              </a:rPr>
              <a:t>мероприятия</a:t>
            </a:r>
          </a:p>
          <a:p>
            <a:pPr marL="342900" lvl="0" indent="-342900" algn="just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0000"/>
                </a:solidFill>
              </a:rPr>
              <a:t>Работа с ф</a:t>
            </a:r>
            <a:r>
              <a:rPr lang="ru-RU" b="1" dirty="0" smtClean="0">
                <a:solidFill>
                  <a:srgbClr val="FF0000"/>
                </a:solidFill>
              </a:rPr>
              <a:t>едеральными </a:t>
            </a:r>
            <a:r>
              <a:rPr lang="ru-RU" b="1" dirty="0">
                <a:solidFill>
                  <a:srgbClr val="FF0000"/>
                </a:solidFill>
              </a:rPr>
              <a:t>и региональными СМИ</a:t>
            </a:r>
          </a:p>
          <a:p>
            <a:pPr lvl="0" algn="just">
              <a:lnSpc>
                <a:spcPct val="120000"/>
              </a:lnSpc>
              <a:spcAft>
                <a:spcPts val="1200"/>
              </a:spcAft>
            </a:pPr>
            <a:endParaRPr lang="ru-RU" b="1" dirty="0" smtClean="0">
              <a:solidFill>
                <a:srgbClr val="C00000"/>
              </a:solidFill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b="1" dirty="0" smtClean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476672"/>
            <a:ext cx="3709862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ru-RU" b="1" dirty="0">
                <a:solidFill>
                  <a:srgbClr val="C00000"/>
                </a:solidFill>
              </a:rPr>
              <a:t>Основной этап - </a:t>
            </a:r>
            <a:r>
              <a:rPr lang="ru-RU" b="1" dirty="0" smtClean="0">
                <a:solidFill>
                  <a:srgbClr val="C00000"/>
                </a:solidFill>
              </a:rPr>
              <a:t>мероприятия </a:t>
            </a:r>
            <a:endParaRPr lang="ru-RU" b="1" dirty="0">
              <a:solidFill>
                <a:srgbClr val="C00000"/>
              </a:solidFill>
            </a:endParaRPr>
          </a:p>
          <a:p>
            <a:pPr>
              <a:lnSpc>
                <a:spcPct val="120000"/>
              </a:lnSpc>
            </a:pP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58" b="95126" l="9939" r="89755">
                        <a14:foregroundMark x1="71560" y1="15409" x2="74465" y2="17767"/>
                        <a14:foregroundMark x1="78746" y1="83019" x2="82416" y2="73742"/>
                        <a14:foregroundMark x1="12232" y1="89623" x2="62385" y2="90094"/>
                        <a14:backgroundMark x1="12385" y1="90094" x2="63761" y2="90566"/>
                        <a14:backgroundMark x1="65291" y1="90409" x2="75535" y2="87579"/>
                        <a14:backgroundMark x1="77217" y1="86164" x2="74618" y2="87736"/>
                        <a14:backgroundMark x1="76758" y1="85535" x2="76758" y2="85535"/>
                        <a14:backgroundMark x1="78135" y1="84434" x2="78135" y2="84434"/>
                        <a14:backgroundMark x1="65138" y1="90566" x2="65138" y2="9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212976"/>
            <a:ext cx="1295946" cy="11521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600000" lon="0" rev="0"/>
            </a:camera>
            <a:lightRig rig="threePt" dir="t"/>
          </a:scene3d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155" b="89625" l="3283" r="36829">
                        <a14:foregroundMark x1="30584" y1="64901" x2="35709" y2="59603"/>
                        <a14:foregroundMark x1="35228" y1="58057" x2="35468" y2="39735"/>
                        <a14:foregroundMark x1="35468" y1="40839" x2="29063" y2="37307"/>
                        <a14:foregroundMark x1="30985" y1="64459" x2="27542" y2="73289"/>
                        <a14:foregroundMark x1="27542" y1="73289" x2="23939" y2="76821"/>
                        <a14:backgroundMark x1="14812" y1="77263" x2="13691" y2="77263"/>
                        <a14:backgroundMark x1="21217" y1="78587" x2="18815" y2="78587"/>
                        <a14:backgroundMark x1="22498" y1="78587" x2="22658" y2="76821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15" t="600" b="-600"/>
          <a:stretch/>
        </p:blipFill>
        <p:spPr>
          <a:xfrm>
            <a:off x="6156176" y="3061274"/>
            <a:ext cx="4324718" cy="1632428"/>
          </a:xfrm>
          <a:prstGeom prst="rect">
            <a:avLst/>
          </a:prstGeom>
          <a:effectLst/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375" b="89845" l="3283" r="90312">
                        <a14:foregroundMark x1="47238" y1="20530" x2="55404" y2="15894"/>
                        <a14:foregroundMark x1="54924" y1="16115" x2="54924" y2="16115"/>
                        <a14:foregroundMark x1="57166" y1="75717" x2="63571" y2="69316"/>
                        <a14:foregroundMark x1="63571" y1="69316" x2="67814" y2="52097"/>
                        <a14:foregroundMark x1="67814" y1="52097" x2="64852" y2="37528"/>
                        <a14:foregroundMark x1="65092" y1="40397" x2="60128" y2="35762"/>
                        <a14:foregroundMark x1="58447" y1="76380" x2="55244" y2="75055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15" t="600" b="-600"/>
          <a:stretch/>
        </p:blipFill>
        <p:spPr>
          <a:xfrm>
            <a:off x="2821904" y="2995524"/>
            <a:ext cx="4414392" cy="166627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6346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706544" y="6021288"/>
            <a:ext cx="762000" cy="365125"/>
          </a:xfrm>
        </p:spPr>
        <p:txBody>
          <a:bodyPr/>
          <a:lstStyle/>
          <a:p>
            <a:pPr algn="just">
              <a:defRPr/>
            </a:pPr>
            <a:fld id="{A1C6C83D-D126-4C7A-9779-331F11F28224}" type="slidenum">
              <a:rPr lang="ru-RU" sz="1200" smtClean="0">
                <a:solidFill>
                  <a:srgbClr val="C00000"/>
                </a:solidFill>
              </a:rPr>
              <a:pPr algn="just">
                <a:defRPr/>
              </a:pPr>
              <a:t>8</a:t>
            </a:fld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683568" y="476671"/>
            <a:ext cx="3455988" cy="369887"/>
          </a:xfrm>
          <a:prstGeom prst="rect">
            <a:avLst/>
          </a:prstGeom>
          <a:solidFill>
            <a:srgbClr val="14587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Мероприятия </a:t>
            </a:r>
            <a:r>
              <a:rPr lang="ru-RU" dirty="0">
                <a:solidFill>
                  <a:schemeClr val="bg1"/>
                </a:solidFill>
              </a:rPr>
              <a:t>проекта: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24589" y="467380"/>
            <a:ext cx="4747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b="1" dirty="0" smtClean="0">
                <a:solidFill>
                  <a:srgbClr val="C00000"/>
                </a:solidFill>
              </a:rPr>
              <a:t>Выездные донорские акции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8863" y="1052736"/>
            <a:ext cx="4752528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 01.01.2017 по 01.10.2018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 выездных условиях донорами стали: </a:t>
            </a:r>
          </a:p>
          <a:p>
            <a:pPr algn="just"/>
            <a:endParaRPr lang="ru-RU" sz="800" b="1" dirty="0" smtClean="0">
              <a:solidFill>
                <a:srgbClr val="FF0000"/>
              </a:solidFill>
            </a:endParaRPr>
          </a:p>
          <a:p>
            <a:pPr algn="just"/>
            <a:endParaRPr lang="ru-RU" sz="500" b="1" dirty="0" smtClean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</a:rPr>
              <a:t>3788 человека</a:t>
            </a:r>
            <a:endParaRPr lang="ru-RU" b="1" dirty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</a:rPr>
              <a:t>1808 (в </a:t>
            </a:r>
            <a:r>
              <a:rPr lang="ru-RU" b="1" dirty="0">
                <a:solidFill>
                  <a:srgbClr val="FF0000"/>
                </a:solidFill>
              </a:rPr>
              <a:t>возрасте 18-30 </a:t>
            </a:r>
            <a:r>
              <a:rPr lang="ru-RU" b="1" dirty="0" smtClean="0">
                <a:solidFill>
                  <a:srgbClr val="FF0000"/>
                </a:solidFill>
              </a:rPr>
              <a:t>лет)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GuryanovaON\Desktop\DSC_0638-kopiya-min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885688"/>
            <a:ext cx="2567623" cy="320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GuryanovaON\Desktop\m11-Volontery-mi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3"/>
          <a:stretch/>
        </p:blipFill>
        <p:spPr bwMode="auto">
          <a:xfrm>
            <a:off x="5097668" y="3576548"/>
            <a:ext cx="3866820" cy="251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file_share_2\Обменник новый\Гурьянова О.Н\Для сайта\ИРКПО октябрь 2018\1 (3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63"/>
          <a:stretch/>
        </p:blipFill>
        <p:spPr bwMode="auto">
          <a:xfrm>
            <a:off x="5104475" y="877336"/>
            <a:ext cx="3862317" cy="262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p.userapi.com/c840722/v840722009/65b20/2iyeZuAobKY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3" b="5195"/>
          <a:stretch/>
        </p:blipFill>
        <p:spPr bwMode="auto">
          <a:xfrm>
            <a:off x="35496" y="2885688"/>
            <a:ext cx="2376264" cy="320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41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244408" y="6021288"/>
            <a:ext cx="762000" cy="365125"/>
          </a:xfrm>
        </p:spPr>
        <p:txBody>
          <a:bodyPr/>
          <a:lstStyle/>
          <a:p>
            <a:pPr>
              <a:defRPr/>
            </a:pPr>
            <a:fld id="{A1C6C83D-D126-4C7A-9779-331F11F28224}" type="slidenum">
              <a:rPr lang="ru-RU" sz="1200" smtClean="0">
                <a:solidFill>
                  <a:srgbClr val="C00000"/>
                </a:solidFill>
              </a:rPr>
              <a:pPr>
                <a:defRPr/>
              </a:pPr>
              <a:t>9</a:t>
            </a:fld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683568" y="476671"/>
            <a:ext cx="3455988" cy="369887"/>
          </a:xfrm>
          <a:prstGeom prst="rect">
            <a:avLst/>
          </a:prstGeom>
          <a:solidFill>
            <a:srgbClr val="14587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Результаты проекта: </a:t>
            </a: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122698861"/>
              </p:ext>
            </p:extLst>
          </p:nvPr>
        </p:nvGraphicFramePr>
        <p:xfrm>
          <a:off x="2011620" y="1679707"/>
          <a:ext cx="6808852" cy="2307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07504" y="966296"/>
            <a:ext cx="885698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 smtClean="0">
                <a:solidFill>
                  <a:srgbClr val="C00000"/>
                </a:solidFill>
              </a:rPr>
              <a:t>Количество доноров в возрасте до 30 лет, награжденных нагрудным знаком «Почётный донор России» за 2012-2018 годы </a:t>
            </a:r>
            <a:endParaRPr lang="ru-RU" sz="19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7544" y="4645585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145876"/>
                </a:solidFill>
              </a:rPr>
              <a:t>Увеличение количества доноров в </a:t>
            </a:r>
            <a:r>
              <a:rPr lang="ru-RU" sz="2000" b="1" dirty="0">
                <a:solidFill>
                  <a:srgbClr val="145876"/>
                </a:solidFill>
              </a:rPr>
              <a:t>возрасте до 30 </a:t>
            </a:r>
            <a:r>
              <a:rPr lang="ru-RU" sz="2000" b="1" dirty="0" smtClean="0">
                <a:solidFill>
                  <a:srgbClr val="145876"/>
                </a:solidFill>
              </a:rPr>
              <a:t>лет, ежегодно награждаемых </a:t>
            </a:r>
            <a:r>
              <a:rPr lang="ru-RU" sz="2000" b="1" dirty="0">
                <a:solidFill>
                  <a:srgbClr val="145876"/>
                </a:solidFill>
              </a:rPr>
              <a:t>нагрудным знаком «</a:t>
            </a:r>
            <a:r>
              <a:rPr lang="ru-RU" sz="2000" b="1" dirty="0" smtClean="0">
                <a:solidFill>
                  <a:srgbClr val="145876"/>
                </a:solidFill>
              </a:rPr>
              <a:t>Почётный </a:t>
            </a:r>
            <a:r>
              <a:rPr lang="ru-RU" sz="2000" b="1" dirty="0">
                <a:solidFill>
                  <a:srgbClr val="145876"/>
                </a:solidFill>
              </a:rPr>
              <a:t>донор России</a:t>
            </a:r>
            <a:r>
              <a:rPr lang="ru-RU" sz="2000" b="1" dirty="0" smtClean="0">
                <a:solidFill>
                  <a:srgbClr val="145876"/>
                </a:solidFill>
              </a:rPr>
              <a:t>»</a:t>
            </a:r>
            <a:endParaRPr lang="ru-RU" sz="2000" b="1" dirty="0">
              <a:solidFill>
                <a:srgbClr val="145876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16200000">
            <a:off x="7914855" y="2598873"/>
            <a:ext cx="1800201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Количество доноров </a:t>
            </a:r>
            <a:endParaRPr lang="ru-RU" sz="12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71060" y="3648506"/>
            <a:ext cx="496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Год</a:t>
            </a:r>
            <a:endParaRPr lang="ru-RU" sz="12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2" name="Picture 3" descr="C:\Users\GuryanovaON\Downloads\5 - копия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1249"/>
            <a:ext cx="1584176" cy="209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58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18403</TotalTime>
  <Words>348</Words>
  <Application>Microsoft Office PowerPoint</Application>
  <PresentationFormat>Экран (4:3)</PresentationFormat>
  <Paragraphs>103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Tahoma</vt:lpstr>
      <vt:lpstr>Times New Roman</vt:lpstr>
      <vt:lpstr>Wingdings</vt:lpstr>
      <vt:lpstr>NewsPrint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OGV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Mikhail Zanin (adm)</dc:creator>
  <cp:lastModifiedBy>Людмила Рамкулова</cp:lastModifiedBy>
  <cp:revision>505</cp:revision>
  <cp:lastPrinted>2018-09-27T07:02:26Z</cp:lastPrinted>
  <dcterms:created xsi:type="dcterms:W3CDTF">2012-11-28T11:27:31Z</dcterms:created>
  <dcterms:modified xsi:type="dcterms:W3CDTF">2019-06-10T03:47:57Z</dcterms:modified>
</cp:coreProperties>
</file>