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7" r:id="rId9"/>
    <p:sldId id="269" r:id="rId10"/>
    <p:sldId id="268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CC0099"/>
    <a:srgbClr val="D60093"/>
    <a:srgbClr val="008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9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1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5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651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22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35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7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97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906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371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AEE4EBC-557F-4F2C-93ED-541B033523DC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6AE802-BE58-4386-923B-8475792D3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9252856" y="776315"/>
            <a:ext cx="2503715" cy="5345811"/>
          </a:xfrm>
        </p:spPr>
        <p:txBody>
          <a:bodyPr>
            <a:noAutofit/>
          </a:bodyPr>
          <a:lstStyle/>
          <a:p>
            <a:r>
              <a:rPr lang="ru-RU" sz="1600" b="1" dirty="0"/>
              <a:t>Ученики и преподаватели </a:t>
            </a:r>
            <a:r>
              <a:rPr lang="ru-RU" sz="1600" b="1" dirty="0" smtClean="0"/>
              <a:t>Гимназии №19 </a:t>
            </a:r>
            <a:r>
              <a:rPr lang="ru-RU" sz="1600" b="1" dirty="0" err="1" smtClean="0"/>
              <a:t>г.Казани</a:t>
            </a:r>
            <a:r>
              <a:rPr lang="ru-RU" sz="1600" b="1" dirty="0" smtClean="0"/>
              <a:t> ежегодно организуют </a:t>
            </a:r>
            <a:r>
              <a:rPr lang="ru-RU" sz="1600" b="1" dirty="0"/>
              <a:t>благотворительную </a:t>
            </a:r>
            <a:r>
              <a:rPr lang="ru-RU" sz="1600" b="1" dirty="0" smtClean="0"/>
              <a:t>ярмарку добра «Дети-Детям». Все вырученные </a:t>
            </a:r>
            <a:r>
              <a:rPr lang="ru-RU" sz="1600" b="1" dirty="0"/>
              <a:t>средства и </a:t>
            </a:r>
            <a:r>
              <a:rPr lang="ru-RU" sz="1600" b="1" dirty="0" smtClean="0"/>
              <a:t>пожертвования</a:t>
            </a:r>
            <a:r>
              <a:rPr lang="ru-RU" sz="1600" b="1" dirty="0"/>
              <a:t> </a:t>
            </a:r>
            <a:r>
              <a:rPr lang="ru-RU" sz="1600" b="1" dirty="0" smtClean="0"/>
              <a:t>идут на благотворительность.</a:t>
            </a:r>
          </a:p>
          <a:p>
            <a:endParaRPr lang="ru-RU" sz="1600" dirty="0" smtClean="0"/>
          </a:p>
          <a:p>
            <a:r>
              <a:rPr lang="ru-RU" sz="1600" dirty="0" smtClean="0"/>
              <a:t>Инициаторами мероприятия стали дети</a:t>
            </a:r>
            <a:r>
              <a:rPr lang="ru-RU" sz="1600" dirty="0"/>
              <a:t> </a:t>
            </a:r>
            <a:r>
              <a:rPr lang="ru-RU" sz="1600" dirty="0" smtClean="0"/>
              <a:t>– </a:t>
            </a:r>
            <a:r>
              <a:rPr lang="ru-RU" sz="1600" dirty="0"/>
              <a:t>ученики </a:t>
            </a:r>
            <a:r>
              <a:rPr lang="ru-RU" sz="1600" dirty="0" smtClean="0"/>
              <a:t>гимназии.</a:t>
            </a:r>
            <a:endParaRPr lang="ru-RU" sz="16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03" y="595032"/>
            <a:ext cx="4019086" cy="2679391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/>
          <a:stretch/>
        </p:blipFill>
        <p:spPr>
          <a:xfrm>
            <a:off x="4852156" y="3762103"/>
            <a:ext cx="3569033" cy="26079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-46" r="18448" b="7713"/>
          <a:stretch/>
        </p:blipFill>
        <p:spPr>
          <a:xfrm>
            <a:off x="651342" y="595032"/>
            <a:ext cx="3528772" cy="2941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4313" r="10096" b="9801"/>
          <a:stretch/>
        </p:blipFill>
        <p:spPr>
          <a:xfrm>
            <a:off x="651342" y="3673229"/>
            <a:ext cx="4074312" cy="26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96400" y="609600"/>
            <a:ext cx="2430780" cy="5334000"/>
          </a:xfrm>
        </p:spPr>
        <p:txBody>
          <a:bodyPr>
            <a:normAutofit/>
          </a:bodyPr>
          <a:lstStyle/>
          <a:p>
            <a:r>
              <a:rPr lang="ru-RU" b="1" dirty="0" smtClean="0"/>
              <a:t>13 мая 2017 года </a:t>
            </a:r>
            <a:r>
              <a:rPr lang="ru-RU" dirty="0" smtClean="0"/>
              <a:t>на территории гимназии прошла шестая Ярмарка добра.</a:t>
            </a:r>
          </a:p>
          <a:p>
            <a:r>
              <a:rPr lang="ru-RU" dirty="0" smtClean="0"/>
              <a:t>Вместе нам удалось собрать </a:t>
            </a:r>
            <a:r>
              <a:rPr lang="ru-RU" b="1" dirty="0" smtClean="0"/>
              <a:t>более 600 тысяч рублей.</a:t>
            </a:r>
            <a:r>
              <a:rPr lang="ru-RU" dirty="0" smtClean="0"/>
              <a:t> Вырученные </a:t>
            </a:r>
            <a:r>
              <a:rPr lang="ru-RU" dirty="0"/>
              <a:t>средства </a:t>
            </a:r>
            <a:r>
              <a:rPr lang="ru-RU" dirty="0" smtClean="0"/>
              <a:t>были </a:t>
            </a:r>
            <a:r>
              <a:rPr lang="ru-RU" dirty="0"/>
              <a:t>направлены </a:t>
            </a:r>
            <a:r>
              <a:rPr lang="ru-RU" b="1" dirty="0" smtClean="0"/>
              <a:t>на лечение двоих учеников гимназии.</a:t>
            </a: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/>
          <a:stretch/>
        </p:blipFill>
        <p:spPr>
          <a:xfrm>
            <a:off x="5016137" y="893335"/>
            <a:ext cx="3500845" cy="51956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8" y="389709"/>
            <a:ext cx="4329491" cy="28868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8766"/>
          <a:stretch/>
        </p:blipFill>
        <p:spPr>
          <a:xfrm>
            <a:off x="441617" y="3491165"/>
            <a:ext cx="4329491" cy="29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191898" y="391883"/>
            <a:ext cx="2669176" cy="606987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12 мая </a:t>
            </a:r>
            <a:r>
              <a:rPr lang="ru-RU" b="1" dirty="0" smtClean="0"/>
              <a:t>2018 года </a:t>
            </a:r>
            <a:r>
              <a:rPr lang="ru-RU" dirty="0" smtClean="0"/>
              <a:t>прошла очередная «Ярмарка </a:t>
            </a:r>
            <a:r>
              <a:rPr lang="ru-RU" dirty="0"/>
              <a:t>добра</a:t>
            </a:r>
            <a:r>
              <a:rPr lang="ru-RU" dirty="0" smtClean="0"/>
              <a:t>». </a:t>
            </a:r>
            <a:r>
              <a:rPr lang="ru-RU" dirty="0"/>
              <a:t>На территории </a:t>
            </a:r>
            <a:r>
              <a:rPr lang="ru-RU" dirty="0" smtClean="0"/>
              <a:t>гимназии развернулись </a:t>
            </a:r>
            <a:r>
              <a:rPr lang="ru-RU" dirty="0"/>
              <a:t>благотворительные базары, где гости смогли приобрести поделки </a:t>
            </a:r>
            <a:r>
              <a:rPr lang="ru-RU"/>
              <a:t>и </a:t>
            </a:r>
            <a:r>
              <a:rPr lang="ru-RU" smtClean="0"/>
              <a:t>сладости, </a:t>
            </a:r>
            <a:r>
              <a:rPr lang="ru-RU" dirty="0"/>
              <a:t>поучаствовать в спортивных соревнованиях, играх, конкурсах и других развлечениях. </a:t>
            </a:r>
            <a:r>
              <a:rPr lang="ru-RU" dirty="0" smtClean="0"/>
              <a:t>В </a:t>
            </a:r>
            <a:r>
              <a:rPr lang="ru-RU" dirty="0"/>
              <a:t>программе также были выступления творческих коллективов гимназии и известных артистов, конкурсы, розыгрыши и благотворительная лотерея. На ярмарке была представлена традиционные кухни разных </a:t>
            </a:r>
            <a:r>
              <a:rPr lang="ru-RU" dirty="0" smtClean="0"/>
              <a:t>народностей.</a:t>
            </a:r>
          </a:p>
          <a:p>
            <a:r>
              <a:rPr lang="ru-RU" dirty="0"/>
              <a:t>Вместе нам удалось </a:t>
            </a:r>
            <a:r>
              <a:rPr lang="ru-RU" dirty="0" smtClean="0"/>
              <a:t>собрать </a:t>
            </a:r>
            <a:r>
              <a:rPr lang="ru-RU" b="1" dirty="0" smtClean="0"/>
              <a:t>750 тысяч рублей! На эти деньги в реабилитационном центре «Солнечный» для детей с ограниченными возможностями создана соляная комната.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3" y="521787"/>
            <a:ext cx="4362997" cy="29086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3" y="3553095"/>
            <a:ext cx="4362997" cy="2908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0" y="1000758"/>
            <a:ext cx="3644539" cy="48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5"/>
          <a:stretch/>
        </p:blipFill>
        <p:spPr>
          <a:xfrm>
            <a:off x="3903182" y="3512810"/>
            <a:ext cx="4367784" cy="2789728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287691" y="609599"/>
            <a:ext cx="2430780" cy="5895703"/>
          </a:xfrm>
        </p:spPr>
        <p:txBody>
          <a:bodyPr>
            <a:normAutofit/>
          </a:bodyPr>
          <a:lstStyle/>
          <a:p>
            <a:r>
              <a:rPr lang="ru-RU" dirty="0"/>
              <a:t>Первая ярмарка прошла в формате «Сабантуй» </a:t>
            </a:r>
            <a:r>
              <a:rPr lang="ru-RU" b="1" dirty="0"/>
              <a:t>17 мая 2014 года.</a:t>
            </a:r>
            <a:r>
              <a:rPr lang="ru-RU" dirty="0"/>
              <a:t> Мероприятие посетило около 5 000 человек. Были организованы площадки с поделками и угощениями, спортивные соревнования</a:t>
            </a:r>
            <a:r>
              <a:rPr lang="ru-RU" dirty="0" smtClean="0"/>
              <a:t>, </a:t>
            </a:r>
            <a:r>
              <a:rPr lang="ru-RU" dirty="0"/>
              <a:t>и концертная программа. </a:t>
            </a:r>
            <a:endParaRPr lang="ru-RU" dirty="0" smtClean="0"/>
          </a:p>
          <a:p>
            <a:r>
              <a:rPr lang="ru-RU" dirty="0" smtClean="0"/>
              <a:t>Каждый </a:t>
            </a:r>
            <a:r>
              <a:rPr lang="ru-RU" dirty="0"/>
              <a:t>класс выбрал себе одну тему — один вид продукции — и продвигал </a:t>
            </a:r>
            <a:r>
              <a:rPr lang="ru-RU" dirty="0" smtClean="0"/>
              <a:t>ее. В</a:t>
            </a:r>
            <a:r>
              <a:rPr lang="ru-RU" dirty="0"/>
              <a:t> большинстве случаев все угощения были домашними, с любовью приготовленные с помощью родных, а </a:t>
            </a:r>
            <a:r>
              <a:rPr lang="ru-RU" dirty="0" smtClean="0"/>
              <a:t>поделки </a:t>
            </a:r>
            <a:r>
              <a:rPr lang="ru-RU" dirty="0"/>
              <a:t>создавались своими руками.</a:t>
            </a:r>
          </a:p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272" r="25516" b="-272"/>
          <a:stretch/>
        </p:blipFill>
        <p:spPr>
          <a:xfrm>
            <a:off x="815793" y="3097266"/>
            <a:ext cx="2699658" cy="3205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1" y="609599"/>
            <a:ext cx="2728595" cy="2309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r="19082"/>
          <a:stretch/>
        </p:blipFill>
        <p:spPr>
          <a:xfrm>
            <a:off x="4529246" y="609599"/>
            <a:ext cx="3707004" cy="28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" y="962297"/>
            <a:ext cx="7772400" cy="51816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96400" y="609600"/>
            <a:ext cx="2430780" cy="588699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ru-RU" sz="1500" dirty="0"/>
              <a:t>Благотворительную акцию посетили высокопоставленные гости, в числе которых мэр Казани </a:t>
            </a:r>
            <a:r>
              <a:rPr lang="ru-RU" sz="1500" dirty="0" err="1"/>
              <a:t>Ильсур</a:t>
            </a:r>
            <a:r>
              <a:rPr lang="ru-RU" sz="1500" dirty="0"/>
              <a:t> </a:t>
            </a:r>
            <a:r>
              <a:rPr lang="ru-RU" sz="1500" dirty="0" err="1"/>
              <a:t>Метшин</a:t>
            </a:r>
            <a:r>
              <a:rPr lang="ru-RU" sz="1500" dirty="0"/>
              <a:t>. </a:t>
            </a:r>
          </a:p>
          <a:p>
            <a:pPr>
              <a:lnSpc>
                <a:spcPct val="130000"/>
              </a:lnSpc>
            </a:pPr>
            <a:r>
              <a:rPr lang="ru-RU" sz="1500" dirty="0"/>
              <a:t>Кубы-накопители с собранными деньгами и ключи от них были переданы Председателю благотворительного </a:t>
            </a:r>
            <a:r>
              <a:rPr lang="ru-RU" sz="1500" b="1" dirty="0"/>
              <a:t>фонда помощи детям, больным лейкемией им. Анжелы Вавиловой</a:t>
            </a:r>
            <a:r>
              <a:rPr lang="ru-RU" sz="1500" dirty="0"/>
              <a:t>. В результате акции была собрана значительная для таких мероприятий сумма – </a:t>
            </a:r>
            <a:r>
              <a:rPr lang="ru-RU" sz="1500" b="1" dirty="0"/>
              <a:t>550 тысяч рублей.</a:t>
            </a:r>
            <a:r>
              <a:rPr lang="ru-RU" sz="1500" dirty="0"/>
              <a:t> На эти средства была </a:t>
            </a:r>
            <a:r>
              <a:rPr lang="ru-RU" sz="1500" b="1" dirty="0"/>
              <a:t>полностью оборудована одна комната в Детском Хосписе г. Казани.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3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" y="800100"/>
            <a:ext cx="2857500" cy="19050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305108" y="609600"/>
            <a:ext cx="2430780" cy="5869577"/>
          </a:xfrm>
        </p:spPr>
        <p:txBody>
          <a:bodyPr>
            <a:noAutofit/>
          </a:bodyPr>
          <a:lstStyle/>
          <a:p>
            <a:r>
              <a:rPr lang="ru-RU" dirty="0"/>
              <a:t>Успешность первой ярмарки стала для учеников гимназии стимулом. И в </a:t>
            </a:r>
            <a:r>
              <a:rPr lang="ru-RU" b="1" dirty="0"/>
              <a:t>декабре 2014 года</a:t>
            </a:r>
            <a:r>
              <a:rPr lang="ru-RU" dirty="0"/>
              <a:t> дети организовали «Новогоднюю ярмарку добра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Импровизированные торговые ряды </a:t>
            </a:r>
            <a:r>
              <a:rPr lang="ru-RU" dirty="0"/>
              <a:t>были развернуты в самых больших помещениях гимназии – спортивном зале и столовой. </a:t>
            </a:r>
            <a:endParaRPr lang="ru-RU" dirty="0" smtClean="0"/>
          </a:p>
          <a:p>
            <a:r>
              <a:rPr lang="ru-RU" dirty="0"/>
              <a:t>В результате было собрано </a:t>
            </a:r>
            <a:r>
              <a:rPr lang="ru-RU" b="1" dirty="0"/>
              <a:t>265 тысяч рублей</a:t>
            </a:r>
            <a:r>
              <a:rPr lang="ru-RU" dirty="0"/>
              <a:t> </a:t>
            </a:r>
            <a:r>
              <a:rPr lang="ru-RU" b="1" dirty="0"/>
              <a:t>на приобретение подарков в реабилитационный центр «Апрель» и в «</a:t>
            </a:r>
            <a:r>
              <a:rPr lang="ru-RU" b="1" dirty="0" err="1"/>
              <a:t>Дербышкинский</a:t>
            </a:r>
            <a:r>
              <a:rPr lang="ru-RU" b="1" dirty="0"/>
              <a:t> детский дом-интернат».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3942"/>
          <a:stretch/>
        </p:blipFill>
        <p:spPr>
          <a:xfrm>
            <a:off x="582929" y="3163856"/>
            <a:ext cx="3183206" cy="3115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8"/>
          <a:stretch/>
        </p:blipFill>
        <p:spPr>
          <a:xfrm>
            <a:off x="6595653" y="800100"/>
            <a:ext cx="1890305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91" y="800100"/>
            <a:ext cx="2857500" cy="1905000"/>
          </a:xfrm>
          <a:prstGeom prst="rect">
            <a:avLst/>
          </a:prstGeom>
        </p:spPr>
      </p:pic>
      <p:pic>
        <p:nvPicPr>
          <p:cNvPr id="13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/>
          <a:stretch/>
        </p:blipFill>
        <p:spPr>
          <a:xfrm>
            <a:off x="4032069" y="3163856"/>
            <a:ext cx="4453889" cy="31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" y="609599"/>
            <a:ext cx="4171216" cy="2780115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96400" y="609599"/>
            <a:ext cx="2430780" cy="5860869"/>
          </a:xfrm>
        </p:spPr>
        <p:txBody>
          <a:bodyPr>
            <a:normAutofit/>
          </a:bodyPr>
          <a:lstStyle/>
          <a:p>
            <a:r>
              <a:rPr lang="ru-RU" dirty="0"/>
              <a:t>С тех пор благотворительные ярмарки стали </a:t>
            </a:r>
            <a:r>
              <a:rPr lang="ru-RU" dirty="0" smtClean="0"/>
              <a:t>регулярными.</a:t>
            </a:r>
          </a:p>
          <a:p>
            <a:r>
              <a:rPr lang="ru-RU" dirty="0"/>
              <a:t>Третья благотворительная ярмарка состоялась </a:t>
            </a:r>
            <a:r>
              <a:rPr lang="ru-RU" b="1" dirty="0"/>
              <a:t>16 мая 2015 года </a:t>
            </a:r>
            <a:r>
              <a:rPr lang="ru-RU" dirty="0"/>
              <a:t>на территории </a:t>
            </a:r>
            <a:r>
              <a:rPr lang="ru-RU" dirty="0" smtClean="0"/>
              <a:t>гимназии.</a:t>
            </a:r>
          </a:p>
          <a:p>
            <a:r>
              <a:rPr lang="ru-RU" dirty="0"/>
              <a:t>Ученики гимназии изготовили и выставили </a:t>
            </a:r>
            <a:r>
              <a:rPr lang="ru-RU" dirty="0" smtClean="0"/>
              <a:t>на </a:t>
            </a:r>
            <a:r>
              <a:rPr lang="ru-RU" dirty="0"/>
              <a:t>продажу различные поделки. Гости могли попробовать традиционные блюда русской, татарской, грузинской, армянской, ингушской и других кухонь мира.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1" y="3605393"/>
            <a:ext cx="4297613" cy="2865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6"/>
          <a:stretch/>
        </p:blipFill>
        <p:spPr>
          <a:xfrm>
            <a:off x="548830" y="3605393"/>
            <a:ext cx="3526973" cy="28620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/>
          <a:stretch/>
        </p:blipFill>
        <p:spPr>
          <a:xfrm>
            <a:off x="4929051" y="590612"/>
            <a:ext cx="3566093" cy="27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11249" r="14578"/>
          <a:stretch/>
        </p:blipFill>
        <p:spPr>
          <a:xfrm>
            <a:off x="616851" y="609599"/>
            <a:ext cx="3875882" cy="278701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609600"/>
            <a:ext cx="2430780" cy="5886994"/>
          </a:xfrm>
        </p:spPr>
        <p:txBody>
          <a:bodyPr>
            <a:normAutofit/>
          </a:bodyPr>
          <a:lstStyle/>
          <a:p>
            <a:r>
              <a:rPr lang="ru-RU" dirty="0" smtClean="0"/>
              <a:t>Учащиеся гимназии также организовали </a:t>
            </a:r>
            <a:r>
              <a:rPr lang="ru-RU" dirty="0" err="1" smtClean="0"/>
              <a:t>relax</a:t>
            </a:r>
            <a:r>
              <a:rPr lang="ru-RU" dirty="0" smtClean="0"/>
              <a:t>-зону, батут, </a:t>
            </a:r>
            <a:r>
              <a:rPr lang="ru-RU" dirty="0" err="1" smtClean="0"/>
              <a:t>мохито</a:t>
            </a:r>
            <a:r>
              <a:rPr lang="ru-RU" dirty="0" smtClean="0"/>
              <a:t>-бар, салон красоты, лотерею, </a:t>
            </a:r>
            <a:r>
              <a:rPr lang="en-US" dirty="0"/>
              <a:t>Open air </a:t>
            </a:r>
            <a:r>
              <a:rPr lang="ru-RU" dirty="0" smtClean="0"/>
              <a:t>дискотеку и даже праздничный салют.</a:t>
            </a:r>
          </a:p>
          <a:p>
            <a:r>
              <a:rPr lang="ru-RU" dirty="0" smtClean="0"/>
              <a:t>На</a:t>
            </a:r>
            <a:r>
              <a:rPr lang="ru-RU" dirty="0"/>
              <a:t> </a:t>
            </a:r>
            <a:r>
              <a:rPr lang="ru-RU" dirty="0" smtClean="0"/>
              <a:t>сцене на</a:t>
            </a:r>
            <a:r>
              <a:rPr lang="ru-RU" dirty="0"/>
              <a:t> протяжении всего </a:t>
            </a:r>
            <a:r>
              <a:rPr lang="ru-RU" dirty="0" smtClean="0"/>
              <a:t>мероприятия </a:t>
            </a:r>
            <a:r>
              <a:rPr lang="ru-RU" dirty="0"/>
              <a:t>пели и танцевали творческие </a:t>
            </a:r>
            <a:r>
              <a:rPr lang="ru-RU" dirty="0" smtClean="0"/>
              <a:t>коллективы и ученики  школы, а также</a:t>
            </a:r>
            <a:r>
              <a:rPr lang="ru-RU" dirty="0"/>
              <a:t> приглашенные звезды. </a:t>
            </a:r>
            <a:endParaRPr lang="ru-RU" dirty="0" smtClean="0"/>
          </a:p>
          <a:p>
            <a:r>
              <a:rPr lang="ru-RU" dirty="0" smtClean="0"/>
              <a:t>Третья Ярмарка собрала </a:t>
            </a:r>
            <a:r>
              <a:rPr lang="ru-RU" b="1" dirty="0"/>
              <a:t>огромную сумму – 1 млн. 5 тыс. 100 </a:t>
            </a:r>
            <a:r>
              <a:rPr lang="ru-RU" b="1" dirty="0" err="1"/>
              <a:t>руб</a:t>
            </a:r>
            <a:r>
              <a:rPr lang="ru-RU" b="1" dirty="0"/>
              <a:t>!</a:t>
            </a:r>
            <a:r>
              <a:rPr lang="ru-RU" dirty="0"/>
              <a:t> Все средства были переданы </a:t>
            </a:r>
            <a:r>
              <a:rPr lang="ru-RU" b="1" dirty="0"/>
              <a:t>в фонд помощи </a:t>
            </a:r>
            <a:r>
              <a:rPr lang="ru-RU" b="1" dirty="0" smtClean="0"/>
              <a:t>детям </a:t>
            </a:r>
            <a:r>
              <a:rPr lang="ru-RU" b="1" dirty="0"/>
              <a:t>больным лейкемией имени Анжелы Вавиловой.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6199"/>
          <a:stretch/>
        </p:blipFill>
        <p:spPr>
          <a:xfrm>
            <a:off x="616851" y="3602209"/>
            <a:ext cx="4347035" cy="2781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/>
          <a:stretch/>
        </p:blipFill>
        <p:spPr>
          <a:xfrm>
            <a:off x="5077097" y="3608475"/>
            <a:ext cx="3484134" cy="2774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-535" r="7678" b="14973"/>
          <a:stretch/>
        </p:blipFill>
        <p:spPr>
          <a:xfrm>
            <a:off x="4816545" y="609599"/>
            <a:ext cx="3744686" cy="27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3" y="609600"/>
            <a:ext cx="4181045" cy="27148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609600"/>
            <a:ext cx="2430780" cy="5852160"/>
          </a:xfrm>
        </p:spPr>
        <p:txBody>
          <a:bodyPr>
            <a:normAutofit/>
          </a:bodyPr>
          <a:lstStyle/>
          <a:p>
            <a:r>
              <a:rPr lang="ru-RU" b="1" dirty="0" smtClean="0"/>
              <a:t>12 декабря 2015 года </a:t>
            </a:r>
            <a:r>
              <a:rPr lang="ru-RU" dirty="0" smtClean="0"/>
              <a:t>состоялась Новогодняя благотворительная ярмарка.</a:t>
            </a:r>
          </a:p>
          <a:p>
            <a:r>
              <a:rPr lang="ru-RU" dirty="0"/>
              <a:t>Четвертая ярмарка позволила </a:t>
            </a:r>
            <a:r>
              <a:rPr lang="ru-RU" b="1" dirty="0"/>
              <a:t>собрать 570 тысяч рублей. </a:t>
            </a:r>
            <a:r>
              <a:rPr lang="ru-RU" dirty="0"/>
              <a:t>Собранные средства были направлены </a:t>
            </a:r>
            <a:r>
              <a:rPr lang="ru-RU" b="1" dirty="0"/>
              <a:t>на покупку подарков детям из </a:t>
            </a:r>
            <a:r>
              <a:rPr lang="ru-RU" b="1" dirty="0" err="1"/>
              <a:t>Дербышкинского</a:t>
            </a:r>
            <a:r>
              <a:rPr lang="ru-RU" b="1" dirty="0"/>
              <a:t> детского дома-интерната, а также на лечение ученицы 2Г класса гимназии Хасановой Лили, </a:t>
            </a:r>
            <a:r>
              <a:rPr lang="ru-RU" dirty="0"/>
              <a:t>которой поставлен диагноз «</a:t>
            </a:r>
            <a:r>
              <a:rPr lang="ru-RU" dirty="0" err="1"/>
              <a:t>Апластическая</a:t>
            </a:r>
            <a:r>
              <a:rPr lang="ru-RU" dirty="0"/>
              <a:t> анемия» тяжелой степени (нарушение работы костного мозга).</a:t>
            </a:r>
            <a:endParaRPr lang="ru-RU" b="1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13" y="3469334"/>
            <a:ext cx="4211843" cy="2807896"/>
          </a:xfrm>
          <a:prstGeom prst="rect">
            <a:avLst/>
          </a:prstGeom>
        </p:spPr>
      </p:pic>
      <p:pic>
        <p:nvPicPr>
          <p:cNvPr id="9" name="Объект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3"/>
          <a:stretch/>
        </p:blipFill>
        <p:spPr>
          <a:xfrm>
            <a:off x="5103471" y="609600"/>
            <a:ext cx="3270685" cy="2714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18044"/>
          <a:stretch/>
        </p:blipFill>
        <p:spPr>
          <a:xfrm>
            <a:off x="617033" y="3442590"/>
            <a:ext cx="3300548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96400" y="505097"/>
            <a:ext cx="2430780" cy="59653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Набравшись опыта, ученики гимназии решили привлечь к благотворительной акции и другие школы города. И </a:t>
            </a:r>
            <a:r>
              <a:rPr lang="ru-RU" b="1" dirty="0" smtClean="0"/>
              <a:t>14 мая 2016 года</a:t>
            </a:r>
            <a:r>
              <a:rPr lang="ru-RU" dirty="0" smtClean="0"/>
              <a:t> </a:t>
            </a:r>
            <a:r>
              <a:rPr lang="ru-RU" b="1" dirty="0"/>
              <a:t>в парке им. Горького</a:t>
            </a:r>
            <a:r>
              <a:rPr lang="ru-RU" dirty="0"/>
              <a:t> </a:t>
            </a:r>
            <a:r>
              <a:rPr lang="ru-RU" dirty="0" smtClean="0"/>
              <a:t>состоялась грандиозная </a:t>
            </a:r>
            <a:r>
              <a:rPr lang="ru-RU" dirty="0"/>
              <a:t>благотворительная ярмарка с участием 32 школ </a:t>
            </a:r>
            <a:r>
              <a:rPr lang="ru-RU" dirty="0" smtClean="0"/>
              <a:t>Казани, которая собрала15</a:t>
            </a:r>
            <a:r>
              <a:rPr lang="ru-RU" dirty="0"/>
              <a:t> тысяч </a:t>
            </a:r>
            <a:r>
              <a:rPr lang="ru-RU" dirty="0" smtClean="0"/>
              <a:t>человек. </a:t>
            </a:r>
          </a:p>
          <a:p>
            <a:r>
              <a:rPr lang="ru-RU" dirty="0"/>
              <a:t>Масштабное действо развернулось на всей территории </a:t>
            </a:r>
            <a:r>
              <a:rPr lang="ru-RU" dirty="0" smtClean="0"/>
              <a:t>парка. Горожане </a:t>
            </a:r>
            <a:r>
              <a:rPr lang="ru-RU" dirty="0"/>
              <a:t>выстраивались в очередь, чтобы попробовать сладости, поиграть в игры, сфотографироваться на фоне красочных инсталляций.</a:t>
            </a:r>
          </a:p>
          <a:p>
            <a:r>
              <a:rPr lang="ru-RU" dirty="0"/>
              <a:t>Для посетителей ярмарки был организован настоящий праздник с песнями, танцами и физкультурной зарядкой.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2" b="9649"/>
          <a:stretch/>
        </p:blipFill>
        <p:spPr>
          <a:xfrm>
            <a:off x="602434" y="704837"/>
            <a:ext cx="4265658" cy="2717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80" y="704837"/>
            <a:ext cx="3384262" cy="2717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4" y="3561804"/>
            <a:ext cx="4265658" cy="28459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r="10681"/>
          <a:stretch/>
        </p:blipFill>
        <p:spPr>
          <a:xfrm>
            <a:off x="5024080" y="3561804"/>
            <a:ext cx="3536598" cy="28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96400" y="609600"/>
            <a:ext cx="2430780" cy="58139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Организовать акцию </a:t>
            </a:r>
            <a:r>
              <a:rPr lang="ru-RU" dirty="0" smtClean="0"/>
              <a:t>помогли многочисленные </a:t>
            </a:r>
            <a:r>
              <a:rPr lang="ru-RU" b="1" dirty="0"/>
              <a:t>спонсоры</a:t>
            </a:r>
            <a:r>
              <a:rPr lang="ru-RU" dirty="0"/>
              <a:t>, в числе которых крупные и совсем небольшие компании, кафе, магазины, салоны красоты, а также такие крупные объекты, как стадион «Казань Арена». На призыв школьников откликнулись и спортивные </a:t>
            </a:r>
            <a:r>
              <a:rPr lang="ru-RU" dirty="0" smtClean="0"/>
              <a:t>клубы: </a:t>
            </a:r>
            <a:r>
              <a:rPr lang="ru-RU" b="1" dirty="0" smtClean="0"/>
              <a:t>ФК </a:t>
            </a:r>
            <a:r>
              <a:rPr lang="ru-RU" b="1" dirty="0"/>
              <a:t>«</a:t>
            </a:r>
            <a:r>
              <a:rPr lang="ru-RU" b="1" dirty="0" smtClean="0"/>
              <a:t>Рубин», ХК «Ак Барс», волейбольный «Зенит». </a:t>
            </a:r>
            <a:r>
              <a:rPr lang="ru-RU" dirty="0" smtClean="0"/>
              <a:t>Клубы предоставили в качестве призов для лотереи форму и мячи с автографами игроков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ходе мероприятия было собрано </a:t>
            </a:r>
            <a:r>
              <a:rPr lang="ru-RU" b="1" dirty="0" smtClean="0"/>
              <a:t>более 2 млн. рублей, которые были направлены на лечение больных деток.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6" y="3535679"/>
            <a:ext cx="4333482" cy="2887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6" y="487681"/>
            <a:ext cx="4333482" cy="28912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14" y="487681"/>
            <a:ext cx="3418064" cy="59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10881</TotalTime>
  <Words>466</Words>
  <Application>Microsoft Office PowerPoint</Application>
  <PresentationFormat>Широкоэкранный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Century Gothic</vt:lpstr>
      <vt:lpstr>Garamond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Благотворительная ярмарка добра  «Дети-Детям»</dc:title>
  <dc:creator>Ельза Зольфаровна</dc:creator>
  <cp:lastModifiedBy>Эльза</cp:lastModifiedBy>
  <cp:revision>29</cp:revision>
  <dcterms:created xsi:type="dcterms:W3CDTF">2016-04-26T10:44:07Z</dcterms:created>
  <dcterms:modified xsi:type="dcterms:W3CDTF">2018-06-28T15:35:30Z</dcterms:modified>
</cp:coreProperties>
</file>