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Marker Felt"/>
        <a:ea typeface="Marker Felt"/>
        <a:cs typeface="Marker Felt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Marker Felt"/>
          <a:ea typeface="Marker Felt"/>
          <a:cs typeface="Marker Fel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3F4"/>
          </a:solidFill>
        </a:fill>
      </a:tcStyle>
    </a:wholeTbl>
    <a:band2H>
      <a:tcTxStyle b="def" i="def"/>
      <a:tcStyle>
        <a:tcBdr/>
        <a:fill>
          <a:solidFill>
            <a:srgbClr val="EBF2FA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Marker Felt"/>
          <a:ea typeface="Marker Felt"/>
          <a:cs typeface="Marker Fel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4D7"/>
          </a:solidFill>
        </a:fill>
      </a:tcStyle>
    </a:wholeTbl>
    <a:band2H>
      <a:tcTxStyle b="def" i="def"/>
      <a:tcStyle>
        <a:tcBdr/>
        <a:fill>
          <a:solidFill>
            <a:srgbClr val="FFF9EC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Marker Felt"/>
          <a:ea typeface="Marker Felt"/>
          <a:cs typeface="Marker Fel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E2F9"/>
          </a:solidFill>
        </a:fill>
      </a:tcStyle>
    </a:wholeTbl>
    <a:band2H>
      <a:tcTxStyle b="def" i="def"/>
      <a:tcStyle>
        <a:tcBdr/>
        <a:fill>
          <a:solidFill>
            <a:srgbClr val="F7F1FC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Marker Felt"/>
          <a:ea typeface="Marker Felt"/>
          <a:cs typeface="Marker Felt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E6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Marker Felt"/>
          <a:ea typeface="Marker Felt"/>
          <a:cs typeface="Marker Felt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CAFF"/>
          </a:solidFill>
        </a:fill>
      </a:tcStyle>
    </a:wholeTbl>
    <a:band2H>
      <a:tcTxStyle b="def" i="def"/>
      <a:tcStyle>
        <a:tcBdr/>
        <a:fill>
          <a:solidFill>
            <a:srgbClr val="F3E6FF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Уровень текста 1…"/>
          <p:cNvSpPr txBox="1"/>
          <p:nvPr>
            <p:ph type="body" sz="quarter" idx="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952500" indent="-381000" algn="ctr">
              <a:spcBef>
                <a:spcPts val="0"/>
              </a:spcBef>
              <a:buBlip>
                <a:blip r:embed="rId2"/>
              </a:buBlip>
              <a:defRPr sz="2400"/>
            </a:lvl2pPr>
            <a:lvl3pPr marL="1524000" indent="-381000" algn="ctr">
              <a:spcBef>
                <a:spcPts val="0"/>
              </a:spcBef>
              <a:buBlip>
                <a:blip r:embed="rId2"/>
              </a:buBlip>
              <a:defRPr sz="2400"/>
            </a:lvl3pPr>
            <a:lvl4pPr marL="2095500" indent="-381000" algn="ctr">
              <a:spcBef>
                <a:spcPts val="0"/>
              </a:spcBef>
              <a:buBlip>
                <a:blip r:embed="rId2"/>
              </a:buBlip>
              <a:defRPr sz="2400"/>
            </a:lvl4pPr>
            <a:lvl5pPr marL="2667000" indent="-381000" algn="ctr">
              <a:spcBef>
                <a:spcPts val="0"/>
              </a:spcBef>
              <a:buBlip>
                <a:blip r:embed="rId2"/>
              </a:buBlip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«Введите цитату здесь»."/>
          <p:cNvSpPr/>
          <p:nvPr>
            <p:ph type="body" sz="quarter" idx="13"/>
          </p:nvPr>
        </p:nvSpPr>
        <p:spPr>
          <a:xfrm>
            <a:off x="1270000" y="4514848"/>
            <a:ext cx="10464800" cy="723902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3800"/>
            </a:pP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idx="13"/>
          </p:nvPr>
        </p:nvSpPr>
        <p:spPr>
          <a:xfrm>
            <a:off x="1181100" y="1160942"/>
            <a:ext cx="10642600" cy="5511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xfrm>
            <a:off x="6291658" y="9194800"/>
            <a:ext cx="374905" cy="4064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quarter" idx="13"/>
          </p:nvPr>
        </p:nvSpPr>
        <p:spPr>
          <a:xfrm>
            <a:off x="7273167" y="5018682"/>
            <a:ext cx="4927602" cy="393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sz="quarter" idx="14"/>
          </p:nvPr>
        </p:nvSpPr>
        <p:spPr>
          <a:xfrm>
            <a:off x="7269536" y="774698"/>
            <a:ext cx="4927602" cy="393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sz="half" idx="15"/>
          </p:nvPr>
        </p:nvSpPr>
        <p:spPr>
          <a:xfrm>
            <a:off x="787398" y="774698"/>
            <a:ext cx="6159503" cy="8204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14478" y="9194800"/>
            <a:ext cx="374905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Marker Felt"/>
          <a:ea typeface="Marker Felt"/>
          <a:cs typeface="Marker Felt"/>
          <a:sym typeface="Marker Felt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4.png"/><Relationship Id="rId4" Type="http://schemas.openxmlformats.org/officeDocument/2006/relationships/image" Target="../media/image10.jpeg"/><Relationship Id="rId5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46B5E51F-CC6B-470D-9016-1B1D9A3AC5CF-L0-001.jpeg" descr="46B5E51F-CC6B-470D-9016-1B1D9A3AC5CF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25735" y="2212503"/>
            <a:ext cx="11866566" cy="6188474"/>
          </a:xfrm>
          <a:prstGeom prst="rect">
            <a:avLst/>
          </a:prstGeom>
        </p:spPr>
      </p:pic>
      <p:sp>
        <p:nvSpPr>
          <p:cNvPr id="120" name="Я тебя слышу"/>
          <p:cNvSpPr txBox="1"/>
          <p:nvPr>
            <p:ph type="title"/>
          </p:nvPr>
        </p:nvSpPr>
        <p:spPr>
          <a:xfrm>
            <a:off x="-379477" y="38614"/>
            <a:ext cx="13763754" cy="1872235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br/>
            <a:r>
              <a:rPr b="1" sz="4700"/>
              <a:t>Я тебя слышу</a:t>
            </a:r>
          </a:p>
        </p:txBody>
      </p:sp>
      <p:sp>
        <p:nvSpPr>
          <p:cNvPr id="121" name="Алла Маллабиу , Москва, 07.04.2017"/>
          <p:cNvSpPr txBox="1"/>
          <p:nvPr/>
        </p:nvSpPr>
        <p:spPr>
          <a:xfrm>
            <a:off x="452392" y="8514417"/>
            <a:ext cx="1229075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2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Я тебя слышу,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550" y="233329"/>
            <a:ext cx="10938430" cy="728667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4"/>
          <p:cNvSpPr txBox="1"/>
          <p:nvPr/>
        </p:nvSpPr>
        <p:spPr>
          <a:xfrm>
            <a:off x="1043489" y="7269281"/>
            <a:ext cx="10973817" cy="212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</a:defRPr>
            </a:pP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В России отсутствует комплексная система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 поддержки семей с детьми с нарушенным слухом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4"/>
          <p:cNvSpPr txBox="1"/>
          <p:nvPr/>
        </p:nvSpPr>
        <p:spPr>
          <a:xfrm>
            <a:off x="956636" y="7605831"/>
            <a:ext cx="11147553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</a:defRPr>
            </a:pP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В 2015 году мы зарегистрировали «Я тебя слышу»</a:t>
            </a:r>
          </a:p>
        </p:txBody>
      </p:sp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799" y="337654"/>
            <a:ext cx="11219407" cy="7417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2598" y="376206"/>
            <a:ext cx="9132203" cy="871543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4"/>
          <p:cNvSpPr txBox="1"/>
          <p:nvPr/>
        </p:nvSpPr>
        <p:spPr>
          <a:xfrm>
            <a:off x="0" y="307468"/>
            <a:ext cx="5573706" cy="551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t>Мы поддерживаем</a:t>
            </a:r>
          </a:p>
          <a:p>
            <a:pPr>
              <a:defRPr sz="5400">
                <a:solidFill>
                  <a:srgbClr val="FFFFFF"/>
                </a:solidFill>
              </a:defRPr>
            </a:pPr>
            <a:r>
              <a:t>семьи с детьми с нарушенным слухом</a:t>
            </a:r>
          </a:p>
          <a:p>
            <a:pPr>
              <a:defRPr sz="5400">
                <a:solidFill>
                  <a:srgbClr val="FFFFFF"/>
                </a:solidFill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2"/>
          <p:cNvSpPr txBox="1"/>
          <p:nvPr/>
        </p:nvSpPr>
        <p:spPr>
          <a:xfrm>
            <a:off x="4192161" y="343067"/>
            <a:ext cx="483717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Наши проекты</a:t>
            </a:r>
          </a:p>
        </p:txBody>
      </p:sp>
      <p:pic>
        <p:nvPicPr>
          <p:cNvPr id="13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170" y="1447775"/>
            <a:ext cx="12073023" cy="8048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D2F7B73-47C6-4FED-9BE7-B2507FF2876C-L0-001.png" descr="CD2F7B73-47C6-4FED-9BE7-B2507FF2876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170" y="876271"/>
            <a:ext cx="6226153" cy="3500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3"/>
          <p:cNvSpPr txBox="1"/>
          <p:nvPr/>
        </p:nvSpPr>
        <p:spPr>
          <a:xfrm>
            <a:off x="1883300" y="-19239"/>
            <a:ext cx="295145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Видеоролики</a:t>
            </a:r>
          </a:p>
        </p:txBody>
      </p:sp>
      <p:sp>
        <p:nvSpPr>
          <p:cNvPr id="137" name="TextBox 4"/>
          <p:cNvSpPr txBox="1"/>
          <p:nvPr/>
        </p:nvSpPr>
        <p:spPr>
          <a:xfrm>
            <a:off x="7462047" y="-19239"/>
            <a:ext cx="504345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Доступный Эрмитаж</a:t>
            </a:r>
          </a:p>
        </p:txBody>
      </p:sp>
      <p:pic>
        <p:nvPicPr>
          <p:cNvPr id="13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732" y="5305428"/>
            <a:ext cx="6319190" cy="423385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7"/>
          <p:cNvSpPr txBox="1"/>
          <p:nvPr/>
        </p:nvSpPr>
        <p:spPr>
          <a:xfrm>
            <a:off x="1009591" y="4537266"/>
            <a:ext cx="46988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Театр для малышей</a:t>
            </a:r>
          </a:p>
        </p:txBody>
      </p:sp>
      <p:pic>
        <p:nvPicPr>
          <p:cNvPr id="14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8217" y="876271"/>
            <a:ext cx="5286413" cy="352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3903" y="5376865"/>
            <a:ext cx="5500727" cy="412554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12"/>
          <p:cNvSpPr txBox="1"/>
          <p:nvPr/>
        </p:nvSpPr>
        <p:spPr>
          <a:xfrm>
            <a:off x="8062105" y="4571809"/>
            <a:ext cx="348112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Мастерклассы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045" y="947709"/>
            <a:ext cx="4929223" cy="3720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326340DF-3A2B-41A7-B263-6AE986267C4C-L0-001.png" descr="326340DF-3A2B-41A7-B263-6AE986267C4C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2334" y="876271"/>
            <a:ext cx="6756528" cy="3798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7425" y="5448303"/>
            <a:ext cx="2857521" cy="4059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3903" y="5591180"/>
            <a:ext cx="5238788" cy="392909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11"/>
          <p:cNvSpPr txBox="1"/>
          <p:nvPr/>
        </p:nvSpPr>
        <p:spPr>
          <a:xfrm>
            <a:off x="1114014" y="-19239"/>
            <a:ext cx="394891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Публикации книг</a:t>
            </a:r>
          </a:p>
        </p:txBody>
      </p:sp>
      <p:sp>
        <p:nvSpPr>
          <p:cNvPr id="149" name="TextBox 12"/>
          <p:cNvSpPr txBox="1"/>
          <p:nvPr/>
        </p:nvSpPr>
        <p:spPr>
          <a:xfrm>
            <a:off x="5978574" y="-38974"/>
            <a:ext cx="680207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Дистанционная абилитация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после КИ</a:t>
            </a:r>
          </a:p>
        </p:txBody>
      </p:sp>
      <p:sp>
        <p:nvSpPr>
          <p:cNvPr id="150" name="TextBox 13"/>
          <p:cNvSpPr txBox="1"/>
          <p:nvPr/>
        </p:nvSpPr>
        <p:spPr>
          <a:xfrm>
            <a:off x="727009" y="4643247"/>
            <a:ext cx="420494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Мамы отдыхают</a:t>
            </a:r>
          </a:p>
        </p:txBody>
      </p:sp>
      <p:sp>
        <p:nvSpPr>
          <p:cNvPr id="151" name="TextBox 14"/>
          <p:cNvSpPr txBox="1"/>
          <p:nvPr/>
        </p:nvSpPr>
        <p:spPr>
          <a:xfrm>
            <a:off x="6367728" y="4766389"/>
            <a:ext cx="637321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Сказки на жестовом языке </a:t>
            </a:r>
          </a:p>
          <a:p>
            <a:pPr>
              <a:defRPr>
                <a:solidFill>
                  <a:srgbClr val="292827"/>
                </a:solidFill>
              </a:defRPr>
            </a:pPr>
            <a:r>
              <a:t>в </a:t>
            </a:r>
            <a:r>
              <a:t>AppStore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2"/>
          <p:cNvSpPr txBox="1"/>
          <p:nvPr/>
        </p:nvSpPr>
        <p:spPr>
          <a:xfrm>
            <a:off x="6720789" y="700687"/>
            <a:ext cx="6215107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Pct val="100000"/>
              <a:buChar char="✓"/>
              <a:defRPr>
                <a:solidFill>
                  <a:srgbClr val="FFFFFF"/>
                </a:solidFill>
              </a:defRPr>
            </a:pPr>
            <a:r>
              <a:t>Охват аудитории – </a:t>
            </a:r>
            <a:r>
              <a:rPr b="1" sz="5400">
                <a:solidFill>
                  <a:srgbClr val="FFFF00"/>
                </a:solidFill>
              </a:rPr>
              <a:t>60000</a:t>
            </a:r>
            <a:r>
              <a:t> человек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buSzPct val="100000"/>
              <a:buChar char="✓"/>
              <a:defRPr>
                <a:solidFill>
                  <a:srgbClr val="FFFFFF"/>
                </a:solidFill>
              </a:defRPr>
            </a:pPr>
            <a:r>
              <a:t>В мероприятиях «Я тебя слышу» приняли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участие более </a:t>
            </a:r>
            <a:r>
              <a:rPr b="1" sz="5400">
                <a:solidFill>
                  <a:srgbClr val="72D73A"/>
                </a:solidFill>
              </a:rPr>
              <a:t>570</a:t>
            </a:r>
            <a:r>
              <a:t> человек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buSzPct val="100000"/>
              <a:buChar char="✓"/>
              <a:defRPr>
                <a:solidFill>
                  <a:srgbClr val="FFFFFF"/>
                </a:solidFill>
              </a:defRPr>
            </a:pPr>
            <a:r>
              <a:t>Участниками проектов «Я тебя слышу»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стали более </a:t>
            </a:r>
            <a:r>
              <a:rPr b="1" sz="5400">
                <a:solidFill>
                  <a:srgbClr val="FF1A1A"/>
                </a:solidFill>
              </a:rPr>
              <a:t>160</a:t>
            </a:r>
            <a:r>
              <a:t> семей   </a:t>
            </a:r>
          </a:p>
        </p:txBody>
      </p:sp>
      <p:pic>
        <p:nvPicPr>
          <p:cNvPr id="15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537" y="276465"/>
            <a:ext cx="6121607" cy="9141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2"/>
          <p:cNvSpPr txBox="1"/>
          <p:nvPr/>
        </p:nvSpPr>
        <p:spPr>
          <a:xfrm>
            <a:off x="4199034" y="173764"/>
            <a:ext cx="5474971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u="sng">
                <a:solidFill>
                  <a:srgbClr val="FFFF00"/>
                </a:solidFill>
              </a:defRPr>
            </a:lvl1pPr>
          </a:lstStyle>
          <a:p>
            <a:pPr/>
            <a:r>
              <a:t>Социальный эффект: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Rectangle 1"/>
          <p:cNvSpPr txBox="1"/>
          <p:nvPr/>
        </p:nvSpPr>
        <p:spPr>
          <a:xfrm>
            <a:off x="657965" y="791304"/>
            <a:ext cx="13380001" cy="909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just" defTabSz="914400">
              <a:defRPr sz="32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algn="just" defTabSz="914400">
              <a:buSzPct val="100000"/>
              <a:buChar char="✓"/>
              <a:defRPr sz="3200">
                <a:solidFill>
                  <a:srgbClr val="FFFFFF"/>
                </a:solidFill>
              </a:defRPr>
            </a:pPr>
            <a:r>
              <a:t>У 100% детей родители отметили прогресс в развитии 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  <a:r>
              <a:t>слуха, речи, социально-бытовых навыков.</a:t>
            </a:r>
          </a:p>
          <a:p>
            <a:pPr algn="just" defTabSz="914400">
              <a:buSzPct val="100000"/>
              <a:buChar char="✓"/>
              <a:defRPr sz="3200">
                <a:solidFill>
                  <a:srgbClr val="FFFFFF"/>
                </a:solidFill>
              </a:defRPr>
            </a:pPr>
          </a:p>
          <a:p>
            <a:pPr algn="just" defTabSz="914400">
              <a:buSzPct val="100000"/>
              <a:buChar char="✓"/>
              <a:defRPr sz="3200">
                <a:solidFill>
                  <a:srgbClr val="FFFFFF"/>
                </a:solidFill>
              </a:defRPr>
            </a:pPr>
            <a:r>
              <a:t>Родители чувствуют себя более уверенно и компетентно</a:t>
            </a:r>
          </a:p>
          <a:p>
            <a:pPr algn="just" defTabSz="914400">
              <a:buSzPct val="100000"/>
              <a:buChar char="✓"/>
              <a:defRPr sz="3200">
                <a:solidFill>
                  <a:srgbClr val="FFFFFF"/>
                </a:solidFill>
              </a:defRPr>
            </a:pPr>
          </a:p>
          <a:p>
            <a:pPr algn="just" defTabSz="914400">
              <a:buSzPct val="100000"/>
              <a:buChar char="✓"/>
              <a:defRPr sz="3200">
                <a:solidFill>
                  <a:srgbClr val="FFFFFF"/>
                </a:solidFill>
              </a:defRPr>
            </a:pPr>
            <a:r>
              <a:t>Улучшается качество образования слухопротезированных 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  <a:r>
              <a:t>детей - дети получают информацию в полном объеме, 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  <a:r>
              <a:t>лучше концентрируются, чувствуют себя уверенно и 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  <a:r>
              <a:t>комфортно, повышается уровень образованности, эрудиция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</a:p>
          <a:p>
            <a:pPr algn="just" defTabSz="914400">
              <a:buSzPct val="100000"/>
              <a:buChar char="✓"/>
              <a:defRPr sz="3200">
                <a:solidFill>
                  <a:srgbClr val="FFFFFF"/>
                </a:solidFill>
              </a:defRPr>
            </a:pPr>
            <a:r>
              <a:t> Повышается уровень информированности общества о 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  <a:r>
              <a:t>детях с нарушенным слухом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  <a:r>
              <a:t>Проекты масштабируются в других городах России.</a:t>
            </a:r>
          </a:p>
          <a:p>
            <a:pPr algn="just" defTabSz="9144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FFFFFF"/>
      </a:dk1>
      <a:lt1>
        <a:srgbClr val="BC00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