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1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1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6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0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4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9460-60DC-4129-A7EF-6642A0A94B4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7BA2-CFB1-46A3-9CFC-1ED958D3C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5979" y="0"/>
            <a:ext cx="9144000" cy="2387600"/>
          </a:xfrm>
        </p:spPr>
        <p:txBody>
          <a:bodyPr>
            <a:noAutofit/>
          </a:bodyPr>
          <a:lstStyle/>
          <a:p>
            <a:r>
              <a:rPr lang="ru-RU" sz="2800" b="1" dirty="0"/>
              <a:t>Я - гражданин России</a:t>
            </a:r>
            <a:br>
              <a:rPr lang="ru-RU" sz="2800" b="1" dirty="0"/>
            </a:br>
            <a:r>
              <a:rPr lang="ru-RU" sz="2800" b="1" dirty="0"/>
              <a:t>Не правда ль, звучит красиво?</a:t>
            </a:r>
            <a:br>
              <a:rPr lang="ru-RU" sz="2800" b="1" dirty="0"/>
            </a:br>
            <a:r>
              <a:rPr lang="ru-RU" sz="2800" b="1" dirty="0"/>
              <a:t>Смело, достойно, гордо!</a:t>
            </a:r>
            <a:br>
              <a:rPr lang="ru-RU" sz="2800" b="1" dirty="0"/>
            </a:br>
            <a:r>
              <a:rPr lang="ru-RU" sz="2800" b="1" dirty="0"/>
              <a:t>Сказано как-то твёрдо!</a:t>
            </a:r>
            <a:br>
              <a:rPr lang="ru-RU" sz="2800" b="1" dirty="0"/>
            </a:br>
            <a:r>
              <a:rPr lang="ru-RU" sz="2800" b="1" dirty="0"/>
              <a:t>Я - гражданин России!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921624"/>
            <a:ext cx="9144000" cy="19363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  - Толстых Никанор, учащийся 8 «Б» класса </a:t>
            </a:r>
          </a:p>
          <a:p>
            <a:r>
              <a:rPr lang="ru-RU" sz="2000" dirty="0" smtClean="0"/>
              <a:t>МОУ «СОШ №35 с УИОП» г. Воркуты</a:t>
            </a:r>
          </a:p>
          <a:p>
            <a:r>
              <a:rPr lang="ru-RU" sz="2000" dirty="0" smtClean="0"/>
              <a:t>Руководитель – Грозных Елена Викторовна, учитель русского языка и литературы  МОУ «СОШ№35 с УИОП» г. Воркуты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26568" y="2551837"/>
            <a:ext cx="7748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Я - </a:t>
            </a:r>
            <a:r>
              <a:rPr lang="ru-RU" sz="6000" b="1" dirty="0" smtClean="0">
                <a:solidFill>
                  <a:srgbClr val="FF0000"/>
                </a:solidFill>
              </a:rPr>
              <a:t>доброволец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России</a:t>
            </a:r>
          </a:p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Чистая речь – чистая нация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6000" b="1" i="1" dirty="0" smtClean="0"/>
              <a:t>Мероприятия</a:t>
            </a:r>
            <a:endParaRPr lang="ru-RU" sz="6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272">
            <a:off x="6076713" y="1065544"/>
            <a:ext cx="5414680" cy="4098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59">
            <a:off x="134853" y="1126438"/>
            <a:ext cx="5767612" cy="3250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13">
            <a:off x="1537787" y="3886520"/>
            <a:ext cx="5293406" cy="27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 Мероприятия</a:t>
            </a:r>
            <a:endParaRPr lang="ru-RU" sz="6600" b="1" i="1" dirty="0"/>
          </a:p>
        </p:txBody>
      </p:sp>
      <p:pic>
        <p:nvPicPr>
          <p:cNvPr id="33794" name="Picture 2" descr="D:\воспит раб\фото\5 класс\праздники\твори добро\IMG_20160402_141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0720">
            <a:off x="364191" y="1398494"/>
            <a:ext cx="4449856" cy="5190565"/>
          </a:xfrm>
          <a:prstGeom prst="rect">
            <a:avLst/>
          </a:prstGeom>
          <a:noFill/>
        </p:spPr>
      </p:pic>
      <p:pic>
        <p:nvPicPr>
          <p:cNvPr id="33796" name="Picture 4" descr="D:\воспит раб\фото\5 класс\праздники\твори добро\IMG_20160402_140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3407">
            <a:off x="7459585" y="1333928"/>
            <a:ext cx="4139453" cy="50695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12340" y="1963271"/>
            <a:ext cx="31331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Литературная гостиная «Доброта в слова…»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 Мероприятия</a:t>
            </a:r>
            <a:endParaRPr lang="ru-RU" sz="6600" b="1" i="1" dirty="0"/>
          </a:p>
        </p:txBody>
      </p:sp>
      <p:pic>
        <p:nvPicPr>
          <p:cNvPr id="34818" name="Picture 2" descr="D:\фото и музыка\сборная\с мобилки\школа\1455459906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3257">
            <a:off x="663388" y="1434353"/>
            <a:ext cx="3657600" cy="4876800"/>
          </a:xfrm>
          <a:prstGeom prst="rect">
            <a:avLst/>
          </a:prstGeom>
          <a:noFill/>
        </p:spPr>
      </p:pic>
      <p:pic>
        <p:nvPicPr>
          <p:cNvPr id="34819" name="Picture 3" descr="D:\фото и музыка\сборная\с мобилки\школа\1455459906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0592">
            <a:off x="7871012" y="1528483"/>
            <a:ext cx="3657600" cy="4876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6847" y="2272553"/>
            <a:ext cx="33617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Стихийные поэтические переменки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6600" b="1" i="1" dirty="0" smtClean="0"/>
              <a:t>Мероприятия</a:t>
            </a:r>
            <a:endParaRPr lang="ru-RU" sz="6600" b="1" i="1" dirty="0"/>
          </a:p>
        </p:txBody>
      </p:sp>
      <p:pic>
        <p:nvPicPr>
          <p:cNvPr id="35842" name="Picture 2" descr="D:\ШМО\литературная гостиная\встреча с поэтами\для газеты\MVI_9706.MOV.Still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385047"/>
            <a:ext cx="4760260" cy="4518212"/>
          </a:xfrm>
          <a:prstGeom prst="rect">
            <a:avLst/>
          </a:prstGeom>
          <a:noFill/>
        </p:spPr>
      </p:pic>
      <p:pic>
        <p:nvPicPr>
          <p:cNvPr id="35844" name="Picture 4" descr="D:\ШМО\литературная гостиная\встреча с поэтами\для газеты\MVI_9706.MOV.Still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7345">
            <a:off x="7597587" y="2823883"/>
            <a:ext cx="4177553" cy="3630706"/>
          </a:xfrm>
          <a:prstGeom prst="rect">
            <a:avLst/>
          </a:prstGeom>
          <a:noFill/>
        </p:spPr>
      </p:pic>
      <p:pic>
        <p:nvPicPr>
          <p:cNvPr id="35845" name="Picture 5" descr="D:\ШМО\литературная гостиная\встреча с поэтами\для газеты\MVI_9706.MOV.Still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28599"/>
            <a:ext cx="3778623" cy="27566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61964" y="2138082"/>
            <a:ext cx="32138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Вечер современной поэзии –встреча с юными поэтами учениками и учителями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5846" name="Picture 6" descr="D:\ШМО\литературная гостиная\встреча с поэтами\для газеты\MVI_9706.MOV.Still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3743" y="3294529"/>
            <a:ext cx="4043082" cy="3025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Мероприятия</a:t>
            </a:r>
            <a:endParaRPr lang="ru-RU" sz="6600" b="1" i="1" dirty="0"/>
          </a:p>
        </p:txBody>
      </p:sp>
      <p:pic>
        <p:nvPicPr>
          <p:cNvPr id="36866" name="Picture 2" descr="D:\ШМО\литературная гостиная\живая классика\Живая классика 2019\IMG_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12" y="1156447"/>
            <a:ext cx="3778623" cy="3590365"/>
          </a:xfrm>
          <a:prstGeom prst="rect">
            <a:avLst/>
          </a:prstGeom>
          <a:noFill/>
        </p:spPr>
      </p:pic>
      <p:pic>
        <p:nvPicPr>
          <p:cNvPr id="36867" name="Picture 3" descr="D:\ШМО\литературная гостиная\живая классика\Живая классика 2019\IMG_0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281" y="228601"/>
            <a:ext cx="4719919" cy="3939988"/>
          </a:xfrm>
          <a:prstGeom prst="rect">
            <a:avLst/>
          </a:prstGeom>
          <a:noFill/>
        </p:spPr>
      </p:pic>
      <p:pic>
        <p:nvPicPr>
          <p:cNvPr id="36868" name="Picture 4" descr="D:\ШМО\литературная гостиная\живая классика\Живая классика 2019\IMG_0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9682" y="3227294"/>
            <a:ext cx="3872753" cy="36307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68588" y="1761565"/>
            <a:ext cx="2568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Конкурс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«Живая классика»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28" y="493462"/>
            <a:ext cx="8965884" cy="1325563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29" y="3281081"/>
            <a:ext cx="4854389" cy="192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 в данном направление будет продолжена и в 2019-2020 учебном году, чтобы у учащихся сформировалось уважение к родному русскому языку, к родной речи.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Культура речи – культура нации.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https://fs00.infourok.ru/images/doc/240/187206/2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383" y="2097742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3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53" y="3044156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Спасибо за внимание!</a:t>
            </a:r>
            <a:endParaRPr lang="ru-RU" sz="8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52211" y="0"/>
            <a:ext cx="7539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0362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471" y="3435530"/>
            <a:ext cx="8367844" cy="29921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«Культура наряду с образованием … формирует человеческий капитал нашей страны».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937" y="1343526"/>
            <a:ext cx="1174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s://im0-tub-ua.yandex.net/i?id=a592549bccf8d3e351dad2970bca2daf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13" y="439271"/>
            <a:ext cx="4276725" cy="304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7840" y="1267097"/>
            <a:ext cx="4794069" cy="142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Актуальность проекта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515" y="202629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Задачи проекта:</a:t>
            </a:r>
            <a:endParaRPr lang="ru-RU" sz="6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6937" y="1343526"/>
            <a:ext cx="1174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8989" y="1730821"/>
            <a:ext cx="1096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6072" y="1277470"/>
            <a:ext cx="9130552" cy="4746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Воспитать  негативное отношение к вредным привычкам вообще,  в частности, к сквернословию;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 Содействовать осознанию влияния слова на жизнь человека, развитие ответственного отношения к своим словам;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Развивать коммуникативную культуру в школьной и городской среде;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Создать в школьной и городской среде психологически безопасного пространства, свободного от сквернословия;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сформировать в школе атмосферу нетерпимости к сквернословию;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способствовать повышению социальной активности учащихся школы, готовности к участию в социально полезной деятельности,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 развивать умение участников проекта работать в команде.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mow1978m-ds157archangelsk.eduface.ru/uploads/29200/29195/section/583433/20170911094443_17266d0680668681c544a305234f01a8.jpg?1516604949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776" y="1331259"/>
            <a:ext cx="8323730" cy="4706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9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190" y="268873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Цель проекта:</a:t>
            </a:r>
            <a:endParaRPr lang="ru-RU" sz="6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49179" y="26595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71" y="3736955"/>
            <a:ext cx="2913293" cy="26698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282" y="1479176"/>
            <a:ext cx="8619565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Изучение уровня речевой культуры учащихся и их отношение к проблеме культуры языка;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сохранение русского языка как части духовной культуры нации;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Привлечение к сотрудничеству в реализации проекта учащихся, родительской общественности, учителей школы, работников библиотек;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Сформировать у учащихся навыки культурного общения со сверстниками, людьми старшего возраста;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Популяризовать в молодежной среде нормативную литературную и разговорную речь;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</a:rPr>
              <a:t>Формировать гражданскую компетентность у молодого поколения.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35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369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Вступление</a:t>
            </a:r>
            <a:endParaRPr lang="ru-RU" sz="6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25563"/>
            <a:ext cx="1187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0271" y="1183342"/>
            <a:ext cx="8202706" cy="2460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Русский язык – явление уникальное: он является средством общения и формой передачи информации, средоточием духовной культуры народа, основной формой проявления национального и личностного самосознания, средством хранения и усвоения знаний и, наконец, первоэлементом художественной литературы как словесного искусства.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         Но в настоящее время современную школу волнует состояние уровня национальной речевой культуры, поскольку русский язык претерпел значительные изменения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3377" y="3993777"/>
            <a:ext cx="18153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нецензурная и жаргонная лексика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7671" y="4370294"/>
            <a:ext cx="18422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местный диалект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3671" y="3913094"/>
            <a:ext cx="18691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язык «улиц»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communitarian.ru/uploads/post/image/0/53/5361/big_a1ec0b01af8d98943af28539748e7c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306" y="3119718"/>
            <a:ext cx="4903694" cy="34962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87906" y="5607424"/>
            <a:ext cx="14522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Слова - паразиты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3" name="TextBox 2"/>
          <p:cNvSpPr txBox="1"/>
          <p:nvPr/>
        </p:nvSpPr>
        <p:spPr>
          <a:xfrm>
            <a:off x="228600" y="1325563"/>
            <a:ext cx="1187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941" y="403411"/>
            <a:ext cx="6333565" cy="2433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Именно </a:t>
            </a:r>
            <a:r>
              <a:rPr lang="ru-RU" b="1" dirty="0" err="1" smtClean="0">
                <a:solidFill>
                  <a:schemeClr val="tx1"/>
                </a:solidFill>
              </a:rPr>
              <a:t>несформированность</a:t>
            </a:r>
            <a:r>
              <a:rPr lang="ru-RU" b="1" dirty="0" smtClean="0">
                <a:solidFill>
                  <a:schemeClr val="tx1"/>
                </a:solidFill>
              </a:rPr>
              <a:t> у большинства людей взгляда на язык как национальный феномен приводит к снижению чувства гордости за родной язык, резкому падению интереса к русскому языку; и как следствие - к безграмотности, косноязычию, неумению правильно и логично выразить свою мысль.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6938682" y="3227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47212" y="443754"/>
            <a:ext cx="27566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Основная идея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0741" y="3805519"/>
            <a:ext cx="7368988" cy="2164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речевой, коммуникативной культуры учащихся, педагогов  и родителей через включение в творческую деятельность и внедрение социального проекта в жизнь.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Повышение  собственной культуры через осознание  значимости русского языка как части духовной культуры нации, тем самым, сохраняя русский язык.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167283" y="1573306"/>
            <a:ext cx="484632" cy="2269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bistrova-dmdou9.edumsko.ru/uploads/39900/39828/section/962670/.thumbs/vt-0238_30kh21.jpg?1543778740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47" y="4038241"/>
            <a:ext cx="3048000" cy="1712976"/>
          </a:xfrm>
          <a:prstGeom prst="rect">
            <a:avLst/>
          </a:prstGeom>
          <a:noFill/>
        </p:spPr>
      </p:pic>
      <p:pic>
        <p:nvPicPr>
          <p:cNvPr id="13" name="Picture 6" descr="http://900igr.net/up/datas/127242/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1668" y="1237130"/>
            <a:ext cx="4067944" cy="2575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9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11" y="46789"/>
            <a:ext cx="10515600" cy="8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000" b="1" i="1" dirty="0" smtClean="0"/>
              <a:t>Результаты анкетирования</a:t>
            </a:r>
            <a:br>
              <a:rPr lang="ru-RU" sz="6000" b="1" i="1" dirty="0" smtClean="0"/>
            </a:br>
            <a:endParaRPr lang="ru-RU" sz="6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835" y="887506"/>
            <a:ext cx="4208929" cy="2756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Почему используете ненормативную лексику?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30% школьников считают, что брань делает речь понятной для окружающих;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35% считают, что это модно и современно 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35% ответили, что нецензурные слова нужны для связки слов 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1116106"/>
            <a:ext cx="2971800" cy="12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Помогает ли грубая лексика  преодолеть недостаток слов?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30% ответили 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1964" y="2756647"/>
            <a:ext cx="34021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Брань – это способ самоутверждения?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25% - 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377" y="4249271"/>
            <a:ext cx="7718612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 smtClean="0">
                <a:solidFill>
                  <a:schemeClr val="tx1"/>
                </a:solidFill>
              </a:rPr>
              <a:t>Почему же сквернословие стало настолько “модным”?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негативное влияние социальной среды 63%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безответственность отдельных СМИ 50%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недостатки семейного воспитания 54%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психологические особенности подросткового возраста 60%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непонимание отрицательной стороны сквернословия 55%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" name="Picture 2" descr="http://mbdou6-krop.ru/wp-content/uploads/2018/05/2575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5683" y="786408"/>
            <a:ext cx="369877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924849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Этапы реализации проекта</a:t>
            </a:r>
            <a:endParaRPr lang="ru-RU" sz="6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259" y="1196789"/>
            <a:ext cx="4935071" cy="16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1. Подготовительный этап (октябрь 2018)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Выбор темы проекта.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Создание программы проекта, обоснование его актуальности, значимости.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Выдвижение рабочей гипотезы.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65" y="3012141"/>
            <a:ext cx="5755341" cy="217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2. Организационный этап (ноябрь 2018)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Формирование инициативных групп.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Составление плана работы инициативных групп.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Разработка различных материалов для проектной деятельности.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Создание условий для реализации программы проекта «Культура речи – культура нации»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623" y="5284694"/>
            <a:ext cx="4316506" cy="139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3. Поисковый этап (ноябрь 2018)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Сбор информации.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Формирование банка идей.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Выбор лучших материалов.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20871" y="1183341"/>
            <a:ext cx="6279775" cy="154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4. Практический этап (декабрь 2018 –июнь 2019)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Проведение мероприятий по повышению интереса к русскому языку, по повышению речевой, коммуникативной культуры учащихся, родителей  и педагогов.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68037" y="3052480"/>
            <a:ext cx="5325034" cy="1465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5. </a:t>
            </a:r>
            <a:r>
              <a:rPr lang="ru-RU" b="1" i="1" dirty="0" smtClean="0">
                <a:solidFill>
                  <a:schemeClr val="tx1"/>
                </a:solidFill>
              </a:rPr>
              <a:t>Аналитический этап (сентябрь 2019)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Анализ и оформление результатов проектной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22258" y="5284694"/>
            <a:ext cx="6669742" cy="104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6. Представление продукта (сентябрь 2019)  </a:t>
            </a:r>
            <a:r>
              <a:rPr lang="ru-RU" b="1" dirty="0" smtClean="0">
                <a:solidFill>
                  <a:schemeClr val="tx1"/>
                </a:solidFill>
              </a:rPr>
              <a:t>презентация проекта – результатов мероприятий в рамках проекта на школьной научно-практической конференции «Мы сохраним тебя русская речь, великое русское слово».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7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20470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Ожидаемый результат</a:t>
            </a:r>
            <a:endParaRPr lang="ru-RU" sz="6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177" y="1358153"/>
            <a:ext cx="8350624" cy="3845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Привлечение внимания широкой общественности к проблемам современного русского языка, и в частности к  сквернословию и причинам его возникновения;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Осознание значимости бережного отношения к своему родному языку как основе духовно-нравственной жизни человека в окружающем социуме;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Активное участие подростков и молодёжи в решении проблемы сквернословия в школе и городе Воркуте;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Повышение уровня речевой культуры учащихся и молодежи города Воркуты посредством  уменьшения до минимума случаев сквернословия на территории школы и города;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Развитие гражданской ответственности и активности участников данного социального  проекта;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Положительные изменения в речевой культуре учащихся школы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cf.ppt-online.org/files1/slide/p/Pp5crITqxSghlfX20Gu9YbsVQMLaiHRjtkA8WUweE/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244" y="2007556"/>
            <a:ext cx="6242304" cy="4675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682</Words>
  <Application>Microsoft Office PowerPoint</Application>
  <PresentationFormat>Произвольный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Я - гражданин России Не правда ль, звучит красиво? Смело, достойно, гордо! Сказано как-то твёрдо! Я - гражданин России! </vt:lpstr>
      <vt:lpstr>«Культура наряду с образованием … формирует человеческий капитал нашей страны».</vt:lpstr>
      <vt:lpstr>Задачи проекта:</vt:lpstr>
      <vt:lpstr>Цель проекта:</vt:lpstr>
      <vt:lpstr>Вступление</vt:lpstr>
      <vt:lpstr>Презентация PowerPoint</vt:lpstr>
      <vt:lpstr>  Результаты анкетирования </vt:lpstr>
      <vt:lpstr> Этапы реализации проекта</vt:lpstr>
      <vt:lpstr> Ожидаемый результат</vt:lpstr>
      <vt:lpstr> Мероприятия</vt:lpstr>
      <vt:lpstr> Мероприятия</vt:lpstr>
      <vt:lpstr> Мероприятия</vt:lpstr>
      <vt:lpstr> Мероприятия</vt:lpstr>
      <vt:lpstr> Мероприятия</vt:lpstr>
      <vt:lpstr>Перспективы развития проекта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Никанор Ник</dc:creator>
  <cp:lastModifiedBy>ZAM-VR</cp:lastModifiedBy>
  <cp:revision>37</cp:revision>
  <dcterms:created xsi:type="dcterms:W3CDTF">2019-03-01T19:36:18Z</dcterms:created>
  <dcterms:modified xsi:type="dcterms:W3CDTF">2019-06-07T10:22:15Z</dcterms:modified>
</cp:coreProperties>
</file>