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3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2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A3F8-D44D-4AB5-A574-AB58E9551172}" type="datetimeFigureOut">
              <a:rPr lang="ru-RU" smtClean="0"/>
              <a:pPr/>
              <a:t>чт 16.05.19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AF1-FBBF-4027-BE4F-65AF0DC41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98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A3F8-D44D-4AB5-A574-AB58E9551172}" type="datetimeFigureOut">
              <a:rPr lang="ru-RU" smtClean="0"/>
              <a:pPr/>
              <a:t>чт 16.05.19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AF1-FBBF-4027-BE4F-65AF0DC41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4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A3F8-D44D-4AB5-A574-AB58E9551172}" type="datetimeFigureOut">
              <a:rPr lang="ru-RU" smtClean="0"/>
              <a:pPr/>
              <a:t>чт 16.05.19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AF1-FBBF-4027-BE4F-65AF0DC41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92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A3F8-D44D-4AB5-A574-AB58E9551172}" type="datetimeFigureOut">
              <a:rPr lang="ru-RU" smtClean="0"/>
              <a:pPr/>
              <a:t>чт 16.05.19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AF1-FBBF-4027-BE4F-65AF0DC41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A3F8-D44D-4AB5-A574-AB58E9551172}" type="datetimeFigureOut">
              <a:rPr lang="ru-RU" smtClean="0"/>
              <a:pPr/>
              <a:t>чт 16.05.19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AF1-FBBF-4027-BE4F-65AF0DC41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6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A3F8-D44D-4AB5-A574-AB58E9551172}" type="datetimeFigureOut">
              <a:rPr lang="ru-RU" smtClean="0"/>
              <a:pPr/>
              <a:t>чт 16.05.19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AF1-FBBF-4027-BE4F-65AF0DC41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8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A3F8-D44D-4AB5-A574-AB58E9551172}" type="datetimeFigureOut">
              <a:rPr lang="ru-RU" smtClean="0"/>
              <a:pPr/>
              <a:t>чт 16.05.19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AF1-FBBF-4027-BE4F-65AF0DC41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A3F8-D44D-4AB5-A574-AB58E9551172}" type="datetimeFigureOut">
              <a:rPr lang="ru-RU" smtClean="0"/>
              <a:pPr/>
              <a:t>чт 16.05.19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AF1-FBBF-4027-BE4F-65AF0DC41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75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A3F8-D44D-4AB5-A574-AB58E9551172}" type="datetimeFigureOut">
              <a:rPr lang="ru-RU" smtClean="0"/>
              <a:pPr/>
              <a:t>чт 16.05.19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AF1-FBBF-4027-BE4F-65AF0DC41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5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A3F8-D44D-4AB5-A574-AB58E9551172}" type="datetimeFigureOut">
              <a:rPr lang="ru-RU" smtClean="0"/>
              <a:pPr/>
              <a:t>чт 16.05.19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AF1-FBBF-4027-BE4F-65AF0DC41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41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A3F8-D44D-4AB5-A574-AB58E9551172}" type="datetimeFigureOut">
              <a:rPr lang="ru-RU" smtClean="0"/>
              <a:pPr/>
              <a:t>чт 16.05.19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1AF1-FBBF-4027-BE4F-65AF0DC41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71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8A3F8-D44D-4AB5-A574-AB58E9551172}" type="datetimeFigureOut">
              <a:rPr lang="ru-RU" smtClean="0"/>
              <a:pPr/>
              <a:t>чт 16.05.19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B1AF1-FBBF-4027-BE4F-65AF0DC41E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47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6C877-20C0-40F5-8A99-411B263C5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8052" y="330160"/>
            <a:ext cx="6934199" cy="1655763"/>
          </a:xfrm>
        </p:spPr>
        <p:txBody>
          <a:bodyPr>
            <a:normAutofit/>
          </a:bodyPr>
          <a:lstStyle/>
          <a:p>
            <a:pPr algn="l"/>
            <a:r>
              <a:rPr lang="ru-RU" sz="4500" b="1" dirty="0">
                <a:solidFill>
                  <a:srgbClr val="7030A0"/>
                </a:solidFill>
                <a:latin typeface="+mn-lt"/>
              </a:rPr>
              <a:t>Синергия. </a:t>
            </a:r>
            <a:br>
              <a:rPr lang="ru-RU" sz="4500" b="1" dirty="0">
                <a:solidFill>
                  <a:srgbClr val="7030A0"/>
                </a:solidFill>
                <a:latin typeface="+mn-lt"/>
              </a:rPr>
            </a:br>
            <a:r>
              <a:rPr lang="ru-RU" sz="3300" b="1" dirty="0">
                <a:solidFill>
                  <a:srgbClr val="7030A0"/>
                </a:solidFill>
                <a:latin typeface="+mn-lt"/>
              </a:rPr>
              <a:t>Новый формат библиотечного пространства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6FDC2D-795E-4AD4-BA34-A73F01A07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090261">
            <a:off x="2139571" y="2202564"/>
            <a:ext cx="6858000" cy="16557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Формирование городского типа социализации жителей города путем создания мультифункциональных коммуникативных и </a:t>
            </a:r>
            <a:r>
              <a:rPr lang="ru-RU" sz="2200" b="1" dirty="0" err="1">
                <a:solidFill>
                  <a:schemeClr val="accent5">
                    <a:lumMod val="75000"/>
                  </a:schemeClr>
                </a:solidFill>
              </a:rPr>
              <a:t>надпрофильных</a:t>
            </a:r>
            <a:r>
              <a:rPr lang="ru-RU" sz="2200" b="1" dirty="0">
                <a:solidFill>
                  <a:schemeClr val="accent5">
                    <a:lumMod val="75000"/>
                  </a:schemeClr>
                </a:solidFill>
              </a:rPr>
              <a:t> площадок по принципу «третьего места» на примере библиотеки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24389186-6BDC-4178-9D77-F9DB64F6E4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73" y="4966631"/>
            <a:ext cx="2281320" cy="152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3F684E-7BBA-4FBB-8693-AEB2B01D4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81" y="4459890"/>
            <a:ext cx="1520716" cy="2027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F99040-C2AD-4FD5-A49F-465E64185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62" y="4966631"/>
            <a:ext cx="2280875" cy="152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012F65-11EC-4B5D-BA9F-A58F19561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98" y="4459889"/>
            <a:ext cx="1520716" cy="2027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462EE5-40F3-43A6-A42E-C9DE8A8071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5" y="247867"/>
            <a:ext cx="1615309" cy="215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0F558C-0740-4ED1-BA05-E4609CA700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95" y="2700697"/>
            <a:ext cx="1615309" cy="215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698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920AD-106C-481D-B230-BDB52D62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88" y="182562"/>
            <a:ext cx="86462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>
                <a:solidFill>
                  <a:srgbClr val="7030A0"/>
                </a:solidFill>
                <a:latin typeface="+mn-lt"/>
              </a:rPr>
              <a:t>Р</a:t>
            </a:r>
            <a:r>
              <a:rPr lang="en-US" sz="3300" b="1" dirty="0">
                <a:solidFill>
                  <a:srgbClr val="7030A0"/>
                </a:solidFill>
                <a:latin typeface="+mn-lt"/>
              </a:rPr>
              <a:t>а</a:t>
            </a:r>
            <a:r>
              <a:rPr lang="ru-RU" sz="3300" b="1" dirty="0">
                <a:solidFill>
                  <a:srgbClr val="7030A0"/>
                </a:solidFill>
                <a:latin typeface="+mn-lt"/>
              </a:rPr>
              <a:t>б</a:t>
            </a:r>
            <a:r>
              <a:rPr lang="en-US" sz="3300" b="1" dirty="0">
                <a:solidFill>
                  <a:srgbClr val="7030A0"/>
                </a:solidFill>
                <a:latin typeface="+mn-lt"/>
              </a:rPr>
              <a:t>о</a:t>
            </a:r>
            <a:r>
              <a:rPr lang="ru-RU" sz="3300" b="1" dirty="0">
                <a:solidFill>
                  <a:srgbClr val="7030A0"/>
                </a:solidFill>
                <a:latin typeface="+mn-lt"/>
              </a:rPr>
              <a:t>т</a:t>
            </a:r>
            <a:r>
              <a:rPr lang="en-US" sz="3300" b="1" dirty="0">
                <a:solidFill>
                  <a:srgbClr val="7030A0"/>
                </a:solidFill>
                <a:latin typeface="+mn-lt"/>
              </a:rPr>
              <a:t>а </a:t>
            </a:r>
            <a:r>
              <a:rPr lang="ru-RU" sz="3300" b="1" dirty="0">
                <a:solidFill>
                  <a:srgbClr val="7030A0"/>
                </a:solidFill>
                <a:latin typeface="+mn-lt"/>
              </a:rPr>
              <a:t>т</a:t>
            </a:r>
            <a:r>
              <a:rPr lang="en-US" sz="3300" b="1" dirty="0">
                <a:solidFill>
                  <a:srgbClr val="7030A0"/>
                </a:solidFill>
                <a:latin typeface="+mn-lt"/>
              </a:rPr>
              <a:t>в</a:t>
            </a:r>
            <a:r>
              <a:rPr lang="ru-RU" sz="3300" b="1" dirty="0">
                <a:solidFill>
                  <a:srgbClr val="7030A0"/>
                </a:solidFill>
                <a:latin typeface="+mn-lt"/>
              </a:rPr>
              <a:t>о</a:t>
            </a:r>
            <a:r>
              <a:rPr lang="en-US" sz="3300" b="1" dirty="0">
                <a:solidFill>
                  <a:srgbClr val="7030A0"/>
                </a:solidFill>
                <a:latin typeface="+mn-lt"/>
              </a:rPr>
              <a:t>р</a:t>
            </a:r>
            <a:r>
              <a:rPr lang="ru-RU" sz="3300" b="1" dirty="0">
                <a:solidFill>
                  <a:srgbClr val="7030A0"/>
                </a:solidFill>
                <a:latin typeface="+mn-lt"/>
              </a:rPr>
              <a:t>ч</a:t>
            </a:r>
            <a:r>
              <a:rPr lang="en-US" sz="3300" b="1" dirty="0">
                <a:solidFill>
                  <a:srgbClr val="7030A0"/>
                </a:solidFill>
                <a:latin typeface="+mn-lt"/>
              </a:rPr>
              <a:t>е</a:t>
            </a:r>
            <a:r>
              <a:rPr lang="ru-RU" sz="3300" b="1" dirty="0">
                <a:solidFill>
                  <a:srgbClr val="7030A0"/>
                </a:solidFill>
                <a:latin typeface="+mn-lt"/>
              </a:rPr>
              <a:t>с</a:t>
            </a:r>
            <a:r>
              <a:rPr lang="en-US" sz="3300" b="1" dirty="0">
                <a:solidFill>
                  <a:srgbClr val="7030A0"/>
                </a:solidFill>
                <a:latin typeface="+mn-lt"/>
              </a:rPr>
              <a:t>к</a:t>
            </a:r>
            <a:r>
              <a:rPr lang="ru-RU" sz="3300" b="1" dirty="0">
                <a:solidFill>
                  <a:srgbClr val="7030A0"/>
                </a:solidFill>
                <a:latin typeface="+mn-lt"/>
              </a:rPr>
              <a:t>о</a:t>
            </a:r>
            <a:r>
              <a:rPr lang="en-US" sz="3300" b="1" dirty="0">
                <a:solidFill>
                  <a:srgbClr val="7030A0"/>
                </a:solidFill>
                <a:latin typeface="+mn-lt"/>
              </a:rPr>
              <a:t>й </a:t>
            </a:r>
            <a:r>
              <a:rPr lang="ru-RU" sz="3300" b="1" dirty="0">
                <a:solidFill>
                  <a:srgbClr val="7030A0"/>
                </a:solidFill>
                <a:latin typeface="+mn-lt"/>
              </a:rPr>
              <a:t>с</a:t>
            </a:r>
            <a:r>
              <a:rPr lang="en-US" sz="3300" b="1" dirty="0">
                <a:solidFill>
                  <a:srgbClr val="7030A0"/>
                </a:solidFill>
                <a:latin typeface="+mn-lt"/>
              </a:rPr>
              <a:t>т</a:t>
            </a:r>
            <a:r>
              <a:rPr lang="ru-RU" sz="3300" b="1" dirty="0">
                <a:solidFill>
                  <a:srgbClr val="7030A0"/>
                </a:solidFill>
                <a:latin typeface="+mn-lt"/>
              </a:rPr>
              <a:t>у</a:t>
            </a:r>
            <a:r>
              <a:rPr lang="en-US" sz="3300" b="1" dirty="0">
                <a:solidFill>
                  <a:srgbClr val="7030A0"/>
                </a:solidFill>
                <a:latin typeface="+mn-lt"/>
              </a:rPr>
              <a:t>д</a:t>
            </a:r>
            <a:r>
              <a:rPr lang="ru-RU" sz="3300" b="1" dirty="0">
                <a:solidFill>
                  <a:srgbClr val="7030A0"/>
                </a:solidFill>
                <a:latin typeface="+mn-lt"/>
              </a:rPr>
              <a:t>и</a:t>
            </a:r>
            <a:r>
              <a:rPr lang="en-US" sz="3300" b="1" dirty="0">
                <a:solidFill>
                  <a:srgbClr val="7030A0"/>
                </a:solidFill>
                <a:latin typeface="+mn-lt"/>
              </a:rPr>
              <a:t>и 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b="1" dirty="0">
                <a:solidFill>
                  <a:srgbClr val="7030A0"/>
                </a:solidFill>
                <a:latin typeface="+mn-lt"/>
              </a:rPr>
              <a:t>“</a:t>
            </a:r>
            <a:r>
              <a:rPr lang="ru-RU" b="1" dirty="0">
                <a:solidFill>
                  <a:srgbClr val="7030A0"/>
                </a:solidFill>
                <a:latin typeface="+mn-lt"/>
              </a:rPr>
              <a:t>У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ж </a:t>
            </a:r>
            <a:r>
              <a:rPr lang="ru-RU" b="1" dirty="0">
                <a:solidFill>
                  <a:srgbClr val="7030A0"/>
                </a:solidFill>
                <a:latin typeface="+mn-lt"/>
              </a:rPr>
              <a:t>к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а</a:t>
            </a:r>
            <a:r>
              <a:rPr lang="ru-RU" b="1" dirty="0">
                <a:solidFill>
                  <a:srgbClr val="7030A0"/>
                </a:solidFill>
                <a:latin typeface="+mn-lt"/>
              </a:rPr>
              <a:t>к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+mn-lt"/>
              </a:rPr>
              <a:t>ш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л</a:t>
            </a:r>
            <a:r>
              <a:rPr lang="ru-RU" b="1" dirty="0">
                <a:solidFill>
                  <a:srgbClr val="7030A0"/>
                </a:solidFill>
                <a:latin typeface="+mn-lt"/>
              </a:rPr>
              <a:t>а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+mn-lt"/>
              </a:rPr>
              <a:t>к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о</a:t>
            </a:r>
            <a:r>
              <a:rPr lang="ru-RU" b="1" dirty="0">
                <a:solidFill>
                  <a:srgbClr val="7030A0"/>
                </a:solidFill>
                <a:latin typeface="+mn-lt"/>
              </a:rPr>
              <a:t>л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я</a:t>
            </a:r>
            <a:r>
              <a:rPr lang="ru-RU" b="1" dirty="0">
                <a:solidFill>
                  <a:srgbClr val="7030A0"/>
                </a:solidFill>
                <a:latin typeface="+mn-lt"/>
              </a:rPr>
              <a:t>д</a:t>
            </a:r>
            <a:r>
              <a:rPr lang="en-US" b="1" dirty="0">
                <a:solidFill>
                  <a:srgbClr val="7030A0"/>
                </a:solidFill>
                <a:latin typeface="+mn-lt"/>
              </a:rPr>
              <a:t>а”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sz="2200" b="1" dirty="0">
                <a:solidFill>
                  <a:srgbClr val="7030A0"/>
                </a:solidFill>
                <a:latin typeface="+mn-lt"/>
              </a:rPr>
              <a:t>(</a:t>
            </a:r>
            <a:r>
              <a:rPr lang="en-US" sz="2200" b="1" dirty="0" err="1">
                <a:solidFill>
                  <a:srgbClr val="7030A0"/>
                </a:solidFill>
                <a:latin typeface="+mn-lt"/>
              </a:rPr>
              <a:t>де</a:t>
            </a:r>
            <a:r>
              <a:rPr lang="ru-RU" sz="2200" b="1" dirty="0">
                <a:solidFill>
                  <a:srgbClr val="7030A0"/>
                </a:solidFill>
                <a:latin typeface="+mn-lt"/>
              </a:rPr>
              <a:t>к</a:t>
            </a:r>
            <a:r>
              <a:rPr lang="en-US" sz="2200" b="1" dirty="0">
                <a:solidFill>
                  <a:srgbClr val="7030A0"/>
                </a:solidFill>
                <a:latin typeface="+mn-lt"/>
              </a:rPr>
              <a:t>а</a:t>
            </a:r>
            <a:r>
              <a:rPr lang="ru-RU" sz="2200" b="1" dirty="0">
                <a:solidFill>
                  <a:srgbClr val="7030A0"/>
                </a:solidFill>
                <a:latin typeface="+mn-lt"/>
              </a:rPr>
              <a:t>б</a:t>
            </a:r>
            <a:r>
              <a:rPr lang="en-US" sz="2200" b="1" dirty="0">
                <a:solidFill>
                  <a:srgbClr val="7030A0"/>
                </a:solidFill>
                <a:latin typeface="+mn-lt"/>
              </a:rPr>
              <a:t>р</a:t>
            </a:r>
            <a:r>
              <a:rPr lang="ru-RU" sz="2200" b="1" dirty="0">
                <a:solidFill>
                  <a:srgbClr val="7030A0"/>
                </a:solidFill>
                <a:latin typeface="+mn-lt"/>
              </a:rPr>
              <a:t>ь</a:t>
            </a:r>
            <a:r>
              <a:rPr lang="en-US" sz="2200" b="1" dirty="0">
                <a:solidFill>
                  <a:srgbClr val="7030A0"/>
                </a:solidFill>
                <a:latin typeface="+mn-lt"/>
              </a:rPr>
              <a:t> 2018-</a:t>
            </a:r>
            <a:r>
              <a:rPr lang="ru-RU" sz="2200" b="1" dirty="0">
                <a:solidFill>
                  <a:srgbClr val="7030A0"/>
                </a:solidFill>
                <a:latin typeface="+mn-lt"/>
              </a:rPr>
              <a:t>я</a:t>
            </a:r>
            <a:r>
              <a:rPr lang="en-US" sz="2200" b="1" dirty="0">
                <a:solidFill>
                  <a:srgbClr val="7030A0"/>
                </a:solidFill>
                <a:latin typeface="+mn-lt"/>
              </a:rPr>
              <a:t>н</a:t>
            </a:r>
            <a:r>
              <a:rPr lang="ru-RU" sz="2200" b="1" dirty="0">
                <a:solidFill>
                  <a:srgbClr val="7030A0"/>
                </a:solidFill>
                <a:latin typeface="+mn-lt"/>
              </a:rPr>
              <a:t>в</a:t>
            </a:r>
            <a:r>
              <a:rPr lang="en-US" sz="2200" b="1" dirty="0">
                <a:solidFill>
                  <a:srgbClr val="7030A0"/>
                </a:solidFill>
                <a:latin typeface="+mn-lt"/>
              </a:rPr>
              <a:t>а</a:t>
            </a:r>
            <a:r>
              <a:rPr lang="ru-RU" sz="2200" b="1" dirty="0">
                <a:solidFill>
                  <a:srgbClr val="7030A0"/>
                </a:solidFill>
                <a:latin typeface="+mn-lt"/>
              </a:rPr>
              <a:t>р</a:t>
            </a:r>
            <a:r>
              <a:rPr lang="en-US" sz="2200" b="1" dirty="0">
                <a:solidFill>
                  <a:srgbClr val="7030A0"/>
                </a:solidFill>
                <a:latin typeface="+mn-lt"/>
              </a:rPr>
              <a:t>ь 2019)</a:t>
            </a:r>
            <a:endParaRPr lang="ru-RU" sz="2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FC72EA-1219-4727-9D8A-3745392BE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517" y="5236804"/>
            <a:ext cx="5188108" cy="82391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П</a:t>
            </a:r>
            <a:r>
              <a:rPr lang="ru-RU" dirty="0">
                <a:solidFill>
                  <a:srgbClr val="7030A0"/>
                </a:solidFill>
              </a:rPr>
              <a:t>р</a:t>
            </a:r>
            <a:r>
              <a:rPr lang="en-US" dirty="0">
                <a:solidFill>
                  <a:srgbClr val="7030A0"/>
                </a:solidFill>
              </a:rPr>
              <a:t>о</a:t>
            </a:r>
            <a:r>
              <a:rPr lang="ru-RU" dirty="0">
                <a:solidFill>
                  <a:srgbClr val="7030A0"/>
                </a:solidFill>
              </a:rPr>
              <a:t>в</a:t>
            </a:r>
            <a:r>
              <a:rPr lang="en-US" dirty="0">
                <a:solidFill>
                  <a:srgbClr val="7030A0"/>
                </a:solidFill>
              </a:rPr>
              <a:t>е</a:t>
            </a:r>
            <a:r>
              <a:rPr lang="ru-RU" dirty="0">
                <a:solidFill>
                  <a:srgbClr val="7030A0"/>
                </a:solidFill>
              </a:rPr>
              <a:t>д</a:t>
            </a:r>
            <a:r>
              <a:rPr lang="en-US" dirty="0">
                <a:solidFill>
                  <a:srgbClr val="7030A0"/>
                </a:solidFill>
              </a:rPr>
              <a:t>е</a:t>
            </a:r>
            <a:r>
              <a:rPr lang="ru-RU" dirty="0">
                <a:solidFill>
                  <a:srgbClr val="7030A0"/>
                </a:solidFill>
              </a:rPr>
              <a:t>н</a:t>
            </a:r>
            <a:r>
              <a:rPr lang="en-US" dirty="0">
                <a:solidFill>
                  <a:srgbClr val="7030A0"/>
                </a:solidFill>
              </a:rPr>
              <a:t>о 6 </a:t>
            </a:r>
            <a:r>
              <a:rPr lang="ru-RU" dirty="0">
                <a:solidFill>
                  <a:srgbClr val="7030A0"/>
                </a:solidFill>
              </a:rPr>
              <a:t>м</a:t>
            </a:r>
            <a:r>
              <a:rPr lang="en-US" dirty="0">
                <a:solidFill>
                  <a:srgbClr val="7030A0"/>
                </a:solidFill>
              </a:rPr>
              <a:t>е</a:t>
            </a:r>
            <a:r>
              <a:rPr lang="ru-RU" dirty="0">
                <a:solidFill>
                  <a:srgbClr val="7030A0"/>
                </a:solidFill>
              </a:rPr>
              <a:t>р</a:t>
            </a:r>
            <a:r>
              <a:rPr lang="en-US" dirty="0">
                <a:solidFill>
                  <a:srgbClr val="7030A0"/>
                </a:solidFill>
              </a:rPr>
              <a:t>о</a:t>
            </a:r>
            <a:r>
              <a:rPr lang="ru-RU" dirty="0">
                <a:solidFill>
                  <a:srgbClr val="7030A0"/>
                </a:solidFill>
              </a:rPr>
              <a:t>п</a:t>
            </a:r>
            <a:r>
              <a:rPr lang="en-US" dirty="0">
                <a:solidFill>
                  <a:srgbClr val="7030A0"/>
                </a:solidFill>
              </a:rPr>
              <a:t>р</a:t>
            </a:r>
            <a:r>
              <a:rPr lang="ru-RU" dirty="0">
                <a:solidFill>
                  <a:srgbClr val="7030A0"/>
                </a:solidFill>
              </a:rPr>
              <a:t>и</a:t>
            </a:r>
            <a:r>
              <a:rPr lang="en-US" dirty="0">
                <a:solidFill>
                  <a:srgbClr val="7030A0"/>
                </a:solidFill>
              </a:rPr>
              <a:t>я</a:t>
            </a:r>
            <a:r>
              <a:rPr lang="ru-RU" dirty="0">
                <a:solidFill>
                  <a:srgbClr val="7030A0"/>
                </a:solidFill>
              </a:rPr>
              <a:t>т</a:t>
            </a:r>
            <a:r>
              <a:rPr lang="en-US" dirty="0">
                <a:solidFill>
                  <a:srgbClr val="7030A0"/>
                </a:solidFill>
              </a:rPr>
              <a:t>и</a:t>
            </a:r>
            <a:r>
              <a:rPr lang="ru-RU" dirty="0">
                <a:solidFill>
                  <a:srgbClr val="7030A0"/>
                </a:solidFill>
              </a:rPr>
              <a:t>й</a:t>
            </a:r>
            <a:r>
              <a:rPr lang="en-US" dirty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ru-RU" dirty="0">
                <a:solidFill>
                  <a:srgbClr val="7030A0"/>
                </a:solidFill>
              </a:rPr>
              <a:t>В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п</a:t>
            </a:r>
            <a:r>
              <a:rPr lang="en-US" dirty="0">
                <a:solidFill>
                  <a:srgbClr val="7030A0"/>
                </a:solidFill>
              </a:rPr>
              <a:t>р</a:t>
            </a:r>
            <a:r>
              <a:rPr lang="ru-RU" dirty="0">
                <a:solidFill>
                  <a:srgbClr val="7030A0"/>
                </a:solidFill>
              </a:rPr>
              <a:t>о</a:t>
            </a:r>
            <a:r>
              <a:rPr lang="en-US" dirty="0">
                <a:solidFill>
                  <a:srgbClr val="7030A0"/>
                </a:solidFill>
              </a:rPr>
              <a:t>е</a:t>
            </a:r>
            <a:r>
              <a:rPr lang="ru-RU" dirty="0">
                <a:solidFill>
                  <a:srgbClr val="7030A0"/>
                </a:solidFill>
              </a:rPr>
              <a:t>к</a:t>
            </a:r>
            <a:r>
              <a:rPr lang="en-US" dirty="0">
                <a:solidFill>
                  <a:srgbClr val="7030A0"/>
                </a:solidFill>
              </a:rPr>
              <a:t>т</a:t>
            </a:r>
            <a:r>
              <a:rPr lang="ru-RU" dirty="0">
                <a:solidFill>
                  <a:srgbClr val="7030A0"/>
                </a:solidFill>
              </a:rPr>
              <a:t>е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п</a:t>
            </a:r>
            <a:r>
              <a:rPr lang="en-US" dirty="0">
                <a:solidFill>
                  <a:srgbClr val="7030A0"/>
                </a:solidFill>
              </a:rPr>
              <a:t>р</a:t>
            </a:r>
            <a:r>
              <a:rPr lang="ru-RU" dirty="0">
                <a:solidFill>
                  <a:srgbClr val="7030A0"/>
                </a:solidFill>
              </a:rPr>
              <a:t>и</a:t>
            </a:r>
            <a:r>
              <a:rPr lang="en-US" dirty="0">
                <a:solidFill>
                  <a:srgbClr val="7030A0"/>
                </a:solidFill>
              </a:rPr>
              <a:t>н</a:t>
            </a:r>
            <a:r>
              <a:rPr lang="ru-RU" dirty="0">
                <a:solidFill>
                  <a:srgbClr val="7030A0"/>
                </a:solidFill>
              </a:rPr>
              <a:t>я</a:t>
            </a:r>
            <a:r>
              <a:rPr lang="en-US" dirty="0">
                <a:solidFill>
                  <a:srgbClr val="7030A0"/>
                </a:solidFill>
              </a:rPr>
              <a:t>л</a:t>
            </a:r>
            <a:r>
              <a:rPr lang="ru-RU" dirty="0">
                <a:solidFill>
                  <a:srgbClr val="7030A0"/>
                </a:solidFill>
              </a:rPr>
              <a:t>о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у</a:t>
            </a:r>
            <a:r>
              <a:rPr lang="en-US" dirty="0">
                <a:solidFill>
                  <a:srgbClr val="7030A0"/>
                </a:solidFill>
              </a:rPr>
              <a:t>ч</a:t>
            </a:r>
            <a:r>
              <a:rPr lang="ru-RU" dirty="0">
                <a:solidFill>
                  <a:srgbClr val="7030A0"/>
                </a:solidFill>
              </a:rPr>
              <a:t>а</a:t>
            </a:r>
            <a:r>
              <a:rPr lang="en-US" dirty="0">
                <a:solidFill>
                  <a:srgbClr val="7030A0"/>
                </a:solidFill>
              </a:rPr>
              <a:t>с</a:t>
            </a:r>
            <a:r>
              <a:rPr lang="ru-RU" dirty="0">
                <a:solidFill>
                  <a:srgbClr val="7030A0"/>
                </a:solidFill>
              </a:rPr>
              <a:t>т</a:t>
            </a:r>
            <a:r>
              <a:rPr lang="en-US" dirty="0">
                <a:solidFill>
                  <a:srgbClr val="7030A0"/>
                </a:solidFill>
              </a:rPr>
              <a:t>и</a:t>
            </a:r>
            <a:r>
              <a:rPr lang="ru-RU" dirty="0">
                <a:solidFill>
                  <a:srgbClr val="7030A0"/>
                </a:solidFill>
              </a:rPr>
              <a:t>е</a:t>
            </a:r>
            <a:r>
              <a:rPr lang="en-US" dirty="0">
                <a:solidFill>
                  <a:srgbClr val="7030A0"/>
                </a:solidFill>
              </a:rPr>
              <a:t> 102 </a:t>
            </a:r>
            <a:r>
              <a:rPr lang="ru-RU" dirty="0">
                <a:solidFill>
                  <a:srgbClr val="7030A0"/>
                </a:solidFill>
              </a:rPr>
              <a:t>ч</a:t>
            </a:r>
            <a:r>
              <a:rPr lang="en-US" dirty="0">
                <a:solidFill>
                  <a:srgbClr val="7030A0"/>
                </a:solidFill>
              </a:rPr>
              <a:t>е</a:t>
            </a:r>
            <a:r>
              <a:rPr lang="ru-RU" dirty="0">
                <a:solidFill>
                  <a:srgbClr val="7030A0"/>
                </a:solidFill>
              </a:rPr>
              <a:t>л</a:t>
            </a:r>
            <a:r>
              <a:rPr lang="en-US" dirty="0">
                <a:solidFill>
                  <a:srgbClr val="7030A0"/>
                </a:solidFill>
              </a:rPr>
              <a:t>о</a:t>
            </a:r>
            <a:r>
              <a:rPr lang="ru-RU" dirty="0">
                <a:solidFill>
                  <a:srgbClr val="7030A0"/>
                </a:solidFill>
              </a:rPr>
              <a:t>в</a:t>
            </a:r>
            <a:r>
              <a:rPr lang="en-US" dirty="0">
                <a:solidFill>
                  <a:srgbClr val="7030A0"/>
                </a:solidFill>
              </a:rPr>
              <a:t>е</a:t>
            </a:r>
            <a:r>
              <a:rPr lang="ru-RU" dirty="0">
                <a:solidFill>
                  <a:srgbClr val="7030A0"/>
                </a:solidFill>
              </a:rPr>
              <a:t>к</a:t>
            </a:r>
            <a:r>
              <a:rPr lang="en-US" dirty="0">
                <a:solidFill>
                  <a:srgbClr val="7030A0"/>
                </a:solidFill>
              </a:rPr>
              <a:t>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41E910CE-6018-4795-A6CD-61992897629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8" b="2947"/>
          <a:stretch/>
        </p:blipFill>
        <p:spPr>
          <a:xfrm>
            <a:off x="5861082" y="1811523"/>
            <a:ext cx="2913433" cy="4276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7">
            <a:extLst>
              <a:ext uri="{FF2B5EF4-FFF2-40B4-BE49-F238E27FC236}">
                <a16:creationId xmlns:a16="http://schemas.microsoft.com/office/drawing/2014/main" id="{70F4F15C-416C-47D2-B6D7-88646DEA2B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7798"/>
          <a:stretch/>
        </p:blipFill>
        <p:spPr>
          <a:xfrm>
            <a:off x="369485" y="1835521"/>
            <a:ext cx="5344140" cy="292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884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7AB4C-5FAD-4383-8C60-32FAA5B8C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Выставка картин Ольги Дзюбы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(январь 2019)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94C9015-6EC8-4781-9060-99ADF19B5A2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87" y="1681162"/>
            <a:ext cx="5005872" cy="4100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2F950AB9-2C5E-48D0-87B7-3356266078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4" y="1690689"/>
            <a:ext cx="3334941" cy="2222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Объект 7">
            <a:extLst>
              <a:ext uri="{FF2B5EF4-FFF2-40B4-BE49-F238E27FC236}">
                <a16:creationId xmlns:a16="http://schemas.microsoft.com/office/drawing/2014/main" id="{EC7B9183-A62E-46A7-9B52-195F9F56B9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33" y="4127464"/>
            <a:ext cx="3334942" cy="2222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Текст 2">
            <a:extLst>
              <a:ext uri="{FF2B5EF4-FFF2-40B4-BE49-F238E27FC236}">
                <a16:creationId xmlns:a16="http://schemas.microsoft.com/office/drawing/2014/main" id="{8F6835CE-7D31-4CFD-99B9-A33CC7F69F07}"/>
              </a:ext>
            </a:extLst>
          </p:cNvPr>
          <p:cNvSpPr txBox="1">
            <a:spLocks/>
          </p:cNvSpPr>
          <p:nvPr/>
        </p:nvSpPr>
        <p:spPr>
          <a:xfrm>
            <a:off x="4076216" y="5525978"/>
            <a:ext cx="4858943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Более сотни посетителей </a:t>
            </a:r>
          </a:p>
        </p:txBody>
      </p:sp>
    </p:spTree>
    <p:extLst>
      <p:ext uri="{BB962C8B-B14F-4D97-AF65-F5344CB8AC3E}">
        <p14:creationId xmlns:p14="http://schemas.microsoft.com/office/powerpoint/2010/main" val="732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21C2B3EB-CF08-4FBA-85AE-6E4116CB9E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7" t="1149" b="1"/>
          <a:stretch/>
        </p:blipFill>
        <p:spPr>
          <a:xfrm>
            <a:off x="3197135" y="1746243"/>
            <a:ext cx="5064885" cy="434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Объект 20">
            <a:extLst>
              <a:ext uri="{FF2B5EF4-FFF2-40B4-BE49-F238E27FC236}">
                <a16:creationId xmlns:a16="http://schemas.microsoft.com/office/drawing/2014/main" id="{6CA7F275-79E7-4D1E-B45E-E429E4F6802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1" r="18927"/>
          <a:stretch/>
        </p:blipFill>
        <p:spPr>
          <a:xfrm>
            <a:off x="1032808" y="1746243"/>
            <a:ext cx="2164328" cy="434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80599-95B2-48FD-8550-C76E7346A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+mn-lt"/>
              </a:rPr>
              <a:t>Цикл мероприятий </a:t>
            </a:r>
            <a:br>
              <a:rPr lang="ru-RU" sz="4000" b="1" dirty="0">
                <a:solidFill>
                  <a:srgbClr val="002060"/>
                </a:solidFill>
                <a:latin typeface="+mn-lt"/>
              </a:rPr>
            </a:br>
            <a:r>
              <a:rPr lang="ru-RU" sz="4000" b="1" dirty="0">
                <a:solidFill>
                  <a:srgbClr val="002060"/>
                </a:solidFill>
                <a:latin typeface="+mn-lt"/>
              </a:rPr>
              <a:t>«Квартирников КУЛЬТ!»</a:t>
            </a:r>
            <a:br>
              <a:rPr lang="ru-RU" sz="4000" b="1" dirty="0">
                <a:solidFill>
                  <a:srgbClr val="002060"/>
                </a:solidFill>
                <a:latin typeface="+mn-lt"/>
              </a:rPr>
            </a:br>
            <a:r>
              <a:rPr lang="ru-RU" sz="2000" b="1" dirty="0">
                <a:solidFill>
                  <a:srgbClr val="002060"/>
                </a:solidFill>
                <a:latin typeface="+mn-lt"/>
              </a:rPr>
              <a:t>(январь – апрель 2019)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3A3E70-22E5-4052-8B41-AA3A7DFA3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6103245"/>
            <a:ext cx="8743950" cy="493717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Проведено 4 мероприятия общею численностью 190 человек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3ACBB29-C1F7-4921-B774-9E5D4F0C50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b="13262"/>
          <a:stretch/>
        </p:blipFill>
        <p:spPr>
          <a:xfrm>
            <a:off x="1033585" y="1737067"/>
            <a:ext cx="7228436" cy="43427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1EC198-57FD-4C78-BA8A-171C886C80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8092"/>
          <a:stretch/>
        </p:blipFill>
        <p:spPr>
          <a:xfrm>
            <a:off x="1032808" y="1699864"/>
            <a:ext cx="7244715" cy="443548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20AE312-50D2-4EE5-9454-6B654C86E4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10216" r="2137" b="-6016"/>
          <a:stretch/>
        </p:blipFill>
        <p:spPr>
          <a:xfrm>
            <a:off x="1018083" y="1699864"/>
            <a:ext cx="7259440" cy="480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7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48A80-0B37-4F20-A6B5-5182881E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816731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n-lt"/>
              </a:rPr>
              <a:t>Ведется работа по созданию интеллектуальных игровых клубов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9229C0-32F4-42AA-93DA-4D50BB4C8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D2DECB9-DD4E-4FB8-9FA0-DB7C42D859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8" y="1650409"/>
            <a:ext cx="7819880" cy="3795900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8D6587C8-8D07-4D32-8D38-AF96F2AC64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0" y="1650409"/>
            <a:ext cx="7853912" cy="381241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B37783-340E-481E-9D84-900FFD372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9" y="1633889"/>
            <a:ext cx="7884319" cy="3831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258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B106B-EDAA-4A5F-9FB9-5CC0D74A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+mn-lt"/>
              </a:rPr>
              <a:t>Сотрудничество с городскими общественными организациями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AD0FD04-4BD3-4709-87BD-33904C922B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52" y="1681163"/>
            <a:ext cx="6236796" cy="4677596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9789E44F-598B-4D6B-B9A8-965168D52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E1220F3-EC50-41A4-A951-BC2D4A48629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82" y="1651935"/>
            <a:ext cx="6314736" cy="4736052"/>
          </a:xfrm>
        </p:spPr>
      </p:pic>
    </p:spTree>
    <p:extLst>
      <p:ext uri="{BB962C8B-B14F-4D97-AF65-F5344CB8AC3E}">
        <p14:creationId xmlns:p14="http://schemas.microsoft.com/office/powerpoint/2010/main" val="311102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9">
            <a:extLst>
              <a:ext uri="{FF2B5EF4-FFF2-40B4-BE49-F238E27FC236}">
                <a16:creationId xmlns:a16="http://schemas.microsoft.com/office/drawing/2014/main" id="{BEFC1A66-14FA-47D8-AD0C-CFF40E8744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69" y="4513812"/>
            <a:ext cx="3887788" cy="188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950B5500-AAF5-446A-98AC-30760BDDA11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56" y="1731962"/>
            <a:ext cx="3842492" cy="2561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F5C429-2257-419C-B7DB-B2BE1EBC21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1" r="4907"/>
          <a:stretch/>
        </p:blipFill>
        <p:spPr>
          <a:xfrm>
            <a:off x="629841" y="1731962"/>
            <a:ext cx="3842492" cy="4671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87695A6-510F-4DF4-88A7-76F79BF1C8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56" y="1731962"/>
            <a:ext cx="3842492" cy="256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7663D6-F85F-47AF-AF1D-77080D84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n-lt"/>
              </a:rPr>
              <a:t>Создание мультифункциональных коммуникативных и </a:t>
            </a:r>
            <a:r>
              <a:rPr lang="ru-RU" sz="2000" b="1" dirty="0" err="1">
                <a:solidFill>
                  <a:srgbClr val="002060"/>
                </a:solidFill>
                <a:latin typeface="+mn-lt"/>
              </a:rPr>
              <a:t>надпрофильных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 площадок на базе библиотек - это прежде всего создание условий для привлечения различных категорий граждан, </a:t>
            </a:r>
            <a:br>
              <a:rPr lang="ru-RU" sz="2000" b="1" dirty="0">
                <a:solidFill>
                  <a:srgbClr val="002060"/>
                </a:solidFill>
                <a:latin typeface="+mn-lt"/>
              </a:rPr>
            </a:br>
            <a:r>
              <a:rPr lang="ru-RU" sz="2000" b="1" dirty="0">
                <a:solidFill>
                  <a:srgbClr val="002060"/>
                </a:solidFill>
                <a:latin typeface="+mn-lt"/>
              </a:rPr>
              <a:t>к организованному и интересному досугу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81E76F-2B7A-4775-BCA3-163DE480BD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69" y="4513811"/>
            <a:ext cx="3887783" cy="1889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4965137-B3E9-4442-8CBC-139D3751FB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1"/>
          <a:stretch/>
        </p:blipFill>
        <p:spPr>
          <a:xfrm>
            <a:off x="584542" y="1731962"/>
            <a:ext cx="3897579" cy="4718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ACE08FF-3F78-4656-AD61-2E4F749440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" b="7782"/>
          <a:stretch/>
        </p:blipFill>
        <p:spPr>
          <a:xfrm>
            <a:off x="4671664" y="1731962"/>
            <a:ext cx="3900884" cy="471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9B2715A-26CE-4D45-9533-222613D882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3"/>
          <a:stretch/>
        </p:blipFill>
        <p:spPr>
          <a:xfrm>
            <a:off x="584537" y="1731960"/>
            <a:ext cx="3887796" cy="4718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395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</TotalTime>
  <Words>148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Синергия.  Новый формат библиотечного пространства</vt:lpstr>
      <vt:lpstr>Работа творческой студии  “Уж как шла коляда” (декабрь 2018-январь 2019)</vt:lpstr>
      <vt:lpstr>Выставка картин Ольги Дзюбы (январь 2019)</vt:lpstr>
      <vt:lpstr>Цикл мероприятий  «Квартирников КУЛЬТ!» (январь – апрель 2019)</vt:lpstr>
      <vt:lpstr>Ведется работа по созданию интеллектуальных игровых клубов</vt:lpstr>
      <vt:lpstr>Сотрудничество с городскими общественными организациями</vt:lpstr>
      <vt:lpstr>Создание мультифункциональных коммуникативных и надпрофильных площадок на базе библиотек - это прежде всего создание условий для привлечения различных категорий граждан,  к организованному и интересному досугу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«Синергия. Новый формат библиотечного пространства»</dc:title>
  <dc:creator>library.lbt@outlook.com</dc:creator>
  <cp:lastModifiedBy>library.lbt@outlook.com</cp:lastModifiedBy>
  <cp:revision>35</cp:revision>
  <dcterms:created xsi:type="dcterms:W3CDTF">2019-05-14T22:11:03Z</dcterms:created>
  <dcterms:modified xsi:type="dcterms:W3CDTF">2019-05-16T03:41:44Z</dcterms:modified>
</cp:coreProperties>
</file>