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09.05.2019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09.05.2019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09.05.2019</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980728"/>
            <a:ext cx="7478216" cy="2880320"/>
          </a:xfrm>
        </p:spPr>
        <p:txBody>
          <a:bodyPr/>
          <a:lstStyle/>
          <a:p>
            <a:r>
              <a:rPr lang="ru-RU" sz="6000" dirty="0" smtClean="0"/>
              <a:t>Презентация на тему:</a:t>
            </a:r>
            <a:br>
              <a:rPr lang="ru-RU" sz="6000" dirty="0" smtClean="0"/>
            </a:br>
            <a:r>
              <a:rPr lang="ru-RU" sz="6000" dirty="0" smtClean="0"/>
              <a:t>творчество </a:t>
            </a:r>
            <a:br>
              <a:rPr lang="ru-RU" sz="6000" dirty="0" smtClean="0"/>
            </a:br>
            <a:r>
              <a:rPr lang="ru-RU" sz="6000" dirty="0" smtClean="0"/>
              <a:t>Леонардо да Винчи</a:t>
            </a:r>
            <a:endParaRPr lang="ru-RU" sz="6000" dirty="0"/>
          </a:p>
        </p:txBody>
      </p:sp>
      <p:sp>
        <p:nvSpPr>
          <p:cNvPr id="3" name="Подзаголовок 2"/>
          <p:cNvSpPr>
            <a:spLocks noGrp="1"/>
          </p:cNvSpPr>
          <p:nvPr>
            <p:ph type="subTitle" idx="1"/>
          </p:nvPr>
        </p:nvSpPr>
        <p:spPr>
          <a:xfrm>
            <a:off x="4499992" y="4005064"/>
            <a:ext cx="3960440" cy="1944216"/>
          </a:xfrm>
        </p:spPr>
        <p:txBody>
          <a:bodyPr>
            <a:normAutofit fontScale="92500"/>
          </a:bodyPr>
          <a:lstStyle/>
          <a:p>
            <a:r>
              <a:rPr lang="ru-RU" dirty="0" smtClean="0"/>
              <a:t>Презентацию подготовила</a:t>
            </a:r>
          </a:p>
          <a:p>
            <a:r>
              <a:rPr lang="ru-RU" dirty="0" smtClean="0"/>
              <a:t>ученица 10 класса</a:t>
            </a:r>
          </a:p>
          <a:p>
            <a:r>
              <a:rPr lang="ru-RU" dirty="0" smtClean="0"/>
              <a:t>МОУ СОШ № 12</a:t>
            </a:r>
          </a:p>
          <a:p>
            <a:r>
              <a:rPr lang="ru-RU" dirty="0" smtClean="0"/>
              <a:t>Смирнова Алиса</a:t>
            </a:r>
            <a:endParaRPr lang="ru-RU" dirty="0"/>
          </a:p>
        </p:txBody>
      </p:sp>
    </p:spTree>
    <p:extLst>
      <p:ext uri="{BB962C8B-B14F-4D97-AF65-F5344CB8AC3E}">
        <p14:creationId xmlns:p14="http://schemas.microsoft.com/office/powerpoint/2010/main" val="407002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476672"/>
            <a:ext cx="5636096" cy="792088"/>
          </a:xfrm>
        </p:spPr>
        <p:txBody>
          <a:bodyPr>
            <a:normAutofit fontScale="90000"/>
          </a:bodyPr>
          <a:lstStyle/>
          <a:p>
            <a:r>
              <a:rPr lang="ru-RU" dirty="0" smtClean="0"/>
              <a:t>«Джоконда»</a:t>
            </a:r>
            <a:endParaRPr lang="ru-RU" dirty="0"/>
          </a:p>
        </p:txBody>
      </p:sp>
      <p:sp>
        <p:nvSpPr>
          <p:cNvPr id="3" name="Объект 2"/>
          <p:cNvSpPr>
            <a:spLocks noGrp="1"/>
          </p:cNvSpPr>
          <p:nvPr>
            <p:ph sz="half" idx="1"/>
          </p:nvPr>
        </p:nvSpPr>
        <p:spPr>
          <a:xfrm>
            <a:off x="107504" y="1268760"/>
            <a:ext cx="5400600" cy="4680520"/>
          </a:xfrm>
        </p:spPr>
        <p:txBody>
          <a:bodyPr>
            <a:noAutofit/>
          </a:bodyPr>
          <a:lstStyle/>
          <a:p>
            <a:r>
              <a:rPr lang="ru-RU" sz="1400" dirty="0"/>
              <a:t>В записях великого Леонардо да Винчи (1452-1519), гения Ренессанса, нет ни одного упоминания о работе над портретом. Существует много версий того, кто изображен на этом произведении. Среди прочих мнений выказывались и такие, что </a:t>
            </a:r>
            <a:r>
              <a:rPr lang="ru-RU" sz="1400" dirty="0" err="1"/>
              <a:t>Мона</a:t>
            </a:r>
            <a:r>
              <a:rPr lang="ru-RU" sz="1400" dirty="0"/>
              <a:t> Лиза - и автопортрет самого Леонардо, и портрет его ученика, и портрет матери или просто идеальный собирательный женский образ. Согласно «официальному» мнению, на картине изображена жена флорентийского купца </a:t>
            </a:r>
            <a:r>
              <a:rPr lang="ru-RU" sz="1400" dirty="0" err="1"/>
              <a:t>Франческо</a:t>
            </a:r>
            <a:r>
              <a:rPr lang="ru-RU" sz="1400" dirty="0"/>
              <a:t> </a:t>
            </a:r>
            <a:r>
              <a:rPr lang="ru-RU" sz="1400" dirty="0" err="1"/>
              <a:t>дель</a:t>
            </a:r>
            <a:r>
              <a:rPr lang="ru-RU" sz="1400" dirty="0"/>
              <a:t> </a:t>
            </a:r>
            <a:r>
              <a:rPr lang="ru-RU" sz="1400" dirty="0" err="1"/>
              <a:t>Джокондо</a:t>
            </a:r>
            <a:r>
              <a:rPr lang="ru-RU" sz="1400" dirty="0"/>
              <a:t> Лиза </a:t>
            </a:r>
            <a:r>
              <a:rPr lang="ru-RU" sz="1400" dirty="0" err="1"/>
              <a:t>Герардини</a:t>
            </a:r>
            <a:r>
              <a:rPr lang="ru-RU" sz="1400" dirty="0" smtClean="0"/>
              <a:t>.</a:t>
            </a:r>
            <a:endParaRPr lang="ru-RU" sz="1400" dirty="0"/>
          </a:p>
          <a:p>
            <a:r>
              <a:rPr lang="ru-RU" sz="1400" dirty="0"/>
              <a:t>   На губах </a:t>
            </a:r>
            <a:r>
              <a:rPr lang="ru-RU" sz="1400" dirty="0" err="1"/>
              <a:t>Моны</a:t>
            </a:r>
            <a:r>
              <a:rPr lang="ru-RU" sz="1400" dirty="0"/>
              <a:t> Лизы застыла знаменитая едва уловимая улыбка, придающая ее лицу загадку и очарование. Не зритель смотрит на нее, а она сама наблюдает за ним глубоким, все понимающим взглядом</a:t>
            </a:r>
            <a:r>
              <a:rPr lang="ru-RU" sz="1400" dirty="0" smtClean="0"/>
              <a:t>.</a:t>
            </a:r>
            <a:endParaRPr lang="ru-RU" sz="1400" dirty="0"/>
          </a:p>
          <a:p>
            <a:r>
              <a:rPr lang="ru-RU" sz="1400" dirty="0"/>
              <a:t>   Картина выполнена почти прозрачными, необычайно тонкими слоями. Кажется, что </a:t>
            </a:r>
            <a:r>
              <a:rPr lang="ru-RU" sz="1400" dirty="0" err="1"/>
              <a:t>Мона</a:t>
            </a:r>
            <a:r>
              <a:rPr lang="ru-RU" sz="1400" dirty="0"/>
              <a:t> Лиза не написана красками, а совсем «живая». Мазки настолько мелкие, что ни микроскоп, ни лучи рентгена не обнаруживают следов работы мастера и не определяют количество живописных слоев. «Джоконда» необычайно воздушна. Воздух получился настоящим, как и сама Джоконда - тоже «настоящая». Пространство картины наполнено легкой дымкой, пропускающей рассеянный свет, - «сфумато», по определению самого художника.</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52120" y="1556792"/>
            <a:ext cx="3240360" cy="4248472"/>
          </a:xfrm>
        </p:spPr>
      </p:pic>
    </p:spTree>
    <p:extLst>
      <p:ext uri="{BB962C8B-B14F-4D97-AF65-F5344CB8AC3E}">
        <p14:creationId xmlns:p14="http://schemas.microsoft.com/office/powerpoint/2010/main" val="341105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0"/>
            <a:ext cx="7488832" cy="936104"/>
          </a:xfrm>
        </p:spPr>
        <p:txBody>
          <a:bodyPr>
            <a:normAutofit fontScale="90000"/>
          </a:bodyPr>
          <a:lstStyle/>
          <a:p>
            <a:r>
              <a:rPr lang="ru-RU" dirty="0" smtClean="0"/>
              <a:t>«</a:t>
            </a:r>
            <a:r>
              <a:rPr lang="ru-RU" dirty="0" err="1" smtClean="0"/>
              <a:t>Витрувианский</a:t>
            </a:r>
            <a:r>
              <a:rPr lang="ru-RU" dirty="0" smtClean="0"/>
              <a:t> человек»</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1" y="1556792"/>
            <a:ext cx="7056784" cy="4392488"/>
          </a:xfrm>
        </p:spPr>
      </p:pic>
    </p:spTree>
    <p:extLst>
      <p:ext uri="{BB962C8B-B14F-4D97-AF65-F5344CB8AC3E}">
        <p14:creationId xmlns:p14="http://schemas.microsoft.com/office/powerpoint/2010/main" val="298085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0688"/>
            <a:ext cx="7910264" cy="5328592"/>
          </a:xfrm>
        </p:spPr>
        <p:txBody>
          <a:bodyPr>
            <a:normAutofit fontScale="85000" lnSpcReduction="20000"/>
          </a:bodyPr>
          <a:lstStyle/>
          <a:p>
            <a:r>
              <a:rPr lang="ru-RU" dirty="0"/>
              <a:t> Это не просто один из наиболее хорошо известных рисунков Леонардо да Винчи, а наиболее растиражированное средствами массовой информации изображение. Оно часто встречается в разнообразных учебных пособиях, используется в рекламных роликах и плакатах, даже мелькает в кино – достаточно вспомнить неоднозначно принятый публикой и критикой «Код да Винчи». Такая известность обусловлена высочайшим качеством изображения и его значимостью для современного человека.</a:t>
            </a:r>
          </a:p>
          <a:p>
            <a:endParaRPr lang="ru-RU" dirty="0"/>
          </a:p>
          <a:p>
            <a:r>
              <a:rPr lang="ru-RU" dirty="0"/>
              <a:t>   «</a:t>
            </a:r>
            <a:r>
              <a:rPr lang="ru-RU" dirty="0" err="1"/>
              <a:t>Витрувианский</a:t>
            </a:r>
            <a:r>
              <a:rPr lang="ru-RU" dirty="0"/>
              <a:t> человек» одновременно является шедевром изобразительного искусства и плодом научных изысканий. Этот рисунок был создан как иллюстрация для книги Леонардо, посвященной одному из трудов </a:t>
            </a:r>
            <a:r>
              <a:rPr lang="ru-RU" dirty="0" err="1"/>
              <a:t>Витрувия</a:t>
            </a:r>
            <a:r>
              <a:rPr lang="ru-RU" dirty="0"/>
              <a:t> – знаменитого римского архитектора. Как и сам Леонардо, </a:t>
            </a:r>
            <a:r>
              <a:rPr lang="ru-RU" dirty="0" err="1"/>
              <a:t>Витрувий</a:t>
            </a:r>
            <a:r>
              <a:rPr lang="ru-RU" dirty="0"/>
              <a:t> был необычайно одаренным человеком с широчайшими интересами. Он хорошо знал механику и обладал энциклопедическими знаниями. Интерес Леонардо к этому неординарному человеку понятен, так как он сам был очень разносторонней личностью и увлекался не только искусством в разных его проявлениях, но и наукой.</a:t>
            </a:r>
          </a:p>
          <a:p>
            <a:endParaRPr lang="ru-RU" dirty="0"/>
          </a:p>
        </p:txBody>
      </p:sp>
    </p:spTree>
    <p:extLst>
      <p:ext uri="{BB962C8B-B14F-4D97-AF65-F5344CB8AC3E}">
        <p14:creationId xmlns:p14="http://schemas.microsoft.com/office/powerpoint/2010/main" val="170399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76672"/>
            <a:ext cx="7543800" cy="5688632"/>
          </a:xfrm>
        </p:spPr>
        <p:txBody>
          <a:bodyPr>
            <a:normAutofit fontScale="70000" lnSpcReduction="20000"/>
          </a:bodyPr>
          <a:lstStyle/>
          <a:p>
            <a:r>
              <a:rPr lang="ru-RU" dirty="0"/>
              <a:t> «</a:t>
            </a:r>
            <a:r>
              <a:rPr lang="ru-RU" dirty="0" err="1"/>
              <a:t>Витрувианский</a:t>
            </a:r>
            <a:r>
              <a:rPr lang="ru-RU" dirty="0"/>
              <a:t> человек» - остроумный и передовой для своего времени способ продемонстрировать идеальные пропорции человеческой фигуры. Рисунок изображает фигуру мужчины в двух положениях. При этом очертания изображений наложены друг на друга и вписаны соответственно в квадрат и окружность. Обе геометрические фигуры имеют общие точки соприкосновения. Это изображение показывает, каким должны быть правильные пропорции тела мужчины по описанию, оставленному </a:t>
            </a:r>
            <a:r>
              <a:rPr lang="ru-RU" dirty="0" err="1"/>
              <a:t>Витрувием</a:t>
            </a:r>
            <a:r>
              <a:rPr lang="ru-RU" dirty="0"/>
              <a:t> в его книге «Об архитектуре». В широком смысле понятие архитектуры может быть применено и к принципам строения человеческого тела, что успешно и продемонстрировал Леонардо да Винчи.</a:t>
            </a:r>
          </a:p>
          <a:p>
            <a:endParaRPr lang="ru-RU" dirty="0"/>
          </a:p>
          <a:p>
            <a:r>
              <a:rPr lang="ru-RU" dirty="0"/>
              <a:t>   Роль «</a:t>
            </a:r>
            <a:r>
              <a:rPr lang="ru-RU" dirty="0" err="1"/>
              <a:t>Витрувианского</a:t>
            </a:r>
            <a:r>
              <a:rPr lang="ru-RU" dirty="0"/>
              <a:t> человека» в развитии искусства и расцвете итальянского Ренессанса чрезвычайно велика. После падения Римской империи многочисленные знания предыдущих поколений о человеческих пропорциях и строении тела были утеряны и постепенно забыты. В средневековом искусстве изображения людей резко отличались от тех, что были во времена античности. Леонардо сумел продемонстрировать, как на самом деле отражается божественный замысел в строении тела человека. Его рисунок стал образцом для художников всех времен. Даже великий </a:t>
            </a:r>
            <a:r>
              <a:rPr lang="ru-RU" dirty="0" err="1"/>
              <a:t>Ле</a:t>
            </a:r>
            <a:r>
              <a:rPr lang="ru-RU" dirty="0"/>
              <a:t> Корбюзье использовал его для создания собственных творений, повлиявших на архитектуру всего XX века. Благодаря символичности изображения многие считают его отражением строения всего мироздания (пупок фигуры является центром окружности, что вызывает ассоциации с центром Вселенной).</a:t>
            </a:r>
          </a:p>
          <a:p>
            <a:endParaRPr lang="ru-RU" dirty="0"/>
          </a:p>
        </p:txBody>
      </p:sp>
    </p:spTree>
    <p:extLst>
      <p:ext uri="{BB962C8B-B14F-4D97-AF65-F5344CB8AC3E}">
        <p14:creationId xmlns:p14="http://schemas.microsoft.com/office/powerpoint/2010/main" val="93068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191472"/>
          </a:xfrm>
        </p:spPr>
        <p:txBody>
          <a:bodyPr>
            <a:normAutofit/>
          </a:bodyPr>
          <a:lstStyle/>
          <a:p>
            <a:r>
              <a:rPr lang="ru-RU" dirty="0"/>
              <a:t> Кроме своего огромного исторического и научного значения, «</a:t>
            </a:r>
            <a:r>
              <a:rPr lang="ru-RU" dirty="0" err="1"/>
              <a:t>Витрувианский</a:t>
            </a:r>
            <a:r>
              <a:rPr lang="ru-RU" dirty="0"/>
              <a:t> человек» несет и значительную эстетическую нагрузку. Рисунок выполнен тонкими точными линиями, идеально передающими человеческие формы. Созданный Леонардо образ очень выразительный и запоминающийся. Вряд ли можно найти цивилизованного человека, который не видел это изображение и не знает его автора.</a:t>
            </a:r>
          </a:p>
          <a:p>
            <a:endParaRPr lang="ru-RU" dirty="0"/>
          </a:p>
          <a:p>
            <a:r>
              <a:rPr lang="ru-RU" dirty="0"/>
              <a:t> </a:t>
            </a:r>
          </a:p>
          <a:p>
            <a:endParaRPr lang="ru-RU" dirty="0"/>
          </a:p>
        </p:txBody>
      </p:sp>
    </p:spTree>
    <p:extLst>
      <p:ext uri="{BB962C8B-B14F-4D97-AF65-F5344CB8AC3E}">
        <p14:creationId xmlns:p14="http://schemas.microsoft.com/office/powerpoint/2010/main" val="215198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04664"/>
            <a:ext cx="6061720" cy="720080"/>
          </a:xfrm>
        </p:spPr>
        <p:txBody>
          <a:bodyPr>
            <a:normAutofit fontScale="90000"/>
          </a:bodyPr>
          <a:lstStyle/>
          <a:p>
            <a:r>
              <a:rPr lang="ru-RU" dirty="0" smtClean="0"/>
              <a:t>«Крещение Христа»</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340767"/>
            <a:ext cx="3816424" cy="4595679"/>
          </a:xfrm>
        </p:spPr>
      </p:pic>
      <p:sp>
        <p:nvSpPr>
          <p:cNvPr id="4" name="Объект 3"/>
          <p:cNvSpPr>
            <a:spLocks noGrp="1"/>
          </p:cNvSpPr>
          <p:nvPr>
            <p:ph sz="half" idx="2"/>
          </p:nvPr>
        </p:nvSpPr>
        <p:spPr>
          <a:xfrm>
            <a:off x="4211960" y="1268760"/>
            <a:ext cx="4824536" cy="4824535"/>
          </a:xfrm>
        </p:spPr>
        <p:txBody>
          <a:bodyPr>
            <a:noAutofit/>
          </a:bodyPr>
          <a:lstStyle/>
          <a:p>
            <a:r>
              <a:rPr lang="ru-RU" sz="1400" dirty="0"/>
              <a:t> Будучи прежде всего скульптором, </a:t>
            </a:r>
            <a:r>
              <a:rPr lang="ru-RU" sz="1400" dirty="0" err="1"/>
              <a:t>Андреа</a:t>
            </a:r>
            <a:r>
              <a:rPr lang="ru-RU" sz="1400" dirty="0"/>
              <a:t> Верроккьо (1435/1436-1488) выполнял живописные заказы с перерывами, вследствие чего одну из своих картин - «Крещение Христа» - никак не мог закончить. Он попросил довершить начатое своего ученика Леонардо да Винчи (1452-1519), молодого, но уже достигшего к тому времени больших успехов, хотя и остававшегося в мастерской учителя. Центральные фигуры и ангел справа уже были написаны в типичной для Верроккьо манере - суховатой, линеарной, с изысканными силуэтами фигур.</a:t>
            </a:r>
          </a:p>
          <a:p>
            <a:endParaRPr lang="ru-RU" sz="1400" dirty="0"/>
          </a:p>
          <a:p>
            <a:r>
              <a:rPr lang="ru-RU" sz="1400" dirty="0"/>
              <a:t>   Леонардо изобразил ангела, стоящего слева, но использовал не темперу, как учитель, а масляные краски, сохнущие дольше и позволяющие передать мягкую светотень, окутать образ легкой дымкой. Так родилась ставшая потом знаменитой </a:t>
            </a:r>
            <a:r>
              <a:rPr lang="ru-RU" sz="1400" dirty="0" err="1"/>
              <a:t>леонардовская</a:t>
            </a:r>
            <a:r>
              <a:rPr lang="ru-RU" sz="1400" dirty="0"/>
              <a:t> техника «сфумато». Художник написал и часть пейзажа позади ангелов, основой для которой послужил сделанный им рисунок с изображением долины реки </a:t>
            </a:r>
            <a:r>
              <a:rPr lang="ru-RU" sz="1400" dirty="0" err="1"/>
              <a:t>Арно</a:t>
            </a:r>
            <a:r>
              <a:rPr lang="ru-RU" sz="1400" dirty="0"/>
              <a:t>. Работа молодого живописца поразила Верроккьо и стала так популярна, что с этой группы ангелов выполняли копии.</a:t>
            </a:r>
          </a:p>
        </p:txBody>
      </p:sp>
    </p:spTree>
    <p:extLst>
      <p:ext uri="{BB962C8B-B14F-4D97-AF65-F5344CB8AC3E}">
        <p14:creationId xmlns:p14="http://schemas.microsoft.com/office/powerpoint/2010/main" val="171142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6500192" cy="1152128"/>
          </a:xfrm>
        </p:spPr>
        <p:txBody>
          <a:bodyPr/>
          <a:lstStyle/>
          <a:p>
            <a:r>
              <a:rPr lang="ru-RU" dirty="0" smtClean="0"/>
              <a:t>Интересные факты:</a:t>
            </a:r>
            <a:endParaRPr lang="ru-RU" dirty="0"/>
          </a:p>
        </p:txBody>
      </p:sp>
      <p:sp>
        <p:nvSpPr>
          <p:cNvPr id="3" name="Объект 2"/>
          <p:cNvSpPr>
            <a:spLocks noGrp="1"/>
          </p:cNvSpPr>
          <p:nvPr>
            <p:ph idx="1"/>
          </p:nvPr>
        </p:nvSpPr>
        <p:spPr>
          <a:xfrm>
            <a:off x="827584" y="1844824"/>
            <a:ext cx="7478216" cy="4608512"/>
          </a:xfrm>
        </p:spPr>
        <p:txBody>
          <a:bodyPr>
            <a:normAutofit fontScale="92500" lnSpcReduction="20000"/>
          </a:bodyPr>
          <a:lstStyle/>
          <a:p>
            <a:r>
              <a:rPr lang="ru-RU" dirty="0"/>
              <a:t>Леонардо был требователен и точен во всех своих делах. Даже увлекаясь живописью, он настаивал на полном изучении объекта перед началом рисунка.</a:t>
            </a:r>
          </a:p>
          <a:p>
            <a:r>
              <a:rPr lang="ru-RU" dirty="0"/>
              <a:t>Леонардо да Винчи сделал огромный вклад в инженерию и гидравлику, ученый изобрел велосипед, </a:t>
            </a:r>
            <a:r>
              <a:rPr lang="ru-RU" dirty="0" err="1"/>
              <a:t>колесцовый</a:t>
            </a:r>
            <a:r>
              <a:rPr lang="ru-RU" dirty="0"/>
              <a:t> замок, прожектор, катапульту и др.</a:t>
            </a:r>
          </a:p>
          <a:p>
            <a:r>
              <a:rPr lang="ru-RU" dirty="0"/>
              <a:t>Рукописи Леонардо да Винчи бесценны. Их полностью опубликовали лишь в 19-20 веках. В своих заметках Леонардо отмечал не просто размышления, а дополнял их рисунками, чертежами, описанием.</a:t>
            </a:r>
          </a:p>
          <a:p>
            <a:r>
              <a:rPr lang="ru-RU" dirty="0"/>
              <a:t>Жизнь Леонардо да Винчи, биография которого была полна невероятных событий, описана многими известными авторами – Д. Мережковским, В. Зубовым, М. </a:t>
            </a:r>
            <a:r>
              <a:rPr lang="ru-RU" dirty="0" err="1"/>
              <a:t>Ландрус</a:t>
            </a:r>
            <a:r>
              <a:rPr lang="ru-RU" dirty="0"/>
              <a:t>, Р. </a:t>
            </a:r>
            <a:r>
              <a:rPr lang="ru-RU" dirty="0" err="1"/>
              <a:t>Джакоббо</a:t>
            </a:r>
            <a:r>
              <a:rPr lang="ru-RU" dirty="0"/>
              <a:t>, А. </a:t>
            </a:r>
            <a:r>
              <a:rPr lang="ru-RU" dirty="0" err="1"/>
              <a:t>Гастевым</a:t>
            </a:r>
            <a:r>
              <a:rPr lang="ru-RU" dirty="0"/>
              <a:t> и др. Многие из книг о художнике были созданы для детей.</a:t>
            </a:r>
          </a:p>
          <a:p>
            <a:endParaRPr lang="ru-RU" dirty="0"/>
          </a:p>
          <a:p>
            <a:endParaRPr lang="ru-RU" dirty="0"/>
          </a:p>
        </p:txBody>
      </p:sp>
    </p:spTree>
    <p:extLst>
      <p:ext uri="{BB962C8B-B14F-4D97-AF65-F5344CB8AC3E}">
        <p14:creationId xmlns:p14="http://schemas.microsoft.com/office/powerpoint/2010/main" val="254195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3429000"/>
            <a:ext cx="7056784" cy="2160240"/>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32550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700808"/>
            <a:ext cx="6421760" cy="2736304"/>
          </a:xfrm>
        </p:spPr>
        <p:txBody>
          <a:bodyPr>
            <a:normAutofit/>
          </a:bodyPr>
          <a:lstStyle/>
          <a:p>
            <a:r>
              <a:rPr lang="ru-RU" dirty="0" smtClean="0"/>
              <a:t>Краткая биография Леонардо да Винчи </a:t>
            </a:r>
            <a:endParaRPr lang="ru-RU" dirty="0"/>
          </a:p>
        </p:txBody>
      </p:sp>
    </p:spTree>
    <p:extLst>
      <p:ext uri="{BB962C8B-B14F-4D97-AF65-F5344CB8AC3E}">
        <p14:creationId xmlns:p14="http://schemas.microsoft.com/office/powerpoint/2010/main" val="313969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476672"/>
            <a:ext cx="7236296" cy="936104"/>
          </a:xfrm>
        </p:spPr>
        <p:txBody>
          <a:bodyPr>
            <a:noAutofit/>
          </a:bodyPr>
          <a:lstStyle/>
          <a:p>
            <a:r>
              <a:rPr lang="ru-RU" sz="4400" dirty="0" smtClean="0"/>
              <a:t> </a:t>
            </a:r>
            <a:endParaRPr lang="ru-RU" sz="44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88024" y="1556792"/>
            <a:ext cx="3803204" cy="4392488"/>
          </a:xfrm>
        </p:spPr>
      </p:pic>
      <p:sp>
        <p:nvSpPr>
          <p:cNvPr id="4" name="Текст 3"/>
          <p:cNvSpPr>
            <a:spLocks noGrp="1"/>
          </p:cNvSpPr>
          <p:nvPr>
            <p:ph type="body" sz="half" idx="2"/>
          </p:nvPr>
        </p:nvSpPr>
        <p:spPr>
          <a:xfrm>
            <a:off x="467544" y="1484784"/>
            <a:ext cx="4248472" cy="4680520"/>
          </a:xfrm>
        </p:spPr>
        <p:txBody>
          <a:bodyPr>
            <a:normAutofit/>
          </a:bodyPr>
          <a:lstStyle/>
          <a:p>
            <a:r>
              <a:rPr lang="ru-RU" sz="2600" dirty="0"/>
              <a:t>Леонардо да Винчи (Леонардо </a:t>
            </a:r>
            <a:r>
              <a:rPr lang="ru-RU" sz="2600" dirty="0" err="1"/>
              <a:t>ди</a:t>
            </a:r>
            <a:r>
              <a:rPr lang="ru-RU" sz="2600" dirty="0"/>
              <a:t> сер Пьеро да Винчи) (1452 –1519) – величайший итальянский художник, сделавший огромный вклад в искусство Высокого Возрождения, гениальный ученый, изобретатель, мыслитель, музыкант, ярчайший пример «универсального человека».</a:t>
            </a:r>
          </a:p>
          <a:p>
            <a:endParaRPr lang="ru-RU" dirty="0"/>
          </a:p>
        </p:txBody>
      </p:sp>
    </p:spTree>
    <p:extLst>
      <p:ext uri="{BB962C8B-B14F-4D97-AF65-F5344CB8AC3E}">
        <p14:creationId xmlns:p14="http://schemas.microsoft.com/office/powerpoint/2010/main" val="45825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920880" cy="936104"/>
          </a:xfrm>
        </p:spPr>
        <p:txBody>
          <a:bodyPr>
            <a:normAutofit/>
          </a:bodyPr>
          <a:lstStyle/>
          <a:p>
            <a:r>
              <a:rPr lang="ru-RU" dirty="0" smtClean="0"/>
              <a:t>Детство и образование.</a:t>
            </a:r>
            <a:endParaRPr lang="ru-RU" dirty="0"/>
          </a:p>
        </p:txBody>
      </p:sp>
      <p:sp>
        <p:nvSpPr>
          <p:cNvPr id="3" name="Объект 2"/>
          <p:cNvSpPr>
            <a:spLocks noGrp="1"/>
          </p:cNvSpPr>
          <p:nvPr>
            <p:ph sz="half" idx="1"/>
          </p:nvPr>
        </p:nvSpPr>
        <p:spPr>
          <a:xfrm>
            <a:off x="179512" y="1772816"/>
            <a:ext cx="8712968" cy="4824536"/>
          </a:xfrm>
        </p:spPr>
        <p:txBody>
          <a:bodyPr>
            <a:normAutofit fontScale="85000" lnSpcReduction="10000"/>
          </a:bodyPr>
          <a:lstStyle/>
          <a:p>
            <a:r>
              <a:rPr lang="ru-RU" dirty="0" smtClean="0"/>
              <a:t>Леонардо </a:t>
            </a:r>
            <a:r>
              <a:rPr lang="ru-RU" dirty="0"/>
              <a:t>да Винчи родился 15 апреля 1452 года в селении </a:t>
            </a:r>
            <a:r>
              <a:rPr lang="ru-RU" dirty="0" err="1"/>
              <a:t>Анкиато</a:t>
            </a:r>
            <a:r>
              <a:rPr lang="ru-RU" dirty="0"/>
              <a:t> вблизи города Винчи (отсюда и произошла приставка к его фамилии). Отец и мать мальчика не были женаты, поэтому первые годы Леонардо провел с матерью. Вскоре отец, служивший нотариусом, забрал его к себе в семью</a:t>
            </a:r>
            <a:r>
              <a:rPr lang="ru-RU" dirty="0" smtClean="0"/>
              <a:t>.</a:t>
            </a:r>
            <a:endParaRPr lang="ru-RU" dirty="0"/>
          </a:p>
          <a:p>
            <a:r>
              <a:rPr lang="ru-RU" dirty="0"/>
              <a:t>В 1466 году да Винчи поступил подмастерьем в мастерскую художника Верроккьо во Флоренции, где также обучались </a:t>
            </a:r>
            <a:r>
              <a:rPr lang="ru-RU" dirty="0" err="1"/>
              <a:t>Перуджино</a:t>
            </a:r>
            <a:r>
              <a:rPr lang="ru-RU" dirty="0"/>
              <a:t>, </a:t>
            </a:r>
            <a:r>
              <a:rPr lang="ru-RU" dirty="0" err="1"/>
              <a:t>Аньоло</a:t>
            </a:r>
            <a:r>
              <a:rPr lang="ru-RU" dirty="0"/>
              <a:t> </a:t>
            </a:r>
            <a:r>
              <a:rPr lang="ru-RU" dirty="0" err="1"/>
              <a:t>ди</a:t>
            </a:r>
            <a:r>
              <a:rPr lang="ru-RU" dirty="0"/>
              <a:t> Поло, Лоренцо </a:t>
            </a:r>
            <a:r>
              <a:rPr lang="ru-RU" dirty="0" err="1"/>
              <a:t>ди</a:t>
            </a:r>
            <a:r>
              <a:rPr lang="ru-RU" dirty="0"/>
              <a:t> </a:t>
            </a:r>
            <a:r>
              <a:rPr lang="ru-RU" dirty="0" err="1"/>
              <a:t>Креди</a:t>
            </a:r>
            <a:r>
              <a:rPr lang="ru-RU" dirty="0"/>
              <a:t>, работал </a:t>
            </a:r>
            <a:r>
              <a:rPr lang="ru-RU" dirty="0" err="1"/>
              <a:t>Ботичелли</a:t>
            </a:r>
            <a:r>
              <a:rPr lang="ru-RU" dirty="0"/>
              <a:t>, бывал </a:t>
            </a:r>
            <a:r>
              <a:rPr lang="ru-RU" dirty="0" err="1"/>
              <a:t>Гирландайо</a:t>
            </a:r>
            <a:r>
              <a:rPr lang="ru-RU" dirty="0"/>
              <a:t> и др. В это время Леонардо увлекся рисованием, скульптурой и моделированием, изучал металлургию, химию, черчение, осваивал работу с гипсом, кожей, металлом. В 1473 году да Винчи получил квалификацию мастера в Гильдии Святого Луки.</a:t>
            </a:r>
          </a:p>
          <a:p>
            <a:endParaRPr lang="ru-RU" dirty="0"/>
          </a:p>
          <a:p>
            <a:endParaRPr lang="ru-RU" dirty="0"/>
          </a:p>
          <a:p>
            <a:endParaRPr lang="ru-RU" dirty="0"/>
          </a:p>
        </p:txBody>
      </p:sp>
    </p:spTree>
    <p:extLst>
      <p:ext uri="{BB962C8B-B14F-4D97-AF65-F5344CB8AC3E}">
        <p14:creationId xmlns:p14="http://schemas.microsoft.com/office/powerpoint/2010/main" val="179786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676456" cy="1656184"/>
          </a:xfrm>
        </p:spPr>
        <p:txBody>
          <a:bodyPr>
            <a:normAutofit fontScale="90000"/>
          </a:bodyPr>
          <a:lstStyle/>
          <a:p>
            <a:r>
              <a:rPr lang="ru-RU" dirty="0"/>
              <a:t>Раннее творчество и научная </a:t>
            </a:r>
            <a:r>
              <a:rPr lang="ru-RU" dirty="0" smtClean="0"/>
              <a:t>деятельность.</a:t>
            </a:r>
            <a:r>
              <a:rPr lang="ru-RU" dirty="0"/>
              <a:t/>
            </a:r>
            <a:br>
              <a:rPr lang="ru-RU" dirty="0"/>
            </a:br>
            <a:endParaRPr lang="ru-RU" dirty="0"/>
          </a:p>
        </p:txBody>
      </p:sp>
      <p:sp>
        <p:nvSpPr>
          <p:cNvPr id="3" name="Объект 2"/>
          <p:cNvSpPr>
            <a:spLocks noGrp="1"/>
          </p:cNvSpPr>
          <p:nvPr>
            <p:ph sz="half" idx="1"/>
          </p:nvPr>
        </p:nvSpPr>
        <p:spPr>
          <a:xfrm>
            <a:off x="179512" y="1700808"/>
            <a:ext cx="4968552" cy="4464496"/>
          </a:xfrm>
        </p:spPr>
        <p:txBody>
          <a:bodyPr>
            <a:normAutofit lnSpcReduction="10000"/>
          </a:bodyPr>
          <a:lstStyle/>
          <a:p>
            <a:r>
              <a:rPr lang="ru-RU" sz="1600" dirty="0"/>
              <a:t>В начале творческого пути Леонардо практически все свое время посвящал работе над картинами. В 1472 – 1477 художник создал картины «Крещение Христа», «Благовещение», «Мадонна с вазой». В конце 70-х годов закончил «Мадонну с цветком» («Мадонну Бенуа»). В 1481 году была создана первая крупная работа в творчестве Леонардо да Винчи – «Поклонение волхвов</a:t>
            </a:r>
            <a:r>
              <a:rPr lang="ru-RU" sz="1600" dirty="0" smtClean="0"/>
              <a:t>».</a:t>
            </a:r>
            <a:endParaRPr lang="ru-RU" sz="1600" dirty="0"/>
          </a:p>
          <a:p>
            <a:r>
              <a:rPr lang="ru-RU" sz="1600" dirty="0"/>
              <a:t>В 1482 году Леонардо переезжает в Милан. С 1487 года да Винчи занимался разработкой летательной машины, которая была основана на птичьем полете. Леонардо создал сначала простейший аппарат на основе крыльев, а затем разработал механизм аэроплана с полным управлением. Однако воплотить идею в жизнь не удалось, так как у исследователя не было мотора. Кроме того, Леонардо изучал анатомию и архитектуру, открыл ботанику как самостоятельную </a:t>
            </a:r>
            <a:r>
              <a:rPr lang="ru-RU" sz="1600" dirty="0" smtClean="0"/>
              <a:t>дисциплину</a:t>
            </a:r>
            <a:endParaRPr lang="ru-RU" sz="1600"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92725" y="1988840"/>
            <a:ext cx="3383731" cy="2682476"/>
          </a:xfrm>
        </p:spPr>
      </p:pic>
    </p:spTree>
    <p:extLst>
      <p:ext uri="{BB962C8B-B14F-4D97-AF65-F5344CB8AC3E}">
        <p14:creationId xmlns:p14="http://schemas.microsoft.com/office/powerpoint/2010/main" val="321964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92696"/>
            <a:ext cx="8388423" cy="1296144"/>
          </a:xfrm>
        </p:spPr>
        <p:txBody>
          <a:bodyPr>
            <a:normAutofit fontScale="90000"/>
          </a:bodyPr>
          <a:lstStyle/>
          <a:p>
            <a:r>
              <a:rPr lang="ru-RU" dirty="0"/>
              <a:t>Зрелый период </a:t>
            </a:r>
            <a:r>
              <a:rPr lang="ru-RU" dirty="0" smtClean="0"/>
              <a:t>творчества.</a:t>
            </a:r>
            <a:r>
              <a:rPr lang="ru-RU" dirty="0"/>
              <a:t/>
            </a:r>
            <a:br>
              <a:rPr lang="ru-RU" dirty="0"/>
            </a:br>
            <a:endParaRPr lang="ru-RU" dirty="0"/>
          </a:p>
        </p:txBody>
      </p:sp>
      <p:sp>
        <p:nvSpPr>
          <p:cNvPr id="3" name="Объект 2"/>
          <p:cNvSpPr>
            <a:spLocks noGrp="1"/>
          </p:cNvSpPr>
          <p:nvPr>
            <p:ph sz="half" idx="1"/>
          </p:nvPr>
        </p:nvSpPr>
        <p:spPr>
          <a:xfrm>
            <a:off x="323528" y="1124744"/>
            <a:ext cx="4176464" cy="5040561"/>
          </a:xfrm>
        </p:spPr>
        <p:txBody>
          <a:bodyPr>
            <a:normAutofit fontScale="70000" lnSpcReduction="20000"/>
          </a:bodyPr>
          <a:lstStyle/>
          <a:p>
            <a:r>
              <a:rPr lang="ru-RU" dirty="0" smtClean="0"/>
              <a:t>В </a:t>
            </a:r>
            <a:r>
              <a:rPr lang="ru-RU" dirty="0"/>
              <a:t>1490 году да Винчи создает картину «Дама с горностаем», а также знаменитый рисунок «</a:t>
            </a:r>
            <a:r>
              <a:rPr lang="ru-RU" dirty="0" err="1"/>
              <a:t>Витрувианский</a:t>
            </a:r>
            <a:r>
              <a:rPr lang="ru-RU" dirty="0"/>
              <a:t> человек», который иногда называют «каноническими пропорциями». В 1495 – 1498 годах Леонардо работал над одним из самых главных своих произведений – фреской «Тайная вечеря» в Милане в монастыре Санта-Мария деле </a:t>
            </a:r>
            <a:r>
              <a:rPr lang="ru-RU" dirty="0" err="1"/>
              <a:t>Грацие</a:t>
            </a:r>
            <a:r>
              <a:rPr lang="ru-RU" dirty="0" smtClean="0"/>
              <a:t>.</a:t>
            </a:r>
            <a:endParaRPr lang="ru-RU" dirty="0"/>
          </a:p>
          <a:p>
            <a:r>
              <a:rPr lang="ru-RU" dirty="0"/>
              <a:t>В 1502 году да Винчи поступил на службу военным инженером и архитектором к </a:t>
            </a:r>
            <a:r>
              <a:rPr lang="ru-RU" dirty="0" err="1"/>
              <a:t>Чезаре</a:t>
            </a:r>
            <a:r>
              <a:rPr lang="ru-RU" dirty="0"/>
              <a:t> </a:t>
            </a:r>
            <a:r>
              <a:rPr lang="ru-RU" dirty="0" err="1"/>
              <a:t>Борджиа</a:t>
            </a:r>
            <a:r>
              <a:rPr lang="ru-RU" dirty="0"/>
              <a:t>. В 1503 художник создает картину «</a:t>
            </a:r>
            <a:r>
              <a:rPr lang="ru-RU" dirty="0" err="1"/>
              <a:t>Мона</a:t>
            </a:r>
            <a:r>
              <a:rPr lang="ru-RU" dirty="0"/>
              <a:t> Лиза» («Джоконда»). С 1506 года Леонардо служит при короле Франции Людовике XII.</a:t>
            </a:r>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556792"/>
            <a:ext cx="3657600" cy="3847489"/>
          </a:xfrm>
        </p:spPr>
      </p:pic>
    </p:spTree>
    <p:extLst>
      <p:ext uri="{BB962C8B-B14F-4D97-AF65-F5344CB8AC3E}">
        <p14:creationId xmlns:p14="http://schemas.microsoft.com/office/powerpoint/2010/main" val="277087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48680"/>
            <a:ext cx="5708104" cy="1224136"/>
          </a:xfrm>
        </p:spPr>
        <p:txBody>
          <a:bodyPr>
            <a:normAutofit fontScale="90000"/>
          </a:bodyPr>
          <a:lstStyle/>
          <a:p>
            <a:r>
              <a:rPr lang="ru-RU" dirty="0"/>
              <a:t>Последние </a:t>
            </a:r>
            <a:r>
              <a:rPr lang="ru-RU" dirty="0" smtClean="0"/>
              <a:t>годы.</a:t>
            </a:r>
            <a:r>
              <a:rPr lang="ru-RU" dirty="0"/>
              <a:t/>
            </a:r>
            <a:br>
              <a:rPr lang="ru-RU" dirty="0"/>
            </a:b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188" y="1196752"/>
            <a:ext cx="3657600" cy="3443057"/>
          </a:xfrm>
        </p:spPr>
      </p:pic>
      <p:sp>
        <p:nvSpPr>
          <p:cNvPr id="4" name="Объект 3"/>
          <p:cNvSpPr>
            <a:spLocks noGrp="1"/>
          </p:cNvSpPr>
          <p:nvPr>
            <p:ph sz="half" idx="2"/>
          </p:nvPr>
        </p:nvSpPr>
        <p:spPr>
          <a:xfrm>
            <a:off x="4355976" y="1484784"/>
            <a:ext cx="4233664" cy="5051647"/>
          </a:xfrm>
        </p:spPr>
        <p:txBody>
          <a:bodyPr>
            <a:normAutofit fontScale="70000" lnSpcReduction="20000"/>
          </a:bodyPr>
          <a:lstStyle/>
          <a:p>
            <a:r>
              <a:rPr lang="ru-RU" dirty="0" smtClean="0"/>
              <a:t>В </a:t>
            </a:r>
            <a:r>
              <a:rPr lang="ru-RU" dirty="0"/>
              <a:t>1512 году художник под покровительством папы Льва Х переезжает в Рим.</a:t>
            </a:r>
          </a:p>
          <a:p>
            <a:pPr marL="0" indent="0">
              <a:buNone/>
            </a:pPr>
            <a:r>
              <a:rPr lang="ru-RU" dirty="0" smtClean="0"/>
              <a:t>С </a:t>
            </a:r>
            <a:r>
              <a:rPr lang="ru-RU" dirty="0"/>
              <a:t>1513 по 1516 года Леонардо да Винчи живет в Бельведере, работает над картиной «Иоанн Креститель». В 1516 году Леонардо по приглашению французского короля поселяется в замке </a:t>
            </a:r>
            <a:r>
              <a:rPr lang="ru-RU" dirty="0" err="1"/>
              <a:t>Кло</a:t>
            </a:r>
            <a:r>
              <a:rPr lang="ru-RU" dirty="0"/>
              <a:t>-Люсе. За два года до смерти у художника онемела правая рука, ему было трудно самостоятельно передвигаться. Последний годы своей краткой биографии Леонардо да Винчи провел в постели</a:t>
            </a:r>
            <a:r>
              <a:rPr lang="ru-RU" dirty="0" smtClean="0"/>
              <a:t>.</a:t>
            </a:r>
            <a:endParaRPr lang="ru-RU" dirty="0"/>
          </a:p>
          <a:p>
            <a:r>
              <a:rPr lang="ru-RU" dirty="0"/>
              <a:t>Умер великий художник и ученый Леонардо да Винчи 2 мая 1519 года в замке </a:t>
            </a:r>
            <a:r>
              <a:rPr lang="ru-RU" dirty="0" err="1"/>
              <a:t>Кло</a:t>
            </a:r>
            <a:r>
              <a:rPr lang="ru-RU" dirty="0"/>
              <a:t>-Люсе близ города </a:t>
            </a:r>
            <a:r>
              <a:rPr lang="ru-RU" dirty="0" err="1"/>
              <a:t>Амбуаз</a:t>
            </a:r>
            <a:r>
              <a:rPr lang="ru-RU" dirty="0"/>
              <a:t> во Франции.</a:t>
            </a:r>
          </a:p>
          <a:p>
            <a:endParaRPr lang="ru-RU" dirty="0"/>
          </a:p>
          <a:p>
            <a:endParaRPr lang="ru-RU" dirty="0"/>
          </a:p>
          <a:p>
            <a:endParaRPr lang="ru-RU" dirty="0"/>
          </a:p>
        </p:txBody>
      </p:sp>
    </p:spTree>
    <p:extLst>
      <p:ext uri="{BB962C8B-B14F-4D97-AF65-F5344CB8AC3E}">
        <p14:creationId xmlns:p14="http://schemas.microsoft.com/office/powerpoint/2010/main" val="54363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404664"/>
            <a:ext cx="4916016" cy="2376264"/>
          </a:xfrm>
        </p:spPr>
        <p:txBody>
          <a:bodyPr/>
          <a:lstStyle/>
          <a:p>
            <a:r>
              <a:rPr lang="ru-RU" dirty="0" smtClean="0"/>
              <a:t>Творчество.</a:t>
            </a:r>
            <a:endParaRPr lang="ru-RU" dirty="0"/>
          </a:p>
        </p:txBody>
      </p:sp>
      <p:sp>
        <p:nvSpPr>
          <p:cNvPr id="3" name="Объект 2"/>
          <p:cNvSpPr>
            <a:spLocks noGrp="1"/>
          </p:cNvSpPr>
          <p:nvPr>
            <p:ph idx="1"/>
          </p:nvPr>
        </p:nvSpPr>
        <p:spPr>
          <a:xfrm>
            <a:off x="762000" y="2924944"/>
            <a:ext cx="7543800" cy="2664296"/>
          </a:xfrm>
        </p:spPr>
        <p:txBody>
          <a:bodyPr/>
          <a:lstStyle/>
          <a:p>
            <a:r>
              <a:rPr lang="ru-RU" dirty="0" smtClean="0"/>
              <a:t>Я выбрала наиболее известные на мой взгляд картины Леонардо да Винчи, и нашла основную информацию об представленных далее произведениях.</a:t>
            </a:r>
            <a:endParaRPr lang="ru-RU" dirty="0"/>
          </a:p>
        </p:txBody>
      </p:sp>
    </p:spTree>
    <p:extLst>
      <p:ext uri="{BB962C8B-B14F-4D97-AF65-F5344CB8AC3E}">
        <p14:creationId xmlns:p14="http://schemas.microsoft.com/office/powerpoint/2010/main" val="368589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6984776" cy="936104"/>
          </a:xfrm>
        </p:spPr>
        <p:txBody>
          <a:bodyPr>
            <a:normAutofit fontScale="90000"/>
          </a:bodyPr>
          <a:lstStyle/>
          <a:p>
            <a:r>
              <a:rPr lang="ru-RU" dirty="0" smtClean="0"/>
              <a:t>«Мадонна с младенцем»</a:t>
            </a:r>
            <a:endParaRPr lang="ru-RU" dirty="0"/>
          </a:p>
        </p:txBody>
      </p:sp>
      <p:sp>
        <p:nvSpPr>
          <p:cNvPr id="3" name="Объект 2"/>
          <p:cNvSpPr>
            <a:spLocks noGrp="1"/>
          </p:cNvSpPr>
          <p:nvPr>
            <p:ph sz="half" idx="1"/>
          </p:nvPr>
        </p:nvSpPr>
        <p:spPr>
          <a:xfrm>
            <a:off x="395536" y="1340767"/>
            <a:ext cx="4824536" cy="4752529"/>
          </a:xfrm>
        </p:spPr>
        <p:txBody>
          <a:bodyPr>
            <a:noAutofit/>
          </a:bodyPr>
          <a:lstStyle/>
          <a:p>
            <a:r>
              <a:rPr lang="ru-RU" sz="1600" dirty="0"/>
              <a:t> Работа прославленного </a:t>
            </a:r>
            <a:r>
              <a:rPr lang="ru-RU" sz="1600" dirty="0" err="1"/>
              <a:t>флорентийца</a:t>
            </a:r>
            <a:r>
              <a:rPr lang="ru-RU" sz="1600" dirty="0"/>
              <a:t>, живописца, скульптора, ученого и естествоиспытателя Леонардо да Винчи - «Мадонна </a:t>
            </a:r>
            <a:r>
              <a:rPr lang="ru-RU" sz="1600" dirty="0" err="1"/>
              <a:t>Литта</a:t>
            </a:r>
            <a:r>
              <a:rPr lang="ru-RU" sz="1600" dirty="0"/>
              <a:t>», названная по фамилии одного из своих владельцев. У всякого смотрящего на картину возникает ощущение особого состояния - возвышенного покоя, одухотворенной созерцательной тишины.</a:t>
            </a:r>
          </a:p>
          <a:p>
            <a:pPr marL="0" indent="0">
              <a:buNone/>
            </a:pPr>
            <a:r>
              <a:rPr lang="ru-RU" sz="1600" dirty="0" smtClean="0"/>
              <a:t>Да </a:t>
            </a:r>
            <a:r>
              <a:rPr lang="ru-RU" sz="1600" dirty="0"/>
              <a:t>Винчи в образе Мадонны объединил чувственное, земное, высокое и духовное в один гармоничный непоколебимый образ красоты. Лицо Мадонны безмятежно, и, хотя на губах нет улыбки, наклон головы и поза выражают бесконечную нежность к ребенку, которого она кормит грудью. Златокудрый Младенец рассеянно смотрит на зрителя, придерживая правой рукой грудь матери, в его левой руке - птичка щегол - символ христианской души.</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36096" y="1700808"/>
            <a:ext cx="2853607" cy="3767138"/>
          </a:xfrm>
        </p:spPr>
      </p:pic>
    </p:spTree>
    <p:extLst>
      <p:ext uri="{BB962C8B-B14F-4D97-AF65-F5344CB8AC3E}">
        <p14:creationId xmlns:p14="http://schemas.microsoft.com/office/powerpoint/2010/main" val="3601379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179</TotalTime>
  <Words>1627</Words>
  <Application>Microsoft Office PowerPoint</Application>
  <PresentationFormat>Экран (4:3)</PresentationFormat>
  <Paragraphs>52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NewsPrint</vt:lpstr>
      <vt:lpstr>Презентация на тему: творчество  Леонардо да Винчи</vt:lpstr>
      <vt:lpstr>Краткая биография Леонардо да Винчи </vt:lpstr>
      <vt:lpstr> </vt:lpstr>
      <vt:lpstr>Детство и образование.</vt:lpstr>
      <vt:lpstr>Раннее творчество и научная деятельность. </vt:lpstr>
      <vt:lpstr>Зрелый период творчества. </vt:lpstr>
      <vt:lpstr>Последние годы. </vt:lpstr>
      <vt:lpstr>Творчество.</vt:lpstr>
      <vt:lpstr>«Мадонна с младенцем»</vt:lpstr>
      <vt:lpstr>«Джоконда»</vt:lpstr>
      <vt:lpstr>«Витрувианский человек»</vt:lpstr>
      <vt:lpstr>Презентация PowerPoint</vt:lpstr>
      <vt:lpstr>Презентация PowerPoint</vt:lpstr>
      <vt:lpstr>Презентация PowerPoint</vt:lpstr>
      <vt:lpstr>«Крещение Христа»</vt:lpstr>
      <vt:lpstr>Интересные факты: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творчество  Леонардо да Винчи</dc:title>
  <dc:creator>Александр</dc:creator>
  <cp:lastModifiedBy>Александр</cp:lastModifiedBy>
  <cp:revision>11</cp:revision>
  <dcterms:created xsi:type="dcterms:W3CDTF">2019-05-09T14:01:35Z</dcterms:created>
  <dcterms:modified xsi:type="dcterms:W3CDTF">2019-05-09T17:12:32Z</dcterms:modified>
</cp:coreProperties>
</file>