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75" r:id="rId4"/>
    <p:sldId id="276" r:id="rId5"/>
    <p:sldId id="277" r:id="rId6"/>
    <p:sldId id="278" r:id="rId7"/>
    <p:sldId id="279" r:id="rId8"/>
    <p:sldId id="280" r:id="rId9"/>
    <p:sldId id="283" r:id="rId10"/>
    <p:sldId id="281" r:id="rId1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 Ka" initials="AK" lastIdx="1" clrIdx="0"/>
  <p:cmAuthor id="1" name="Администратор" initials="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30T10:41:20.356" idx="1">
    <p:pos x="-1024" y="421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DA0E08D-0F9A-49E8-A98D-B1AD74A7632B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13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/>
          <a:lstStyle/>
          <a:p>
            <a:r>
              <a:rPr lang="ru-RU" sz="1000" b="0" strike="noStrike" spc="-1">
                <a:latin typeface="Arial"/>
              </a:rPr>
              <a:t>Опыт реализации программы был не раз представлен на конференциях, выставках, форумах различного уровня:</a:t>
            </a:r>
          </a:p>
          <a:p>
            <a:endParaRPr lang="ru-RU" sz="10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Региональный конкурс квалификационных работ ТГУ, июль 2016 г., г. Тюмень 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IV выставка-форум социальных проектов общественных объединений и некоммерческих организаций Тюменской области, ноябрь 2016 г., г. Тюмень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Конференция в рамках Форума волонтёрских инициатив государств-участников СНГ, посвящённого году Семьи, апрель 2017 г., г. Душанбе, Таджикистан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Межвузовская научно-практическая конференция "Новые идеи - Новый мир», октябрь 2017 г., г. Тюмень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IX Международная конференция «Аутизм», декабрь 2017 г., г. Тюмень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I региональная выставка-форум организаций отрасли «Социальная политика» Тюменской области «Растим будущее». Диплом победителя в номинации «Вектор помощи», июнь 2018г.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Форум активных граждан Тюменской области «МЫ ВМЕСТЕ», август 2018 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Победители конкурса грантов Президента в 2016 и в 2018 году. Общий объем поддержки более 7 млн.руб.</a:t>
            </a: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000" b="0" strike="noStrike" spc="-1">
                <a:latin typeface="Arial"/>
              </a:rPr>
              <a:t>Победители региональных грантовых конкурсов. Объем поддержки более 500 000 руб.</a:t>
            </a:r>
          </a:p>
        </p:txBody>
      </p:sp>
      <p:sp>
        <p:nvSpPr>
          <p:cNvPr id="356" name="TextShape 2"/>
          <p:cNvSpPr txBox="1"/>
          <p:nvPr/>
        </p:nvSpPr>
        <p:spPr>
          <a:xfrm>
            <a:off x="5180040" y="6513480"/>
            <a:ext cx="3962160" cy="344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C56F3E6-75E5-4C22-8819-04396C1A35C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CCA8364-1233-4A62-B24B-8FAB09DFCE9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11.09.2018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C61AE9-B0CF-4388-B345-0ADB8E26442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9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B2BBFB8-6FE5-4159-8933-D5988C29221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11.09.2018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7DA9B2-5436-4929-862F-12A6F7C1425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lIns="60840" tIns="60840" rIns="60840" bIns="60840" anchor="ctr"/>
          <a:lstStyle/>
          <a:p>
            <a:pPr algn="ctr">
              <a:lnSpc>
                <a:spcPct val="100000"/>
              </a:lnSpc>
            </a:pPr>
            <a:r>
              <a:rPr lang="en-US" sz="5900" b="0" strike="noStrike" spc="-1">
                <a:solidFill>
                  <a:srgbClr val="262626"/>
                </a:solidFill>
                <a:latin typeface="Arial"/>
                <a:ea typeface="Arial"/>
              </a:rPr>
              <a:t>Текст заголовка</a:t>
            </a:r>
            <a:endParaRPr lang="en-US" sz="5900" b="0" strike="noStrike" spc="-1">
              <a:solidFill>
                <a:srgbClr val="262626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828800" y="3886200"/>
            <a:ext cx="8534160" cy="1752120"/>
          </a:xfrm>
          <a:prstGeom prst="rect">
            <a:avLst/>
          </a:prstGeom>
        </p:spPr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933"/>
              </a:spcBef>
            </a:pPr>
            <a:r>
              <a:rPr lang="en-US" sz="4300" b="0" strike="noStrike" spc="-1">
                <a:solidFill>
                  <a:srgbClr val="8B8B8B"/>
                </a:solidFill>
                <a:latin typeface="Arial"/>
                <a:ea typeface="Arial"/>
              </a:rPr>
              <a:t>Уровень текста 1</a:t>
            </a:r>
            <a:endParaRPr lang="en-US" sz="4300" b="0" strike="noStrike" spc="-1">
              <a:solidFill>
                <a:srgbClr val="262626"/>
              </a:solidFill>
              <a:latin typeface="Arial"/>
            </a:endParaRPr>
          </a:p>
          <a:p>
            <a:pPr algn="ctr">
              <a:spcBef>
                <a:spcPts val="933"/>
              </a:spcBef>
            </a:pPr>
            <a:r>
              <a:rPr lang="en-US" sz="4300" b="0" strike="noStrike" spc="-1">
                <a:solidFill>
                  <a:srgbClr val="8B8B8B"/>
                </a:solidFill>
                <a:latin typeface="Arial"/>
                <a:ea typeface="Arial"/>
              </a:rPr>
              <a:t>Уровень текста 2</a:t>
            </a:r>
            <a:endParaRPr lang="en-US" sz="4300" b="0" strike="noStrike" spc="-1">
              <a:solidFill>
                <a:srgbClr val="262626"/>
              </a:solidFill>
              <a:latin typeface="Arial"/>
            </a:endParaRPr>
          </a:p>
          <a:p>
            <a:pPr algn="ctr">
              <a:spcBef>
                <a:spcPts val="933"/>
              </a:spcBef>
            </a:pPr>
            <a:r>
              <a:rPr lang="en-US" sz="4300" b="0" strike="noStrike" spc="-1">
                <a:solidFill>
                  <a:srgbClr val="8B8B8B"/>
                </a:solidFill>
                <a:latin typeface="Arial"/>
                <a:ea typeface="Arial"/>
              </a:rPr>
              <a:t>Уровень текста 3</a:t>
            </a:r>
            <a:endParaRPr lang="en-US" sz="4300" b="0" strike="noStrike" spc="-1">
              <a:solidFill>
                <a:srgbClr val="262626"/>
              </a:solidFill>
              <a:latin typeface="Arial"/>
            </a:endParaRPr>
          </a:p>
          <a:p>
            <a:pPr algn="ctr">
              <a:spcBef>
                <a:spcPts val="933"/>
              </a:spcBef>
            </a:pPr>
            <a:r>
              <a:rPr lang="en-US" sz="4300" b="0" strike="noStrike" spc="-1">
                <a:solidFill>
                  <a:srgbClr val="8B8B8B"/>
                </a:solidFill>
                <a:latin typeface="Arial"/>
                <a:ea typeface="Arial"/>
              </a:rPr>
              <a:t>Уровень текста 4</a:t>
            </a:r>
            <a:endParaRPr lang="en-US" sz="4300" b="0" strike="noStrike" spc="-1">
              <a:solidFill>
                <a:srgbClr val="262626"/>
              </a:solidFill>
              <a:latin typeface="Arial"/>
            </a:endParaRPr>
          </a:p>
          <a:p>
            <a:pPr algn="ctr">
              <a:spcBef>
                <a:spcPts val="933"/>
              </a:spcBef>
            </a:pPr>
            <a:r>
              <a:rPr lang="en-US" sz="4300" b="0" strike="noStrike" spc="-1">
                <a:solidFill>
                  <a:srgbClr val="8B8B8B"/>
                </a:solidFill>
                <a:latin typeface="Arial"/>
                <a:ea typeface="Arial"/>
              </a:rPr>
              <a:t>Уровень текста 5</a:t>
            </a:r>
            <a:endParaRPr lang="en-US" sz="4300" b="0" strike="noStrike" spc="-1">
              <a:solidFill>
                <a:srgbClr val="262626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11207520" y="6354360"/>
            <a:ext cx="374400" cy="369000"/>
          </a:xfrm>
          <a:prstGeom prst="rect">
            <a:avLst/>
          </a:prstGeom>
        </p:spPr>
        <p:txBody>
          <a:bodyPr lIns="60840" tIns="60840" rIns="60840" bIns="60840" anchor="ctr"/>
          <a:lstStyle/>
          <a:p>
            <a:pPr algn="r">
              <a:lnSpc>
                <a:spcPct val="100000"/>
              </a:lnSpc>
            </a:pPr>
            <a:fld id="{FCFF8F1C-9A9E-4135-B15F-539B1CD31056}" type="slidenum">
              <a:rPr lang="ru-RU" sz="1600" b="0" strike="noStrike" spc="-1">
                <a:solidFill>
                  <a:srgbClr val="8B8B8B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Рисунок 1"/>
          <p:cNvPicPr/>
          <p:nvPr/>
        </p:nvPicPr>
        <p:blipFill>
          <a:blip r:embed="rId2"/>
          <a:srcRect l="23571" r="12336" b="34745"/>
          <a:stretch/>
        </p:blipFill>
        <p:spPr>
          <a:xfrm rot="16200000">
            <a:off x="6915600" y="1581840"/>
            <a:ext cx="6857640" cy="369360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1030320" y="2847960"/>
            <a:ext cx="8037000" cy="61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7000"/>
              </a:lnSpc>
            </a:pPr>
            <a:r>
              <a:rPr lang="ru-RU" sz="3200" b="1" spc="-1" dirty="0" smtClean="0">
                <a:solidFill>
                  <a:srgbClr val="595959"/>
                </a:solidFill>
                <a:latin typeface="Arial"/>
                <a:ea typeface="Calibri"/>
              </a:rPr>
              <a:t>ВРЕМЯ</a:t>
            </a:r>
            <a:r>
              <a:rPr lang="ru-RU" sz="3200" b="1" strike="noStrike" spc="-1" dirty="0" smtClean="0">
                <a:solidFill>
                  <a:srgbClr val="595959"/>
                </a:solidFill>
                <a:latin typeface="Arial"/>
                <a:ea typeface="Calibri"/>
              </a:rPr>
              <a:t> </a:t>
            </a:r>
            <a:r>
              <a:rPr lang="ru-RU" sz="3200" b="1" strike="noStrike" spc="-1" dirty="0">
                <a:solidFill>
                  <a:srgbClr val="595959"/>
                </a:solidFill>
                <a:latin typeface="Arial"/>
                <a:ea typeface="Calibri"/>
              </a:rPr>
              <a:t>РАВНЫХ ВОЗМОЖНОСТЕЙ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81" name="Рисунок 8"/>
          <p:cNvPicPr/>
          <p:nvPr/>
        </p:nvPicPr>
        <p:blipFill>
          <a:blip r:embed="rId3"/>
          <a:srcRect l="44063" t="30401" r="38117" b="47202"/>
          <a:stretch/>
        </p:blipFill>
        <p:spPr>
          <a:xfrm>
            <a:off x="382680" y="0"/>
            <a:ext cx="1217160" cy="216432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382680" y="5285392"/>
            <a:ext cx="5068440" cy="1572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808080"/>
                </a:solidFill>
                <a:latin typeface="Arial"/>
              </a:rPr>
              <a:t>Анастасия Левинова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808080"/>
                </a:solidFill>
                <a:latin typeface="Arial"/>
              </a:rPr>
              <a:t>Руководитель </a:t>
            </a:r>
            <a:r>
              <a:rPr lang="ru-RU" sz="1600" b="0" strike="noStrike" spc="-1" dirty="0">
                <a:solidFill>
                  <a:srgbClr val="808080"/>
                </a:solidFill>
                <a:latin typeface="Arial"/>
              </a:rPr>
              <a:t>РБОДТО «Подари ребенку праздник»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808080"/>
                </a:solidFill>
                <a:latin typeface="Arial"/>
              </a:rPr>
              <a:t>89322001292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808080"/>
                </a:solidFill>
              </a:rPr>
              <a:t>PRP.Tyumen@gmail.com</a:t>
            </a:r>
          </a:p>
          <a:p>
            <a:pPr>
              <a:lnSpc>
                <a:spcPct val="100000"/>
              </a:lnSpc>
            </a:pPr>
            <a:r>
              <a:rPr lang="en-US" sz="1500" spc="-1" dirty="0">
                <a:solidFill>
                  <a:srgbClr val="808080"/>
                </a:solidFill>
              </a:rPr>
              <a:t>@</a:t>
            </a:r>
            <a:r>
              <a:rPr lang="en-US" sz="1500" spc="-1" dirty="0" smtClean="0">
                <a:solidFill>
                  <a:srgbClr val="808080"/>
                </a:solidFill>
              </a:rPr>
              <a:t>dreamski_tyumen</a:t>
            </a:r>
            <a:r>
              <a:rPr lang="ru-RU" sz="1500" spc="-1" dirty="0">
                <a:solidFill>
                  <a:srgbClr val="808080"/>
                </a:solidFill>
              </a:rPr>
              <a:t> </a:t>
            </a:r>
            <a:endParaRPr lang="ru-RU" sz="1500" spc="-1" dirty="0" smtClean="0">
              <a:solidFill>
                <a:srgbClr val="8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83" y="359847"/>
            <a:ext cx="14382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Рисунок 18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84" name="TextShape 1"/>
          <p:cNvSpPr txBox="1"/>
          <p:nvPr/>
        </p:nvSpPr>
        <p:spPr>
          <a:xfrm>
            <a:off x="343080" y="1316880"/>
            <a:ext cx="2495880" cy="863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6400" b="1" strike="noStrike" spc="-199">
                <a:solidFill>
                  <a:srgbClr val="3ED7F0"/>
                </a:solidFill>
                <a:latin typeface="Calibri"/>
              </a:rPr>
              <a:t>2016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31280" y="2031480"/>
            <a:ext cx="21117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700" b="1" strike="noStrike" spc="-1">
                <a:solidFill>
                  <a:srgbClr val="3ED7F0"/>
                </a:solidFill>
                <a:latin typeface="Calibri"/>
              </a:rPr>
              <a:t>январь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2735640" y="3141000"/>
            <a:ext cx="13438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 algn="r"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A23C8C"/>
                </a:solidFill>
                <a:latin typeface="Calibri"/>
              </a:rPr>
              <a:t>2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5328000" y="1796760"/>
            <a:ext cx="13438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92D050"/>
                </a:solidFill>
                <a:latin typeface="Calibri"/>
              </a:rPr>
              <a:t>3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4463640" y="2997000"/>
            <a:ext cx="143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 algn="r"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E961AB"/>
                </a:solidFill>
                <a:latin typeface="Calibri"/>
              </a:rPr>
              <a:t>10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1022760" y="3429000"/>
            <a:ext cx="113652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 algn="r"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2F34FD"/>
                </a:solidFill>
                <a:latin typeface="Calibri"/>
              </a:rPr>
              <a:t>2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859320" y="4869000"/>
            <a:ext cx="10558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 algn="r">
              <a:lnSpc>
                <a:spcPct val="100000"/>
              </a:lnSpc>
              <a:spcBef>
                <a:spcPts val="1199"/>
              </a:spcBef>
            </a:pPr>
            <a:r>
              <a:rPr lang="ru-RU" sz="6000" b="1" strike="noStrike" spc="-199">
                <a:solidFill>
                  <a:srgbClr val="E4B140"/>
                </a:solidFill>
                <a:latin typeface="Calibri"/>
              </a:rPr>
              <a:t>2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91" name="CustomShape 8"/>
          <p:cNvSpPr/>
          <p:nvPr/>
        </p:nvSpPr>
        <p:spPr>
          <a:xfrm>
            <a:off x="4175640" y="4773240"/>
            <a:ext cx="13438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FF0000"/>
                </a:solidFill>
                <a:latin typeface="Calibri"/>
              </a:rPr>
              <a:t>46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92" name="CustomShape 9"/>
          <p:cNvSpPr/>
          <p:nvPr/>
        </p:nvSpPr>
        <p:spPr>
          <a:xfrm>
            <a:off x="6095880" y="4773240"/>
            <a:ext cx="191988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>
              <a:lnSpc>
                <a:spcPct val="100000"/>
              </a:lnSpc>
              <a:spcBef>
                <a:spcPts val="1281"/>
              </a:spcBef>
            </a:pPr>
            <a:r>
              <a:rPr lang="ru-RU" sz="6400" b="1" strike="noStrike" spc="-199">
                <a:solidFill>
                  <a:srgbClr val="1A1A1A"/>
                </a:solidFill>
                <a:latin typeface="Calibri"/>
              </a:rPr>
              <a:t>536</a:t>
            </a:r>
            <a:endParaRPr lang="ru-RU" sz="6400" b="0" strike="noStrike" spc="-1"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8592120" y="4773240"/>
            <a:ext cx="345600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lang="ru-RU" sz="5300" b="1" strike="noStrike" spc="-199">
                <a:solidFill>
                  <a:srgbClr val="077B1D"/>
                </a:solidFill>
                <a:latin typeface="Calibri"/>
              </a:rPr>
              <a:t>Более 4.5</a:t>
            </a:r>
            <a:endParaRPr lang="ru-RU" sz="5300" b="0" strike="noStrike" spc="-1"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>
            <a:off x="8304120" y="5529960"/>
            <a:ext cx="23997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077B1D"/>
                </a:solidFill>
                <a:latin typeface="Calibri"/>
              </a:rPr>
              <a:t>млн. руб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95" name="CustomShape 12"/>
          <p:cNvSpPr/>
          <p:nvPr/>
        </p:nvSpPr>
        <p:spPr>
          <a:xfrm>
            <a:off x="5568120" y="5541120"/>
            <a:ext cx="23997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1A1A1A"/>
                </a:solidFill>
                <a:latin typeface="Calibri"/>
              </a:rPr>
              <a:t>часов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>
            <a:off x="3564360" y="6269040"/>
            <a:ext cx="685152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Calibri"/>
              </a:rPr>
              <a:t>от 4 до 50 лет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97" name="CustomShape 14"/>
          <p:cNvSpPr/>
          <p:nvPr/>
        </p:nvSpPr>
        <p:spPr>
          <a:xfrm>
            <a:off x="3564360" y="6021360"/>
            <a:ext cx="66596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Calibri"/>
              </a:rPr>
              <a:t>ДЦП, аутизм, синдром Дауна, нарушения зрения, слуха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98" name="CustomShape 15"/>
          <p:cNvSpPr/>
          <p:nvPr/>
        </p:nvSpPr>
        <p:spPr>
          <a:xfrm>
            <a:off x="623520" y="138960"/>
            <a:ext cx="768060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900" b="1" strike="noStrike" spc="-1">
                <a:solidFill>
                  <a:srgbClr val="FFFFFF"/>
                </a:solidFill>
                <a:latin typeface="Calibri"/>
              </a:rPr>
              <a:t>Программа «Лыжи мечты» в ГАУ ТО «ЦСО «Воронинские горки», Тюмень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299" name="Рисунок 1"/>
          <p:cNvPicPr/>
          <p:nvPr/>
        </p:nvPicPr>
        <p:blipFill>
          <a:blip r:embed="rId3"/>
          <a:stretch/>
        </p:blipFill>
        <p:spPr>
          <a:xfrm>
            <a:off x="9344160" y="1193040"/>
            <a:ext cx="2232360" cy="838080"/>
          </a:xfrm>
          <a:prstGeom prst="rect">
            <a:avLst/>
          </a:prstGeom>
          <a:ln>
            <a:noFill/>
          </a:ln>
        </p:spPr>
      </p:pic>
      <p:pic>
        <p:nvPicPr>
          <p:cNvPr id="300" name="Рисунок 14"/>
          <p:cNvPicPr/>
          <p:nvPr/>
        </p:nvPicPr>
        <p:blipFill>
          <a:blip r:embed="rId4"/>
          <a:stretch/>
        </p:blipFill>
        <p:spPr>
          <a:xfrm>
            <a:off x="8392680" y="2415600"/>
            <a:ext cx="1442160" cy="1442160"/>
          </a:xfrm>
          <a:prstGeom prst="rect">
            <a:avLst/>
          </a:prstGeom>
          <a:ln>
            <a:noFill/>
          </a:ln>
        </p:spPr>
      </p:pic>
      <p:pic>
        <p:nvPicPr>
          <p:cNvPr id="301" name="Рисунок 16"/>
          <p:cNvPicPr/>
          <p:nvPr/>
        </p:nvPicPr>
        <p:blipFill>
          <a:blip r:embed="rId5"/>
          <a:stretch/>
        </p:blipFill>
        <p:spPr>
          <a:xfrm>
            <a:off x="10038240" y="2313360"/>
            <a:ext cx="1538280" cy="154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221040" y="978120"/>
            <a:ext cx="2539440" cy="863640"/>
          </a:xfrm>
          <a:prstGeom prst="rect">
            <a:avLst/>
          </a:prstGeom>
          <a:noFill/>
          <a:ln w="12600">
            <a:noFill/>
          </a:ln>
        </p:spPr>
        <p:txBody>
          <a:bodyPr lIns="60840" tIns="60840" rIns="60840" bIns="60840"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901"/>
              </a:spcBef>
              <a:buClr>
                <a:srgbClr val="009051"/>
              </a:buClr>
              <a:buFont typeface="Arial"/>
              <a:buChar char="•"/>
            </a:pPr>
            <a:r>
              <a:rPr lang="ru-RU" sz="3990" b="1" strike="noStrike" spc="-165">
                <a:solidFill>
                  <a:srgbClr val="009051"/>
                </a:solidFill>
                <a:latin typeface="Arial"/>
                <a:ea typeface="Arial"/>
              </a:rPr>
              <a:t>2016</a:t>
            </a:r>
            <a:endParaRPr lang="ru-RU" sz="399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290880" y="1525320"/>
            <a:ext cx="2399760" cy="33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929000"/>
                </a:solidFill>
                <a:latin typeface="Arial"/>
                <a:ea typeface="Arial"/>
              </a:rPr>
              <a:t>июнь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269160" y="2766960"/>
            <a:ext cx="134388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A23C8C"/>
                </a:solidFill>
                <a:latin typeface="Arial"/>
                <a:ea typeface="Arial"/>
              </a:rPr>
              <a:t>5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4943880" y="1134720"/>
            <a:ext cx="134388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008F00"/>
                </a:solidFill>
                <a:latin typeface="Arial"/>
                <a:ea typeface="Arial"/>
              </a:rPr>
              <a:t>5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714240" y="2766960"/>
            <a:ext cx="169272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369AFD"/>
                </a:solidFill>
                <a:latin typeface="Arial"/>
                <a:ea typeface="Arial"/>
              </a:rPr>
              <a:t>3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2869560" y="4291560"/>
            <a:ext cx="134388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1A4862"/>
                </a:solidFill>
                <a:latin typeface="Arial"/>
                <a:ea typeface="Arial"/>
              </a:rPr>
              <a:t>50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08" name="CustomShape 7"/>
          <p:cNvSpPr/>
          <p:nvPr/>
        </p:nvSpPr>
        <p:spPr>
          <a:xfrm>
            <a:off x="6030360" y="4047480"/>
            <a:ext cx="191988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2E80AE"/>
                </a:solidFill>
                <a:latin typeface="Arial"/>
                <a:ea typeface="Arial"/>
              </a:rPr>
              <a:t>100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09" name="CustomShape 8"/>
          <p:cNvSpPr/>
          <p:nvPr/>
        </p:nvSpPr>
        <p:spPr>
          <a:xfrm>
            <a:off x="5844600" y="4806720"/>
            <a:ext cx="2399760" cy="42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8DC0"/>
                </a:solidFill>
                <a:latin typeface="Arial"/>
                <a:ea typeface="Arial"/>
              </a:rPr>
              <a:t>часов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0" name="CustomShape 9"/>
          <p:cNvSpPr/>
          <p:nvPr/>
        </p:nvSpPr>
        <p:spPr>
          <a:xfrm>
            <a:off x="2850480" y="5987880"/>
            <a:ext cx="6851520" cy="274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A4862"/>
                </a:solidFill>
                <a:latin typeface="Arial"/>
                <a:ea typeface="Arial"/>
              </a:rPr>
              <a:t>Возраст: 5-14 лет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1" name="CustomShape 10"/>
          <p:cNvSpPr/>
          <p:nvPr/>
        </p:nvSpPr>
        <p:spPr>
          <a:xfrm>
            <a:off x="2850480" y="5739840"/>
            <a:ext cx="6659640" cy="274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A4862"/>
                </a:solidFill>
                <a:latin typeface="Arial"/>
                <a:ea typeface="Arial"/>
              </a:rPr>
              <a:t>Диагноз: ДЦП, синдром Дауна, аутизм, ограничения зрения и слуха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2" name="CustomShape 11"/>
          <p:cNvSpPr/>
          <p:nvPr/>
        </p:nvSpPr>
        <p:spPr>
          <a:xfrm>
            <a:off x="381960" y="79200"/>
            <a:ext cx="7322040" cy="54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1A4862"/>
                </a:solidFill>
                <a:latin typeface="Arial"/>
                <a:ea typeface="Arial"/>
              </a:rPr>
              <a:t>Программа «Лыжи мечты. Ролики» на 2017-2018 гг.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8DC0"/>
                </a:solidFill>
                <a:latin typeface="Arial"/>
                <a:ea typeface="Arial"/>
              </a:rPr>
              <a:t>РБОД ТО «Подари ребенку праздник», г. Тюмень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3" name="CustomShape 12"/>
          <p:cNvSpPr/>
          <p:nvPr/>
        </p:nvSpPr>
        <p:spPr>
          <a:xfrm>
            <a:off x="714240" y="4252680"/>
            <a:ext cx="113652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B64B16"/>
                </a:solidFill>
                <a:latin typeface="Arial"/>
                <a:ea typeface="Arial"/>
              </a:rPr>
              <a:t>3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14" name="CustomShape 13"/>
          <p:cNvSpPr/>
          <p:nvPr/>
        </p:nvSpPr>
        <p:spPr>
          <a:xfrm>
            <a:off x="5421240" y="2598840"/>
            <a:ext cx="113652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F03030"/>
                </a:solidFill>
                <a:latin typeface="Arial"/>
                <a:ea typeface="Arial"/>
              </a:rPr>
              <a:t>10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15" name="CustomShape 14"/>
          <p:cNvSpPr/>
          <p:nvPr/>
        </p:nvSpPr>
        <p:spPr>
          <a:xfrm>
            <a:off x="9223560" y="4019760"/>
            <a:ext cx="2312280" cy="85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ru-RU" sz="4800" b="1" strike="noStrike" spc="-148">
                <a:solidFill>
                  <a:srgbClr val="E35E1B"/>
                </a:solidFill>
                <a:latin typeface="Arial"/>
                <a:ea typeface="Arial"/>
              </a:rPr>
              <a:t>450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16" name="CustomShape 15"/>
          <p:cNvSpPr/>
          <p:nvPr/>
        </p:nvSpPr>
        <p:spPr>
          <a:xfrm>
            <a:off x="9263160" y="4806720"/>
            <a:ext cx="2399760" cy="42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B64B16"/>
                </a:solidFill>
                <a:latin typeface="Arial"/>
                <a:ea typeface="Arial"/>
              </a:rPr>
              <a:t>тыс. руб.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17" name="Рисунок 1"/>
          <p:cNvPicPr/>
          <p:nvPr/>
        </p:nvPicPr>
        <p:blipFill>
          <a:blip r:embed="rId3"/>
          <a:stretch/>
        </p:blipFill>
        <p:spPr>
          <a:xfrm>
            <a:off x="9370440" y="1778760"/>
            <a:ext cx="2349360" cy="882000"/>
          </a:xfrm>
          <a:prstGeom prst="rect">
            <a:avLst/>
          </a:prstGeom>
          <a:ln>
            <a:noFill/>
          </a:ln>
        </p:spPr>
      </p:pic>
      <p:pic>
        <p:nvPicPr>
          <p:cNvPr id="318" name="Рисунок 2"/>
          <p:cNvPicPr/>
          <p:nvPr/>
        </p:nvPicPr>
        <p:blipFill>
          <a:blip r:embed="rId4"/>
          <a:stretch/>
        </p:blipFill>
        <p:spPr>
          <a:xfrm>
            <a:off x="8313480" y="1853280"/>
            <a:ext cx="1056960" cy="1056960"/>
          </a:xfrm>
          <a:prstGeom prst="rect">
            <a:avLst/>
          </a:prstGeom>
          <a:ln>
            <a:noFill/>
          </a:ln>
        </p:spPr>
      </p:pic>
      <p:pic>
        <p:nvPicPr>
          <p:cNvPr id="319" name="Рисунок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282960" y="901800"/>
            <a:ext cx="2315160" cy="768240"/>
          </a:xfrm>
          <a:prstGeom prst="rect">
            <a:avLst/>
          </a:prstGeom>
          <a:ln>
            <a:noFill/>
          </a:ln>
        </p:spPr>
      </p:pic>
      <p:pic>
        <p:nvPicPr>
          <p:cNvPr id="320" name="Рисунок 6"/>
          <p:cNvPicPr/>
          <p:nvPr/>
        </p:nvPicPr>
        <p:blipFill>
          <a:blip r:embed="rId7"/>
          <a:stretch/>
        </p:blipFill>
        <p:spPr>
          <a:xfrm>
            <a:off x="8354520" y="2991240"/>
            <a:ext cx="1816920" cy="818280"/>
          </a:xfrm>
          <a:prstGeom prst="rect">
            <a:avLst/>
          </a:prstGeom>
          <a:ln>
            <a:noFill/>
          </a:ln>
        </p:spPr>
      </p:pic>
      <p:pic>
        <p:nvPicPr>
          <p:cNvPr id="321" name="Рисунок 7"/>
          <p:cNvPicPr/>
          <p:nvPr/>
        </p:nvPicPr>
        <p:blipFill>
          <a:blip r:embed="rId8"/>
          <a:srcRect l="12205" t="15054" r="9055" b="6292"/>
          <a:stretch/>
        </p:blipFill>
        <p:spPr>
          <a:xfrm>
            <a:off x="10369080" y="2832120"/>
            <a:ext cx="1324080" cy="95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1"/>
          <p:cNvPicPr/>
          <p:nvPr/>
        </p:nvPicPr>
        <p:blipFill>
          <a:blip r:embed="rId2"/>
          <a:srcRect l="-64" t="16230" r="-21" b="66653"/>
          <a:stretch/>
        </p:blipFill>
        <p:spPr>
          <a:xfrm>
            <a:off x="360" y="5755320"/>
            <a:ext cx="12191760" cy="110232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1523880" y="462240"/>
            <a:ext cx="9143640" cy="6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595959"/>
                </a:solidFill>
                <a:latin typeface="Calibri Light"/>
              </a:rPr>
              <a:t>АНАЛИЗ СОСТАВА УЧАСТНИКОВ ПРОЕКТА В ТЮМЕНИ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24" name="Рисунок 8"/>
          <p:cNvPicPr/>
          <p:nvPr/>
        </p:nvPicPr>
        <p:blipFill>
          <a:blip r:embed="rId3"/>
          <a:stretch/>
        </p:blipFill>
        <p:spPr>
          <a:xfrm>
            <a:off x="1169280" y="1265400"/>
            <a:ext cx="4687560" cy="424692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9"/>
          <p:cNvPicPr/>
          <p:nvPr/>
        </p:nvPicPr>
        <p:blipFill>
          <a:blip r:embed="rId4"/>
          <a:stretch/>
        </p:blipFill>
        <p:spPr>
          <a:xfrm>
            <a:off x="6095880" y="1265400"/>
            <a:ext cx="4838040" cy="4246920"/>
          </a:xfrm>
          <a:prstGeom prst="rect">
            <a:avLst/>
          </a:prstGeom>
          <a:ln>
            <a:noFill/>
          </a:ln>
        </p:spPr>
      </p:pic>
      <p:pic>
        <p:nvPicPr>
          <p:cNvPr id="326" name="Рисунок 10"/>
          <p:cNvPicPr/>
          <p:nvPr/>
        </p:nvPicPr>
        <p:blipFill>
          <a:blip r:embed="rId5"/>
          <a:srcRect l="44056" t="30400" r="38121" b="47199"/>
          <a:stretch/>
        </p:blipFill>
        <p:spPr>
          <a:xfrm>
            <a:off x="11219040" y="23040"/>
            <a:ext cx="745560" cy="132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Рисунок 1"/>
          <p:cNvPicPr/>
          <p:nvPr/>
        </p:nvPicPr>
        <p:blipFill>
          <a:blip r:embed="rId2"/>
          <a:srcRect l="-64" t="16230" r="-21" b="66653"/>
          <a:stretch/>
        </p:blipFill>
        <p:spPr>
          <a:xfrm>
            <a:off x="360" y="5755320"/>
            <a:ext cx="12191760" cy="1102320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309240" y="1092575"/>
            <a:ext cx="5050800" cy="52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strike="noStrike" spc="-1" dirty="0">
                <a:solidFill>
                  <a:srgbClr val="595959"/>
                </a:solidFill>
                <a:latin typeface="Calibri"/>
              </a:rPr>
              <a:t>13-15 февраля 2017 г.: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III всероссийские «Старты мечты» в Тюмени:</a:t>
            </a:r>
            <a:endParaRPr lang="ru-RU" sz="1800" b="0" strike="noStrike" spc="-1" dirty="0">
              <a:latin typeface="Arial"/>
            </a:endParaRPr>
          </a:p>
          <a:p>
            <a:pPr marL="363600" indent="-228240">
              <a:lnSpc>
                <a:spcPct val="100000"/>
              </a:lnSpc>
              <a:spcBef>
                <a:spcPts val="600"/>
              </a:spcBef>
              <a:buClr>
                <a:srgbClr val="595959"/>
              </a:buClr>
              <a:buFont typeface="Arial"/>
              <a:buChar char="-"/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50 участников из 15 регионов РФ</a:t>
            </a:r>
            <a:endParaRPr lang="ru-RU" sz="1800" b="0" strike="noStrike" spc="-1" dirty="0">
              <a:latin typeface="Arial"/>
            </a:endParaRPr>
          </a:p>
          <a:p>
            <a:pPr marL="363600" indent="-228240">
              <a:lnSpc>
                <a:spcPct val="100000"/>
              </a:lnSpc>
              <a:spcBef>
                <a:spcPts val="600"/>
              </a:spcBef>
              <a:buClr>
                <a:srgbClr val="595959"/>
              </a:buClr>
              <a:buFont typeface="Arial"/>
              <a:buChar char="-"/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Всероссийская конференция инструкторов</a:t>
            </a:r>
            <a:endParaRPr lang="ru-RU" sz="1800" b="0" strike="noStrike" spc="-1" dirty="0">
              <a:latin typeface="Arial"/>
            </a:endParaRPr>
          </a:p>
          <a:p>
            <a:pPr marL="363600" indent="-228240">
              <a:lnSpc>
                <a:spcPct val="100000"/>
              </a:lnSpc>
              <a:spcBef>
                <a:spcPts val="600"/>
              </a:spcBef>
              <a:buClr>
                <a:srgbClr val="595959"/>
              </a:buClr>
              <a:buFont typeface="Arial"/>
              <a:buChar char="-"/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детский праздник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strike="noStrike" spc="-1" dirty="0">
                <a:solidFill>
                  <a:srgbClr val="595959"/>
                </a:solidFill>
                <a:latin typeface="Calibri"/>
              </a:rPr>
              <a:t>31 марта 2018 г.: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 I Тюменские «Старты мечты» (лыжи)</a:t>
            </a:r>
            <a:endParaRPr lang="ru-RU" sz="18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600"/>
              </a:spcBef>
              <a:buClr>
                <a:srgbClr val="595959"/>
              </a:buClr>
              <a:buFont typeface="Arial"/>
              <a:buChar char="-"/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24 участника из Тюмени и Тюменского р-на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strike="noStrike" spc="-1" dirty="0">
                <a:solidFill>
                  <a:srgbClr val="595959"/>
                </a:solidFill>
                <a:latin typeface="Calibri"/>
              </a:rPr>
              <a:t>09 сентября 2018 г.: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 I Тюменские «Старты мечты» (ролики)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strike="noStrike" spc="-1" dirty="0">
                <a:solidFill>
                  <a:srgbClr val="595959"/>
                </a:solidFill>
                <a:latin typeface="Calibri"/>
              </a:rPr>
              <a:t>Февраль 2019 г.: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 dirty="0">
                <a:solidFill>
                  <a:srgbClr val="595959"/>
                </a:solidFill>
                <a:latin typeface="Calibri"/>
              </a:rPr>
              <a:t>V всероссийские «Старты мечты» в Тюмени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1523880" y="423360"/>
            <a:ext cx="9143640" cy="6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595959"/>
                </a:solidFill>
                <a:latin typeface="Arial"/>
              </a:rPr>
              <a:t>СТАРТЫ МЕЧТЫ В ТЮМЕНИ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30" name="Рисунок 12"/>
          <p:cNvPicPr/>
          <p:nvPr/>
        </p:nvPicPr>
        <p:blipFill>
          <a:blip r:embed="rId3"/>
          <a:srcRect l="25740" t="15000" r="8953" b="22000"/>
          <a:stretch/>
        </p:blipFill>
        <p:spPr>
          <a:xfrm>
            <a:off x="8532720" y="3605760"/>
            <a:ext cx="2850840" cy="18327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63500"/>
          </a:effectLst>
        </p:spPr>
      </p:pic>
      <p:pic>
        <p:nvPicPr>
          <p:cNvPr id="331" name="Рисунок 14"/>
          <p:cNvPicPr/>
          <p:nvPr/>
        </p:nvPicPr>
        <p:blipFill>
          <a:blip r:embed="rId4"/>
          <a:srcRect l="3533"/>
          <a:stretch/>
        </p:blipFill>
        <p:spPr>
          <a:xfrm>
            <a:off x="5394960" y="1332360"/>
            <a:ext cx="3067920" cy="21193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63500"/>
          </a:effectLst>
        </p:spPr>
      </p:pic>
      <p:pic>
        <p:nvPicPr>
          <p:cNvPr id="332" name="Рисунок 15"/>
          <p:cNvPicPr/>
          <p:nvPr/>
        </p:nvPicPr>
        <p:blipFill>
          <a:blip r:embed="rId5"/>
          <a:srcRect l="44056" t="30400" r="38121" b="47199"/>
          <a:stretch/>
        </p:blipFill>
        <p:spPr>
          <a:xfrm>
            <a:off x="11219040" y="23040"/>
            <a:ext cx="745560" cy="1325880"/>
          </a:xfrm>
          <a:prstGeom prst="rect">
            <a:avLst/>
          </a:prstGeom>
          <a:ln>
            <a:noFill/>
          </a:ln>
        </p:spPr>
      </p:pic>
      <p:pic>
        <p:nvPicPr>
          <p:cNvPr id="333" name="Рисунок 2"/>
          <p:cNvPicPr/>
          <p:nvPr/>
        </p:nvPicPr>
        <p:blipFill>
          <a:blip r:embed="rId6"/>
          <a:stretch/>
        </p:blipFill>
        <p:spPr>
          <a:xfrm>
            <a:off x="8532720" y="1313640"/>
            <a:ext cx="2850840" cy="21380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34" name="Рисунок 3"/>
          <p:cNvPicPr/>
          <p:nvPr/>
        </p:nvPicPr>
        <p:blipFill>
          <a:blip r:embed="rId7"/>
          <a:srcRect l="-316" t="12259" r="316" b="-3872"/>
          <a:stretch/>
        </p:blipFill>
        <p:spPr>
          <a:xfrm>
            <a:off x="5394960" y="3606120"/>
            <a:ext cx="2897280" cy="19904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Рисунок 1"/>
          <p:cNvPicPr/>
          <p:nvPr/>
        </p:nvPicPr>
        <p:blipFill>
          <a:blip r:embed="rId3"/>
          <a:srcRect l="-64" t="16230" r="-21" b="66653"/>
          <a:stretch/>
        </p:blipFill>
        <p:spPr>
          <a:xfrm>
            <a:off x="360" y="5755320"/>
            <a:ext cx="12191760" cy="1102320"/>
          </a:xfrm>
          <a:prstGeom prst="rect">
            <a:avLst/>
          </a:prstGeom>
          <a:ln>
            <a:noFill/>
          </a:ln>
        </p:spPr>
      </p:pic>
      <p:sp>
        <p:nvSpPr>
          <p:cNvPr id="336" name="CustomShape 1"/>
          <p:cNvSpPr/>
          <p:nvPr/>
        </p:nvSpPr>
        <p:spPr>
          <a:xfrm>
            <a:off x="2074680" y="51840"/>
            <a:ext cx="747468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595959"/>
                </a:solidFill>
                <a:latin typeface="Arial"/>
              </a:rPr>
              <a:t>ДОСТИЖЕНИЯ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38" name="Рисунок 2"/>
          <p:cNvPicPr/>
          <p:nvPr/>
        </p:nvPicPr>
        <p:blipFill>
          <a:blip r:embed="rId4"/>
          <a:srcRect r="4572" b="2252"/>
          <a:stretch/>
        </p:blipFill>
        <p:spPr>
          <a:xfrm>
            <a:off x="381240" y="773280"/>
            <a:ext cx="2193480" cy="31172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39" name="Рисунок 4"/>
          <p:cNvPicPr/>
          <p:nvPr/>
        </p:nvPicPr>
        <p:blipFill>
          <a:blip r:embed="rId5"/>
          <a:stretch/>
        </p:blipFill>
        <p:spPr>
          <a:xfrm>
            <a:off x="9450000" y="801360"/>
            <a:ext cx="2141640" cy="3076200"/>
          </a:xfrm>
          <a:prstGeom prst="rect">
            <a:avLst/>
          </a:prstGeom>
          <a:ln>
            <a:noFill/>
          </a:ln>
        </p:spPr>
      </p:pic>
      <p:pic>
        <p:nvPicPr>
          <p:cNvPr id="340" name="Рисунок 9"/>
          <p:cNvPicPr/>
          <p:nvPr/>
        </p:nvPicPr>
        <p:blipFill>
          <a:blip r:embed="rId6"/>
          <a:stretch/>
        </p:blipFill>
        <p:spPr>
          <a:xfrm>
            <a:off x="2291040" y="1958760"/>
            <a:ext cx="2484360" cy="3416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41" name="Рисунок 10"/>
          <p:cNvPicPr/>
          <p:nvPr/>
        </p:nvPicPr>
        <p:blipFill>
          <a:blip r:embed="rId7"/>
          <a:stretch/>
        </p:blipFill>
        <p:spPr>
          <a:xfrm>
            <a:off x="7422480" y="2049480"/>
            <a:ext cx="2369880" cy="33634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42" name="Рисунок 12"/>
          <p:cNvPicPr/>
          <p:nvPr/>
        </p:nvPicPr>
        <p:blipFill>
          <a:blip r:embed="rId8"/>
          <a:stretch/>
        </p:blipFill>
        <p:spPr>
          <a:xfrm>
            <a:off x="4569840" y="1006560"/>
            <a:ext cx="3052440" cy="22197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"/>
          <p:cNvPicPr/>
          <p:nvPr/>
        </p:nvPicPr>
        <p:blipFill>
          <a:blip r:embed="rId2"/>
          <a:srcRect l="-64" t="16230" r="-21" b="66653"/>
          <a:stretch/>
        </p:blipFill>
        <p:spPr>
          <a:xfrm>
            <a:off x="360" y="5755320"/>
            <a:ext cx="12191760" cy="110232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110240" y="201960"/>
            <a:ext cx="95832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2800" spc="-1" dirty="0" smtClean="0">
                <a:solidFill>
                  <a:prstClr val="black"/>
                </a:solidFill>
              </a:rPr>
              <a:t>ПРОЕКТ «ВРЕМЯ РАВНЫХ ВОЗМОЖНОСТЕЙ»</a:t>
            </a:r>
            <a:endParaRPr lang="ru-RU" sz="2800" spc="-1" dirty="0">
              <a:solidFill>
                <a:prstClr val="black"/>
              </a:solidFill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75000" y="1073316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Новый вид социализации, реабилитации людей с ОВЗ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324680" y="1073316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Срок реализации </a:t>
            </a:r>
          </a:p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с 01.09.2018 по 01.08.2019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7968960" y="1013320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Соревнования всероссийского, областного уровня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675000" y="2659140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Поддержка и социализация семей, воспитывающих детей с ОВЗ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4324680" y="2641371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Софинансирование  </a:t>
            </a:r>
          </a:p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более 3 млн. рублей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41" name="CustomShape 7"/>
          <p:cNvSpPr/>
          <p:nvPr/>
        </p:nvSpPr>
        <p:spPr>
          <a:xfrm>
            <a:off x="7968960" y="2637250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prstClr val="black"/>
                </a:solidFill>
                <a:latin typeface="Calibri" pitchFamily="34" charset="0"/>
              </a:rPr>
              <a:t>200 часов занятий по горным лыжам,  роллер спорту</a:t>
            </a:r>
            <a:endParaRPr lang="ru-RU" sz="2000" spc="-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675000" y="4206759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Гражданская активность в развитии толерантного отношения к </a:t>
            </a:r>
            <a:r>
              <a:rPr lang="ru-RU" sz="2000" spc="-1" dirty="0">
                <a:solidFill>
                  <a:srgbClr val="595959"/>
                </a:solidFill>
                <a:latin typeface="Calibri"/>
              </a:rPr>
              <a:t>людям с ОВЗ</a:t>
            </a:r>
          </a:p>
        </p:txBody>
      </p:sp>
      <p:sp>
        <p:nvSpPr>
          <p:cNvPr id="12" name="CustomShape 5"/>
          <p:cNvSpPr/>
          <p:nvPr/>
        </p:nvSpPr>
        <p:spPr>
          <a:xfrm>
            <a:off x="4365540" y="4182780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Развитие ресурсной базы для занятий по роллер спорту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7968960" y="4182780"/>
            <a:ext cx="3461400" cy="1371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2000" spc="-1" dirty="0">
                <a:solidFill>
                  <a:srgbClr val="595959"/>
                </a:solidFill>
                <a:latin typeface="Calibri"/>
              </a:rPr>
              <a:t>Развитие и популяризация </a:t>
            </a:r>
            <a:r>
              <a:rPr lang="ru-RU" sz="2000" spc="-1" dirty="0" smtClean="0">
                <a:solidFill>
                  <a:srgbClr val="595959"/>
                </a:solidFill>
                <a:latin typeface="Calibri"/>
              </a:rPr>
              <a:t>добровольчества, обучение волонтеров </a:t>
            </a:r>
            <a:endParaRPr lang="ru-RU" sz="2000" spc="-1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344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1"/>
          <p:cNvPicPr/>
          <p:nvPr/>
        </p:nvPicPr>
        <p:blipFill>
          <a:blip r:embed="rId2"/>
          <a:srcRect l="-64" t="16230" r="-21" b="66653"/>
          <a:stretch/>
        </p:blipFill>
        <p:spPr>
          <a:xfrm>
            <a:off x="360" y="5755320"/>
            <a:ext cx="12191760" cy="1102320"/>
          </a:xfrm>
          <a:prstGeom prst="rect">
            <a:avLst/>
          </a:prstGeom>
          <a:ln>
            <a:noFill/>
          </a:ln>
        </p:spPr>
      </p:pic>
      <p:pic>
        <p:nvPicPr>
          <p:cNvPr id="344" name="Рисунок 9"/>
          <p:cNvPicPr/>
          <p:nvPr/>
        </p:nvPicPr>
        <p:blipFill>
          <a:blip r:embed="rId3"/>
          <a:stretch/>
        </p:blipFill>
        <p:spPr>
          <a:xfrm>
            <a:off x="5321160" y="1046880"/>
            <a:ext cx="5724720" cy="429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5" name="CustomShape 1"/>
          <p:cNvSpPr/>
          <p:nvPr/>
        </p:nvSpPr>
        <p:spPr>
          <a:xfrm>
            <a:off x="363240" y="1046880"/>
            <a:ext cx="4852080" cy="436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Региональное благотворительное общественное движение Тюменской области </a:t>
            </a:r>
            <a:r>
              <a:rPr lang="ru-RU" sz="2000" b="1" strike="noStrike" spc="-1" dirty="0">
                <a:solidFill>
                  <a:srgbClr val="595959"/>
                </a:solidFill>
                <a:latin typeface="Arial"/>
              </a:rPr>
              <a:t>«Подари ребенку праздник»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(РБОДТО «ПРП»)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</a:pP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+79123945123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lang="ru-RU" sz="2000" b="0" strike="noStrike" spc="-1" dirty="0">
                <a:solidFill>
                  <a:srgbClr val="0070C0"/>
                </a:solidFill>
                <a:latin typeface="Arial"/>
              </a:rPr>
              <a:t>PRP.Tyumen@gmail.com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70C0"/>
                </a:solidFill>
                <a:latin typeface="Arial"/>
              </a:rPr>
              <a:t>@</a:t>
            </a:r>
            <a:r>
              <a:rPr lang="ru-RU" sz="2000" b="0" strike="noStrike" spc="-1" dirty="0" err="1">
                <a:solidFill>
                  <a:srgbClr val="0070C0"/>
                </a:solidFill>
                <a:latin typeface="Arial"/>
              </a:rPr>
              <a:t>dreamski_tyumen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70C0"/>
                </a:solidFill>
                <a:latin typeface="Arial"/>
              </a:rPr>
              <a:t>@</a:t>
            </a:r>
            <a:r>
              <a:rPr lang="ru-RU" sz="2000" b="0" strike="noStrike" spc="-1" dirty="0" err="1">
                <a:solidFill>
                  <a:srgbClr val="0070C0"/>
                </a:solidFill>
                <a:latin typeface="Arial"/>
              </a:rPr>
              <a:t>prp_Tyumen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#командалыжимечты72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#</a:t>
            </a:r>
            <a:r>
              <a:rPr lang="ru-RU" sz="2000" b="0" strike="noStrike" spc="-1" dirty="0" err="1">
                <a:solidFill>
                  <a:srgbClr val="595959"/>
                </a:solidFill>
                <a:latin typeface="Arial"/>
              </a:rPr>
              <a:t>лыжимечтытюмень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95959"/>
                </a:solidFill>
                <a:latin typeface="Arial"/>
              </a:rPr>
              <a:t>#</a:t>
            </a:r>
            <a:r>
              <a:rPr lang="ru-RU" sz="2000" b="0" strike="noStrike" spc="-1" dirty="0" err="1">
                <a:solidFill>
                  <a:srgbClr val="595959"/>
                </a:solidFill>
                <a:latin typeface="Arial"/>
              </a:rPr>
              <a:t>роликимечтытюмень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46" name="Рисунок 10"/>
          <p:cNvPicPr/>
          <p:nvPr/>
        </p:nvPicPr>
        <p:blipFill>
          <a:blip r:embed="rId4"/>
          <a:srcRect l="44056" t="30400" r="38121" b="47199"/>
          <a:stretch/>
        </p:blipFill>
        <p:spPr>
          <a:xfrm>
            <a:off x="11219040" y="23040"/>
            <a:ext cx="745560" cy="132588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742" y="164865"/>
            <a:ext cx="878138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B0F0"/>
      </a:accent1>
      <a:accent2>
        <a:srgbClr val="8F8F8F"/>
      </a:accent2>
      <a:accent3>
        <a:srgbClr val="39A0DA"/>
      </a:accent3>
      <a:accent4>
        <a:srgbClr val="E35E1B"/>
      </a:accent4>
      <a:accent5>
        <a:srgbClr val="205A7A"/>
      </a:accent5>
      <a:accent6>
        <a:srgbClr val="F0303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1851</TotalTime>
  <Words>471</Words>
  <Application>Microsoft Office PowerPoint</Application>
  <PresentationFormat>Произвольный</PresentationFormat>
  <Paragraphs>87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Администратор</cp:lastModifiedBy>
  <cp:revision>147</cp:revision>
  <dcterms:created xsi:type="dcterms:W3CDTF">2018-03-27T10:40:04Z</dcterms:created>
  <dcterms:modified xsi:type="dcterms:W3CDTF">2018-09-11T06:11:43Z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