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83" r:id="rId4"/>
    <p:sldId id="288" r:id="rId5"/>
    <p:sldId id="289" r:id="rId6"/>
    <p:sldId id="272" r:id="rId7"/>
    <p:sldId id="287" r:id="rId8"/>
    <p:sldId id="275" r:id="rId9"/>
    <p:sldId id="282" r:id="rId10"/>
    <p:sldId id="276" r:id="rId11"/>
    <p:sldId id="278" r:id="rId12"/>
    <p:sldId id="281" r:id="rId13"/>
    <p:sldId id="263" r:id="rId14"/>
    <p:sldId id="286" r:id="rId15"/>
    <p:sldId id="279" r:id="rId16"/>
    <p:sldId id="285" r:id="rId17"/>
    <p:sldId id="284" r:id="rId18"/>
    <p:sldId id="280" r:id="rId19"/>
    <p:sldId id="269" r:id="rId20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5765" autoAdjust="0"/>
  </p:normalViewPr>
  <p:slideViewPr>
    <p:cSldViewPr>
      <p:cViewPr>
        <p:scale>
          <a:sx n="50" d="100"/>
          <a:sy n="50" d="100"/>
        </p:scale>
        <p:origin x="-193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Отмечают положительное влияние танцев</c:v>
                </c:pt>
                <c:pt idx="1">
                  <c:v>Слышали об инклюзивных танцах</c:v>
                </c:pt>
                <c:pt idx="2">
                  <c:v>Не слышали об инклюзивных танцах</c:v>
                </c:pt>
                <c:pt idx="3">
                  <c:v>Считают, что не все могут танцевать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FB570CAF-9B7B-49FC-A45D-D2136D34C8CF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0891CFBE-3252-4B33-B2D7-DEB5C7C1A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7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F84E383-8583-4815-8F3D-5F9409EC7363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BDE58E05-0954-4BD8-8122-C63031D70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члены комиссии, коллеги! Тема нашей квалификационной работы: «Инклюзивная танцевальная реабилитация как ресурс реализации программ дополнительного образования».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0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Практический этап мы начали со знакомства с существующими инклюзивными танцевальными коллективами, центрами, реализующими программы дополнительного образования, организациями, сотрудничающими с НКО, благотворительными мероприятиями, связанными напрямую с инклюзивными танцами. Для более полной картины, нами также были организованны некоторые инклюзивные мероприятия, в том числе, Международный благотворительный танцевальный фестиваль </a:t>
            </a:r>
            <a:r>
              <a:rPr lang="ru-RU" dirty="0" err="1" smtClean="0"/>
              <a:t>Inclusive</a:t>
            </a:r>
            <a:r>
              <a:rPr lang="ru-RU" dirty="0" smtClean="0"/>
              <a:t> </a:t>
            </a:r>
            <a:r>
              <a:rPr lang="ru-RU" dirty="0" err="1" smtClean="0"/>
              <a:t>Dance</a:t>
            </a:r>
            <a:r>
              <a:rPr lang="ru-RU" dirty="0" smtClean="0"/>
              <a:t> в разных городах России и с участием инклюзивных танцевальных коллективов из разных стран.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68BC-4403-451F-8C2F-6EC4059E49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базы коллективов нами были выбраны некоторые из разных возрастных категорий и с танцорами с разнообразными особенностями в развитии для проведения анкетирования, с целью выяснения актуальности и практичности проекта. Это также позволило выделить критерии эффективности программ. Анкеты,</a:t>
            </a:r>
            <a:r>
              <a:rPr lang="ru-RU" baseline="0" dirty="0" smtClean="0"/>
              <a:t> а также п</a:t>
            </a:r>
            <a:r>
              <a:rPr lang="ru-RU" dirty="0" smtClean="0"/>
              <a:t>одробные</a:t>
            </a:r>
            <a:r>
              <a:rPr lang="ru-RU" baseline="0" dirty="0" smtClean="0"/>
              <a:t> ответы на вопросы по темам инклюзивного танца и танцевальной реабилитации представлены в работе в Приложениях 1 и 2. В качестве одного из основных вопросов, выбран «О влиянии танцев на людей с ОВЗ». Всего в опросе, на момент подведения итогов, поучаствовало 113 человек. Практически все опрошенные отметили несомненное положительное влияние, 5 слышали об инклюзивных танцах, но не могут ответить на такой вопрос, 2 ничего никогда не слышали об инклюзивном танце и 2 человека категорично считают, что танцевать может далеко не каждый человек и танцы им никак не помогут.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1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Благодаря  возможности  обмена  опытом  и  наблюдением  за  реализацией программ дополнительного образования, танцевальной терапии и реабилитации посредством танца с каждой из организаций, представленных в базе,  мы смогли выделить критерии эффективности ИТР. Это те аспекты, на которые важно обратить внимание при осуществлении реабилитационного процесса во время обучения инклюзивному танцу в системе дополнительного</a:t>
            </a:r>
            <a:r>
              <a:rPr lang="ru-RU" baseline="0" dirty="0" smtClean="0"/>
              <a:t>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68BC-4403-451F-8C2F-6EC4059E49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 качестве  основы  изучения  влияния инклюзивного</a:t>
            </a:r>
            <a:r>
              <a:rPr lang="ru-RU" baseline="0" dirty="0" smtClean="0"/>
              <a:t> танца на реабилитацию лиц с ОВЗ </a:t>
            </a:r>
            <a:r>
              <a:rPr lang="ru-RU" dirty="0" smtClean="0"/>
              <a:t>мы  произвели оценки  состояния  эмоционально-волевой  сферы  и  социализации  каждого участника  группы.  Для  этого  было  решено  использовать  следующие компоненты. Для определения влияния программы ИТР на эмоции, волю и социальность людей с ОВЗ нами были разработаны кейсы – Приложения 3-5.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02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Решая ситуативные задачи участники экспериментальной группы демонстрировали уровень адекватности понимания определенных реакций и их применение в жизни. Соответственно, методика была проведена до начала осуществления апробации программы и после. Результаты отображены на слайде и в приложении ВКР. Серым цветом отмечены данные первичной диагностики, черным – вторичной. Приложения 6 и 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Конечно, изменения происходили у каждого абсолютно по-разному. На те рассматриваемые компоненты, что были изначально в состоянии нормы  - ухудшающего влияния не оказано.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8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и такие, на которые программа пока не оказала влияние вовсе или оказала настолько слабое, что рано было говорить о качественных изменениях.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8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качественные изменения наблюдаются у каждого участника и среди разных компонентов. Что без сомнения подтверждает полезность и эффективность апробированной программы.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основе полученных результатов,</a:t>
            </a:r>
            <a:r>
              <a:rPr lang="ru-RU" baseline="0" dirty="0" smtClean="0"/>
              <a:t> нами было доказано, что эффективная программа Инклюзивной танцевальной реабилитации должна быть поэтапной и включать в себя следующие блоки. Таким образом, начиная с постепенного знакомства человека с собой и со своими возможностями, с окружающими звуками, возможностью использования траектории и пространства, а главное, взаимодействия с окружающим миром. Посредством постановки танцев, у участником программы появляется возможность проживания определенных чувств, эмоции, обыгрывание различных ситуаций. Однако, работа должна основываться не только на постановке хореографии. Для этого важно включить в занятия тренинги. Обязательно у танцоров должна быть возможность продемонстрировать свои результаты на итоговых концертах, соревнованиях. И, конечно, важна внеурочная деятельность, которая помогает повысить уровень сплоченности и доверительного отношения, в дополнении служить отвлечением от замыкания на образовательном процессе, перенося его на бытовые ситуации. Более подробное описание блоков программы также представлено в Приложении 7 ВКР.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21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образом, все</a:t>
            </a:r>
            <a:r>
              <a:rPr lang="ru-RU" baseline="0" dirty="0" smtClean="0"/>
              <a:t> поставленные задачи выполнены, гипотеза подтверждена. </a:t>
            </a:r>
            <a:r>
              <a:rPr lang="ru-RU" dirty="0" smtClean="0"/>
              <a:t>Некоторые результаты нашего исследования представлены</a:t>
            </a:r>
            <a:r>
              <a:rPr lang="ru-RU" baseline="0" dirty="0" smtClean="0"/>
              <a:t> в публикациях и на конференциях. Стоит отметить, что работа по изучении вопросов реализации программ дополнительного образования в условиях инклюзии на этом не закончена. В дальнейшем планируется расширить содержание программы ИТР, а также изучить другие формы реабилитации с использованием творческих направлений. Самое  главное,  при  осуществлении  инклюзии  понимать,  что  настоящая инклюзия в обществе наступит тогда, когда исчезнет необходимость в данном термине. Спасибо за внимание. С удовольствием ответим на все возникшие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9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Актуальность данной темы обусловлена рядом потребностей современного общества: реализация права на образование каждого, социализация и </a:t>
            </a:r>
            <a:r>
              <a:rPr lang="ru-RU" dirty="0" err="1" smtClean="0"/>
              <a:t>гуманизация</a:t>
            </a:r>
            <a:r>
              <a:rPr lang="ru-RU" dirty="0" smtClean="0"/>
              <a:t> общества, доступность получения образования лицами различных категорий, всестороннее развитие. Исходя</a:t>
            </a:r>
            <a:r>
              <a:rPr lang="ru-RU" baseline="0" dirty="0" smtClean="0"/>
              <a:t> из чего были выдвинуты противоречия.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9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 противоречия позволили окончательно сформулировать тему и определить проблему диссертационного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учётом выдвинутой</a:t>
            </a:r>
            <a:r>
              <a:rPr lang="ru-RU" baseline="0" dirty="0" smtClean="0"/>
              <a:t> нами</a:t>
            </a:r>
            <a:r>
              <a:rPr lang="ru-RU" dirty="0" smtClean="0"/>
              <a:t> гипотезы</a:t>
            </a:r>
            <a:r>
              <a:rPr lang="ru-RU" baseline="0" dirty="0" smtClean="0"/>
              <a:t> были обозначены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7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осуществления </a:t>
            </a:r>
            <a:r>
              <a:rPr lang="ru-RU" baseline="0" dirty="0" smtClean="0"/>
              <a:t>которых исследование было разделено на 2 этапа.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8E05-0954-4BD8-8122-C63031D70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7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теоретического этапа нашего исследования заключалась в решении первых 2-ух задач. Изучение нормативно-правовой базы подтвердило обоснованность прав людей с ОВЗ и на обучение, и на доступную среду. Анализ научной психолого-педагогической литературы позволило акцентировать внимание непосредственно на реабилитации лиц с особенностями в развитии посредством танцевальной активности в условиях инклюзии.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68BC-4403-451F-8C2F-6EC4059E49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5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Также, на основе изученной информации, нами был введён новый термин – инклюзивная танцевальная реабилитация, который позволяет более чётко определить направление нашей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68BC-4403-451F-8C2F-6EC4059E49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5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08CA8-1FBC-4D2B-BA87-D23894E1F4B6}" type="datetime1">
              <a:rPr lang="ru-RU" smtClean="0"/>
              <a:t>16.06.2019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22914-3D49-4D01-88B1-CBDB256C6EDF}" type="datetime1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F58AD-891C-4797-B967-5C24E5533B3C}" type="datetime1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A07C-D2A9-4A2E-B4C3-7403EE505FF3}" type="datetime1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A4286-F6D7-4769-B8D5-8942B08FBFD6}" type="datetime1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B4C6D-EFAA-4B82-BCFC-C0B1FB28F01C}" type="datetime1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6C04D-7E3A-4264-B33E-0985B87EC1BE}" type="datetime1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BBEFC-2249-481A-818E-F8475FEE0BB2}" type="datetime1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EA374-6969-4B53-B86C-80D1E4E3CB85}" type="datetime1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09B0F-E13A-4504-9EAC-775C7FF59CD9}" type="datetime1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BCA7A-D26B-4F59-83AE-248F54FC9D94}" type="datetime1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B7F500-C7B5-4D30-9DEA-49051F785FDF}" type="datetime1">
              <a:rPr lang="ru-RU" smtClean="0"/>
              <a:t>16.06.2019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724" y="2780928"/>
            <a:ext cx="81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танцевальная реабилитация как ресурс реализации программ дополнительного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3028" y="4581128"/>
            <a:ext cx="6400800" cy="3059911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МОЭ34-МВО1701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Софья Сергеевна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Кандидат педагогических наук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Аттаева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Иналовна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453336"/>
            <a:ext cx="184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МОСКОВСКИЙ ПЕДАГОГИЧЕСКИЙ ГОСУДАРСТВЕННЫЙ УНИВЕРСИТЕТ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Управления образовательными системами им. Т.И.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Шамовой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768753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44.04.01. «Педагогическое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в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31364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83063" y="1196752"/>
            <a:ext cx="8064896" cy="25476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реализацией программ на примерах реальных организаций;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ряда инклюзивных мероприятий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критериев эффективности;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анкетирования;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диагностика испытуемой группы;</a:t>
            </a:r>
          </a:p>
          <a:p>
            <a:pPr lvl="0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программы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осуществления обучения лиц различных категорий на базе дополнительного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образования;</a:t>
            </a:r>
          </a:p>
          <a:p>
            <a:pPr lvl="0"/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вторичная диагностика испытуемой группы.</a:t>
            </a:r>
            <a:endParaRPr lang="ru-RU" sz="23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655271" cy="25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8" y="3645024"/>
            <a:ext cx="3888432" cy="2590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896" y="6267274"/>
            <a:ext cx="401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инклюзии» для преподавателей.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жестовому языку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6267274"/>
            <a:ext cx="365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Инклюзивного танцевального коллектива «Под нашим небом»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3168352" cy="4824536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ИТР с ОВЗ,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частники-волонтёры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ИТР,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программ ИТР с ОВЗ,</a:t>
            </a: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педагоги-хореографы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инклюзивных программ,</a:t>
            </a: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не относящиеся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7054611"/>
              </p:ext>
            </p:extLst>
          </p:nvPr>
        </p:nvGraphicFramePr>
        <p:xfrm>
          <a:off x="4067944" y="1340768"/>
          <a:ext cx="49320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Исполнительское мастерство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</a:p>
          <a:p>
            <a:pPr marL="596646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56" y="-9624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Программы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060848"/>
            <a:ext cx="2016223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вая фигурная скобка 3"/>
          <p:cNvSpPr/>
          <p:nvPr/>
        </p:nvSpPr>
        <p:spPr>
          <a:xfrm rot="10800000">
            <a:off x="3651706" y="1700808"/>
            <a:ext cx="360040" cy="237626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58" y="1628800"/>
            <a:ext cx="3651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2546" y="3067422"/>
            <a:ext cx="3651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6056" y="4283492"/>
            <a:ext cx="22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446171" y="2821466"/>
            <a:ext cx="22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252182" y="2665947"/>
            <a:ext cx="22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499121" cy="149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9315" r="25168" b="7620"/>
          <a:stretch/>
        </p:blipFill>
        <p:spPr bwMode="auto">
          <a:xfrm>
            <a:off x="1547664" y="1195379"/>
            <a:ext cx="1682678" cy="13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78738"/>
              </p:ext>
            </p:extLst>
          </p:nvPr>
        </p:nvGraphicFramePr>
        <p:xfrm>
          <a:off x="1360296" y="2619576"/>
          <a:ext cx="2051013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051013"/>
              </a:tblGrid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Удовольствие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Отвращение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Агрессия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Пренебрежение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Удивление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60920"/>
              </p:ext>
            </p:extLst>
          </p:nvPr>
        </p:nvGraphicFramePr>
        <p:xfrm>
          <a:off x="6689712" y="2852936"/>
          <a:ext cx="2346784" cy="2376262"/>
        </p:xfrm>
        <a:graphic>
          <a:graphicData uri="http://schemas.openxmlformats.org/drawingml/2006/table">
            <a:tbl>
              <a:tblPr firstRow="1" firstCol="1" bandRow="1"/>
              <a:tblGrid>
                <a:gridCol w="2346784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Решительность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Целеустремленность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Настойчивость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Смелость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Дисциплинированность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Выдержка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03410"/>
              </p:ext>
            </p:extLst>
          </p:nvPr>
        </p:nvGraphicFramePr>
        <p:xfrm>
          <a:off x="3832896" y="4652824"/>
          <a:ext cx="2346784" cy="2036796"/>
        </p:xfrm>
        <a:graphic>
          <a:graphicData uri="http://schemas.openxmlformats.org/drawingml/2006/table">
            <a:tbl>
              <a:tblPr firstRow="1" firstCol="1" bandRow="1"/>
              <a:tblGrid>
                <a:gridCol w="2346784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Коммуникабельность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Равенство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Аккуратность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32970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ИТР на лиц с ОВЗ (1)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99992" y="85877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184" y="12625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1           2           3           4           5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6466"/>
            <a:ext cx="51530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32970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ИТР на лиц с ОВЗ (2)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99992" y="858778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184" y="12625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1           2           3           4           5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09" y="1645145"/>
            <a:ext cx="5143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32970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ИТР на лиц с ОВЗ (3)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01872" y="87065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184" y="12625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1           2           3           4           5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44" y="1631924"/>
            <a:ext cx="51625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32970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ИТР на лиц с ОВЗ (4)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88024" y="85877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184" y="12625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1           2           3           4           5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37" y="1631923"/>
            <a:ext cx="51625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59" y="18864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танцевальной реабилитации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Осознание своего тела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Знакомство с музыкой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 движения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Ощущение пространства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Взаимодействие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Танец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Тренинги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Конкурсы, выступления, мероприятия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Совместные выходы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896" y="-24340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 конференции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94854" y="5396721"/>
            <a:ext cx="7797900" cy="1691699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Софья Сергеевна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инклюзивного танцевального коллектива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 нашим небом»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https://vk.com/under_our_sky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Sonya12-04-95@mail.ru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07908"/>
            <a:ext cx="1046993" cy="1439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77735"/>
            <a:ext cx="1184952" cy="1629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07908"/>
            <a:ext cx="1112944" cy="1579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77735"/>
            <a:ext cx="1090870" cy="150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3608" y="662523"/>
            <a:ext cx="8100392" cy="311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Сорокина С.С. Развитие эмоциональной сферы людей с синдромом Дауна в процессе занятий танцами: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вып.квал.раб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... бакалавр: 44.03.03 / Сорокина Софья Сергеевна – М., 2017. – 61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Сорокина С.С. Доступность учреждений как критерий качества образования // Научная школа Т.И.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Шамовой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методолого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-теоретические и технологические ресурсы развития образовательных систем: Сборник статей X Международной научно-практической конференции «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Шамовские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педагогические чтения научной школы Управления образовательными системами» (25 января 2018 г.) / Отв. ред. С.Г.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Воровщиков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О.А.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Шклярова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 2 ч. Ч. 2. – М.: 5 за знания; МПГУ, 2018. – С. 507-509.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97236"/>
            <a:ext cx="1163013" cy="15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187624" y="2060848"/>
            <a:ext cx="3888432" cy="115212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осуществления инклюзии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187624" y="3429000"/>
            <a:ext cx="3888432" cy="115212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реабилитацию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076056" y="2060848"/>
            <a:ext cx="3678932" cy="1126728"/>
          </a:xfrm>
          <a:custGeom>
            <a:avLst/>
            <a:gdLst>
              <a:gd name="connsiteX0" fmla="*/ 0 w 3888432"/>
              <a:gd name="connsiteY0" fmla="*/ 0 h 1152128"/>
              <a:gd name="connsiteX1" fmla="*/ 3312368 w 3888432"/>
              <a:gd name="connsiteY1" fmla="*/ 0 h 1152128"/>
              <a:gd name="connsiteX2" fmla="*/ 3888432 w 3888432"/>
              <a:gd name="connsiteY2" fmla="*/ 576064 h 1152128"/>
              <a:gd name="connsiteX3" fmla="*/ 3312368 w 3888432"/>
              <a:gd name="connsiteY3" fmla="*/ 1152128 h 1152128"/>
              <a:gd name="connsiteX4" fmla="*/ 0 w 3888432"/>
              <a:gd name="connsiteY4" fmla="*/ 1152128 h 1152128"/>
              <a:gd name="connsiteX5" fmla="*/ 0 w 3888432"/>
              <a:gd name="connsiteY5" fmla="*/ 0 h 1152128"/>
              <a:gd name="connsiteX0" fmla="*/ 4201468 w 7513836"/>
              <a:gd name="connsiteY0" fmla="*/ 0 h 1152128"/>
              <a:gd name="connsiteX1" fmla="*/ 7513836 w 7513836"/>
              <a:gd name="connsiteY1" fmla="*/ 0 h 1152128"/>
              <a:gd name="connsiteX2" fmla="*/ 0 w 7513836"/>
              <a:gd name="connsiteY2" fmla="*/ 537964 h 1152128"/>
              <a:gd name="connsiteX3" fmla="*/ 7513836 w 7513836"/>
              <a:gd name="connsiteY3" fmla="*/ 1152128 h 1152128"/>
              <a:gd name="connsiteX4" fmla="*/ 4201468 w 7513836"/>
              <a:gd name="connsiteY4" fmla="*/ 1152128 h 1152128"/>
              <a:gd name="connsiteX5" fmla="*/ 4201468 w 7513836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4201468 w 7909868"/>
              <a:gd name="connsiteY4" fmla="*/ 1152128 h 1152128"/>
              <a:gd name="connsiteX5" fmla="*/ 7909868 w 7909868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7859068 w 7909868"/>
              <a:gd name="connsiteY4" fmla="*/ 1063228 h 1152128"/>
              <a:gd name="connsiteX5" fmla="*/ 7909868 w 7909868"/>
              <a:gd name="connsiteY5" fmla="*/ 0 h 1152128"/>
              <a:gd name="connsiteX0" fmla="*/ 7909868 w 7935268"/>
              <a:gd name="connsiteY0" fmla="*/ 0 h 1152128"/>
              <a:gd name="connsiteX1" fmla="*/ 7513836 w 7935268"/>
              <a:gd name="connsiteY1" fmla="*/ 0 h 1152128"/>
              <a:gd name="connsiteX2" fmla="*/ 0 w 7935268"/>
              <a:gd name="connsiteY2" fmla="*/ 537964 h 1152128"/>
              <a:gd name="connsiteX3" fmla="*/ 7513836 w 7935268"/>
              <a:gd name="connsiteY3" fmla="*/ 1152128 h 1152128"/>
              <a:gd name="connsiteX4" fmla="*/ 7935268 w 7935268"/>
              <a:gd name="connsiteY4" fmla="*/ 1101328 h 1152128"/>
              <a:gd name="connsiteX5" fmla="*/ 7909868 w 7935268"/>
              <a:gd name="connsiteY5" fmla="*/ 0 h 1152128"/>
              <a:gd name="connsiteX0" fmla="*/ 3591868 w 3617268"/>
              <a:gd name="connsiteY0" fmla="*/ 0 h 1152128"/>
              <a:gd name="connsiteX1" fmla="*/ 3195836 w 3617268"/>
              <a:gd name="connsiteY1" fmla="*/ 0 h 1152128"/>
              <a:gd name="connsiteX2" fmla="*/ 0 w 3617268"/>
              <a:gd name="connsiteY2" fmla="*/ 525264 h 1152128"/>
              <a:gd name="connsiteX3" fmla="*/ 3195836 w 3617268"/>
              <a:gd name="connsiteY3" fmla="*/ 1152128 h 1152128"/>
              <a:gd name="connsiteX4" fmla="*/ 3617268 w 3617268"/>
              <a:gd name="connsiteY4" fmla="*/ 1101328 h 1152128"/>
              <a:gd name="connsiteX5" fmla="*/ 3591868 w 3617268"/>
              <a:gd name="connsiteY5" fmla="*/ 0 h 1152128"/>
              <a:gd name="connsiteX0" fmla="*/ 3629968 w 3655368"/>
              <a:gd name="connsiteY0" fmla="*/ 0 h 1152128"/>
              <a:gd name="connsiteX1" fmla="*/ 3233936 w 3655368"/>
              <a:gd name="connsiteY1" fmla="*/ 0 h 1152128"/>
              <a:gd name="connsiteX2" fmla="*/ 0 w 3655368"/>
              <a:gd name="connsiteY2" fmla="*/ 563364 h 1152128"/>
              <a:gd name="connsiteX3" fmla="*/ 3233936 w 3655368"/>
              <a:gd name="connsiteY3" fmla="*/ 1152128 h 1152128"/>
              <a:gd name="connsiteX4" fmla="*/ 3655368 w 3655368"/>
              <a:gd name="connsiteY4" fmla="*/ 1101328 h 1152128"/>
              <a:gd name="connsiteX5" fmla="*/ 3629968 w 3655368"/>
              <a:gd name="connsiteY5" fmla="*/ 0 h 1152128"/>
              <a:gd name="connsiteX0" fmla="*/ 3653532 w 3678932"/>
              <a:gd name="connsiteY0" fmla="*/ 0 h 1152128"/>
              <a:gd name="connsiteX1" fmla="*/ 3257500 w 3678932"/>
              <a:gd name="connsiteY1" fmla="*/ 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635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127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996900 w 3678932"/>
              <a:gd name="connsiteY4" fmla="*/ 9997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0 h 1101328"/>
              <a:gd name="connsiteX1" fmla="*/ 539700 w 3678932"/>
              <a:gd name="connsiteY1" fmla="*/ 508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25400 h 1126728"/>
              <a:gd name="connsiteX1" fmla="*/ 527000 w 3678932"/>
              <a:gd name="connsiteY1" fmla="*/ 0 h 1126728"/>
              <a:gd name="connsiteX2" fmla="*/ 0 w 3678932"/>
              <a:gd name="connsiteY2" fmla="*/ 594444 h 1126728"/>
              <a:gd name="connsiteX3" fmla="*/ 23564 w 3678932"/>
              <a:gd name="connsiteY3" fmla="*/ 588764 h 1126728"/>
              <a:gd name="connsiteX4" fmla="*/ 476200 w 3678932"/>
              <a:gd name="connsiteY4" fmla="*/ 1114028 h 1126728"/>
              <a:gd name="connsiteX5" fmla="*/ 533400 w 3678932"/>
              <a:gd name="connsiteY5" fmla="*/ 1115144 h 1126728"/>
              <a:gd name="connsiteX6" fmla="*/ 3678932 w 3678932"/>
              <a:gd name="connsiteY6" fmla="*/ 1126728 h 1126728"/>
              <a:gd name="connsiteX7" fmla="*/ 3653532 w 3678932"/>
              <a:gd name="connsiteY7" fmla="*/ 25400 h 112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8932" h="1126728">
                <a:moveTo>
                  <a:pt x="3653532" y="25400"/>
                </a:moveTo>
                <a:lnTo>
                  <a:pt x="527000" y="0"/>
                </a:lnTo>
                <a:lnTo>
                  <a:pt x="0" y="594444"/>
                </a:lnTo>
                <a:lnTo>
                  <a:pt x="23564" y="588764"/>
                </a:lnTo>
                <a:lnTo>
                  <a:pt x="476200" y="1114028"/>
                </a:lnTo>
                <a:lnTo>
                  <a:pt x="533400" y="1115144"/>
                </a:lnTo>
                <a:lnTo>
                  <a:pt x="3678932" y="1126728"/>
                </a:lnTo>
                <a:lnTo>
                  <a:pt x="3653532" y="254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Неподготовленность образовательных организаций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6"/>
          <p:cNvSpPr/>
          <p:nvPr/>
        </p:nvSpPr>
        <p:spPr>
          <a:xfrm>
            <a:off x="5076056" y="3421716"/>
            <a:ext cx="3678932" cy="1126728"/>
          </a:xfrm>
          <a:custGeom>
            <a:avLst/>
            <a:gdLst>
              <a:gd name="connsiteX0" fmla="*/ 0 w 3888432"/>
              <a:gd name="connsiteY0" fmla="*/ 0 h 1152128"/>
              <a:gd name="connsiteX1" fmla="*/ 3312368 w 3888432"/>
              <a:gd name="connsiteY1" fmla="*/ 0 h 1152128"/>
              <a:gd name="connsiteX2" fmla="*/ 3888432 w 3888432"/>
              <a:gd name="connsiteY2" fmla="*/ 576064 h 1152128"/>
              <a:gd name="connsiteX3" fmla="*/ 3312368 w 3888432"/>
              <a:gd name="connsiteY3" fmla="*/ 1152128 h 1152128"/>
              <a:gd name="connsiteX4" fmla="*/ 0 w 3888432"/>
              <a:gd name="connsiteY4" fmla="*/ 1152128 h 1152128"/>
              <a:gd name="connsiteX5" fmla="*/ 0 w 3888432"/>
              <a:gd name="connsiteY5" fmla="*/ 0 h 1152128"/>
              <a:gd name="connsiteX0" fmla="*/ 4201468 w 7513836"/>
              <a:gd name="connsiteY0" fmla="*/ 0 h 1152128"/>
              <a:gd name="connsiteX1" fmla="*/ 7513836 w 7513836"/>
              <a:gd name="connsiteY1" fmla="*/ 0 h 1152128"/>
              <a:gd name="connsiteX2" fmla="*/ 0 w 7513836"/>
              <a:gd name="connsiteY2" fmla="*/ 537964 h 1152128"/>
              <a:gd name="connsiteX3" fmla="*/ 7513836 w 7513836"/>
              <a:gd name="connsiteY3" fmla="*/ 1152128 h 1152128"/>
              <a:gd name="connsiteX4" fmla="*/ 4201468 w 7513836"/>
              <a:gd name="connsiteY4" fmla="*/ 1152128 h 1152128"/>
              <a:gd name="connsiteX5" fmla="*/ 4201468 w 7513836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4201468 w 7909868"/>
              <a:gd name="connsiteY4" fmla="*/ 1152128 h 1152128"/>
              <a:gd name="connsiteX5" fmla="*/ 7909868 w 7909868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7859068 w 7909868"/>
              <a:gd name="connsiteY4" fmla="*/ 1063228 h 1152128"/>
              <a:gd name="connsiteX5" fmla="*/ 7909868 w 7909868"/>
              <a:gd name="connsiteY5" fmla="*/ 0 h 1152128"/>
              <a:gd name="connsiteX0" fmla="*/ 7909868 w 7935268"/>
              <a:gd name="connsiteY0" fmla="*/ 0 h 1152128"/>
              <a:gd name="connsiteX1" fmla="*/ 7513836 w 7935268"/>
              <a:gd name="connsiteY1" fmla="*/ 0 h 1152128"/>
              <a:gd name="connsiteX2" fmla="*/ 0 w 7935268"/>
              <a:gd name="connsiteY2" fmla="*/ 537964 h 1152128"/>
              <a:gd name="connsiteX3" fmla="*/ 7513836 w 7935268"/>
              <a:gd name="connsiteY3" fmla="*/ 1152128 h 1152128"/>
              <a:gd name="connsiteX4" fmla="*/ 7935268 w 7935268"/>
              <a:gd name="connsiteY4" fmla="*/ 1101328 h 1152128"/>
              <a:gd name="connsiteX5" fmla="*/ 7909868 w 7935268"/>
              <a:gd name="connsiteY5" fmla="*/ 0 h 1152128"/>
              <a:gd name="connsiteX0" fmla="*/ 3591868 w 3617268"/>
              <a:gd name="connsiteY0" fmla="*/ 0 h 1152128"/>
              <a:gd name="connsiteX1" fmla="*/ 3195836 w 3617268"/>
              <a:gd name="connsiteY1" fmla="*/ 0 h 1152128"/>
              <a:gd name="connsiteX2" fmla="*/ 0 w 3617268"/>
              <a:gd name="connsiteY2" fmla="*/ 525264 h 1152128"/>
              <a:gd name="connsiteX3" fmla="*/ 3195836 w 3617268"/>
              <a:gd name="connsiteY3" fmla="*/ 1152128 h 1152128"/>
              <a:gd name="connsiteX4" fmla="*/ 3617268 w 3617268"/>
              <a:gd name="connsiteY4" fmla="*/ 1101328 h 1152128"/>
              <a:gd name="connsiteX5" fmla="*/ 3591868 w 3617268"/>
              <a:gd name="connsiteY5" fmla="*/ 0 h 1152128"/>
              <a:gd name="connsiteX0" fmla="*/ 3629968 w 3655368"/>
              <a:gd name="connsiteY0" fmla="*/ 0 h 1152128"/>
              <a:gd name="connsiteX1" fmla="*/ 3233936 w 3655368"/>
              <a:gd name="connsiteY1" fmla="*/ 0 h 1152128"/>
              <a:gd name="connsiteX2" fmla="*/ 0 w 3655368"/>
              <a:gd name="connsiteY2" fmla="*/ 563364 h 1152128"/>
              <a:gd name="connsiteX3" fmla="*/ 3233936 w 3655368"/>
              <a:gd name="connsiteY3" fmla="*/ 1152128 h 1152128"/>
              <a:gd name="connsiteX4" fmla="*/ 3655368 w 3655368"/>
              <a:gd name="connsiteY4" fmla="*/ 1101328 h 1152128"/>
              <a:gd name="connsiteX5" fmla="*/ 3629968 w 3655368"/>
              <a:gd name="connsiteY5" fmla="*/ 0 h 1152128"/>
              <a:gd name="connsiteX0" fmla="*/ 3653532 w 3678932"/>
              <a:gd name="connsiteY0" fmla="*/ 0 h 1152128"/>
              <a:gd name="connsiteX1" fmla="*/ 3257500 w 3678932"/>
              <a:gd name="connsiteY1" fmla="*/ 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635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127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996900 w 3678932"/>
              <a:gd name="connsiteY4" fmla="*/ 9997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0 h 1101328"/>
              <a:gd name="connsiteX1" fmla="*/ 539700 w 3678932"/>
              <a:gd name="connsiteY1" fmla="*/ 508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25400 h 1126728"/>
              <a:gd name="connsiteX1" fmla="*/ 527000 w 3678932"/>
              <a:gd name="connsiteY1" fmla="*/ 0 h 1126728"/>
              <a:gd name="connsiteX2" fmla="*/ 0 w 3678932"/>
              <a:gd name="connsiteY2" fmla="*/ 594444 h 1126728"/>
              <a:gd name="connsiteX3" fmla="*/ 23564 w 3678932"/>
              <a:gd name="connsiteY3" fmla="*/ 588764 h 1126728"/>
              <a:gd name="connsiteX4" fmla="*/ 476200 w 3678932"/>
              <a:gd name="connsiteY4" fmla="*/ 1114028 h 1126728"/>
              <a:gd name="connsiteX5" fmla="*/ 533400 w 3678932"/>
              <a:gd name="connsiteY5" fmla="*/ 1115144 h 1126728"/>
              <a:gd name="connsiteX6" fmla="*/ 3678932 w 3678932"/>
              <a:gd name="connsiteY6" fmla="*/ 1126728 h 1126728"/>
              <a:gd name="connsiteX7" fmla="*/ 3653532 w 3678932"/>
              <a:gd name="connsiteY7" fmla="*/ 25400 h 112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8932" h="1126728">
                <a:moveTo>
                  <a:pt x="3653532" y="25400"/>
                </a:moveTo>
                <a:lnTo>
                  <a:pt x="527000" y="0"/>
                </a:lnTo>
                <a:lnTo>
                  <a:pt x="0" y="594444"/>
                </a:lnTo>
                <a:lnTo>
                  <a:pt x="23564" y="588764"/>
                </a:lnTo>
                <a:lnTo>
                  <a:pt x="476200" y="1114028"/>
                </a:lnTo>
                <a:lnTo>
                  <a:pt x="533400" y="1115144"/>
                </a:lnTo>
                <a:lnTo>
                  <a:pt x="3678932" y="1126728"/>
                </a:lnTo>
                <a:lnTo>
                  <a:pt x="3653532" y="254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эффективных образовательных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187624" y="5013176"/>
            <a:ext cx="3888432" cy="115212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инклюзивной 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6"/>
          <p:cNvSpPr/>
          <p:nvPr/>
        </p:nvSpPr>
        <p:spPr>
          <a:xfrm>
            <a:off x="5057285" y="5025876"/>
            <a:ext cx="3678932" cy="1126728"/>
          </a:xfrm>
          <a:custGeom>
            <a:avLst/>
            <a:gdLst>
              <a:gd name="connsiteX0" fmla="*/ 0 w 3888432"/>
              <a:gd name="connsiteY0" fmla="*/ 0 h 1152128"/>
              <a:gd name="connsiteX1" fmla="*/ 3312368 w 3888432"/>
              <a:gd name="connsiteY1" fmla="*/ 0 h 1152128"/>
              <a:gd name="connsiteX2" fmla="*/ 3888432 w 3888432"/>
              <a:gd name="connsiteY2" fmla="*/ 576064 h 1152128"/>
              <a:gd name="connsiteX3" fmla="*/ 3312368 w 3888432"/>
              <a:gd name="connsiteY3" fmla="*/ 1152128 h 1152128"/>
              <a:gd name="connsiteX4" fmla="*/ 0 w 3888432"/>
              <a:gd name="connsiteY4" fmla="*/ 1152128 h 1152128"/>
              <a:gd name="connsiteX5" fmla="*/ 0 w 3888432"/>
              <a:gd name="connsiteY5" fmla="*/ 0 h 1152128"/>
              <a:gd name="connsiteX0" fmla="*/ 4201468 w 7513836"/>
              <a:gd name="connsiteY0" fmla="*/ 0 h 1152128"/>
              <a:gd name="connsiteX1" fmla="*/ 7513836 w 7513836"/>
              <a:gd name="connsiteY1" fmla="*/ 0 h 1152128"/>
              <a:gd name="connsiteX2" fmla="*/ 0 w 7513836"/>
              <a:gd name="connsiteY2" fmla="*/ 537964 h 1152128"/>
              <a:gd name="connsiteX3" fmla="*/ 7513836 w 7513836"/>
              <a:gd name="connsiteY3" fmla="*/ 1152128 h 1152128"/>
              <a:gd name="connsiteX4" fmla="*/ 4201468 w 7513836"/>
              <a:gd name="connsiteY4" fmla="*/ 1152128 h 1152128"/>
              <a:gd name="connsiteX5" fmla="*/ 4201468 w 7513836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4201468 w 7909868"/>
              <a:gd name="connsiteY4" fmla="*/ 1152128 h 1152128"/>
              <a:gd name="connsiteX5" fmla="*/ 7909868 w 7909868"/>
              <a:gd name="connsiteY5" fmla="*/ 0 h 1152128"/>
              <a:gd name="connsiteX0" fmla="*/ 7909868 w 7909868"/>
              <a:gd name="connsiteY0" fmla="*/ 0 h 1152128"/>
              <a:gd name="connsiteX1" fmla="*/ 7513836 w 7909868"/>
              <a:gd name="connsiteY1" fmla="*/ 0 h 1152128"/>
              <a:gd name="connsiteX2" fmla="*/ 0 w 7909868"/>
              <a:gd name="connsiteY2" fmla="*/ 537964 h 1152128"/>
              <a:gd name="connsiteX3" fmla="*/ 7513836 w 7909868"/>
              <a:gd name="connsiteY3" fmla="*/ 1152128 h 1152128"/>
              <a:gd name="connsiteX4" fmla="*/ 7859068 w 7909868"/>
              <a:gd name="connsiteY4" fmla="*/ 1063228 h 1152128"/>
              <a:gd name="connsiteX5" fmla="*/ 7909868 w 7909868"/>
              <a:gd name="connsiteY5" fmla="*/ 0 h 1152128"/>
              <a:gd name="connsiteX0" fmla="*/ 7909868 w 7935268"/>
              <a:gd name="connsiteY0" fmla="*/ 0 h 1152128"/>
              <a:gd name="connsiteX1" fmla="*/ 7513836 w 7935268"/>
              <a:gd name="connsiteY1" fmla="*/ 0 h 1152128"/>
              <a:gd name="connsiteX2" fmla="*/ 0 w 7935268"/>
              <a:gd name="connsiteY2" fmla="*/ 537964 h 1152128"/>
              <a:gd name="connsiteX3" fmla="*/ 7513836 w 7935268"/>
              <a:gd name="connsiteY3" fmla="*/ 1152128 h 1152128"/>
              <a:gd name="connsiteX4" fmla="*/ 7935268 w 7935268"/>
              <a:gd name="connsiteY4" fmla="*/ 1101328 h 1152128"/>
              <a:gd name="connsiteX5" fmla="*/ 7909868 w 7935268"/>
              <a:gd name="connsiteY5" fmla="*/ 0 h 1152128"/>
              <a:gd name="connsiteX0" fmla="*/ 3591868 w 3617268"/>
              <a:gd name="connsiteY0" fmla="*/ 0 h 1152128"/>
              <a:gd name="connsiteX1" fmla="*/ 3195836 w 3617268"/>
              <a:gd name="connsiteY1" fmla="*/ 0 h 1152128"/>
              <a:gd name="connsiteX2" fmla="*/ 0 w 3617268"/>
              <a:gd name="connsiteY2" fmla="*/ 525264 h 1152128"/>
              <a:gd name="connsiteX3" fmla="*/ 3195836 w 3617268"/>
              <a:gd name="connsiteY3" fmla="*/ 1152128 h 1152128"/>
              <a:gd name="connsiteX4" fmla="*/ 3617268 w 3617268"/>
              <a:gd name="connsiteY4" fmla="*/ 1101328 h 1152128"/>
              <a:gd name="connsiteX5" fmla="*/ 3591868 w 3617268"/>
              <a:gd name="connsiteY5" fmla="*/ 0 h 1152128"/>
              <a:gd name="connsiteX0" fmla="*/ 3629968 w 3655368"/>
              <a:gd name="connsiteY0" fmla="*/ 0 h 1152128"/>
              <a:gd name="connsiteX1" fmla="*/ 3233936 w 3655368"/>
              <a:gd name="connsiteY1" fmla="*/ 0 h 1152128"/>
              <a:gd name="connsiteX2" fmla="*/ 0 w 3655368"/>
              <a:gd name="connsiteY2" fmla="*/ 563364 h 1152128"/>
              <a:gd name="connsiteX3" fmla="*/ 3233936 w 3655368"/>
              <a:gd name="connsiteY3" fmla="*/ 1152128 h 1152128"/>
              <a:gd name="connsiteX4" fmla="*/ 3655368 w 3655368"/>
              <a:gd name="connsiteY4" fmla="*/ 1101328 h 1152128"/>
              <a:gd name="connsiteX5" fmla="*/ 3629968 w 3655368"/>
              <a:gd name="connsiteY5" fmla="*/ 0 h 1152128"/>
              <a:gd name="connsiteX0" fmla="*/ 3653532 w 3678932"/>
              <a:gd name="connsiteY0" fmla="*/ 0 h 1152128"/>
              <a:gd name="connsiteX1" fmla="*/ 3257500 w 3678932"/>
              <a:gd name="connsiteY1" fmla="*/ 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635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52128"/>
              <a:gd name="connsiteX1" fmla="*/ 1047700 w 3678932"/>
              <a:gd name="connsiteY1" fmla="*/ 12700 h 1152128"/>
              <a:gd name="connsiteX2" fmla="*/ 0 w 3678932"/>
              <a:gd name="connsiteY2" fmla="*/ 569044 h 1152128"/>
              <a:gd name="connsiteX3" fmla="*/ 23564 w 3678932"/>
              <a:gd name="connsiteY3" fmla="*/ 563364 h 1152128"/>
              <a:gd name="connsiteX4" fmla="*/ 3257500 w 3678932"/>
              <a:gd name="connsiteY4" fmla="*/ 1152128 h 1152128"/>
              <a:gd name="connsiteX5" fmla="*/ 3678932 w 3678932"/>
              <a:gd name="connsiteY5" fmla="*/ 1101328 h 1152128"/>
              <a:gd name="connsiteX6" fmla="*/ 3653532 w 3678932"/>
              <a:gd name="connsiteY6" fmla="*/ 0 h 11521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996900 w 3678932"/>
              <a:gd name="connsiteY4" fmla="*/ 9997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3678932 w 3678932"/>
              <a:gd name="connsiteY5" fmla="*/ 1101328 h 1101328"/>
              <a:gd name="connsiteX6" fmla="*/ 3653532 w 3678932"/>
              <a:gd name="connsiteY6" fmla="*/ 0 h 1101328"/>
              <a:gd name="connsiteX0" fmla="*/ 3653532 w 3678932"/>
              <a:gd name="connsiteY0" fmla="*/ 0 h 1101328"/>
              <a:gd name="connsiteX1" fmla="*/ 1047700 w 3678932"/>
              <a:gd name="connsiteY1" fmla="*/ 127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0 h 1101328"/>
              <a:gd name="connsiteX1" fmla="*/ 539700 w 3678932"/>
              <a:gd name="connsiteY1" fmla="*/ 50800 h 1101328"/>
              <a:gd name="connsiteX2" fmla="*/ 0 w 3678932"/>
              <a:gd name="connsiteY2" fmla="*/ 569044 h 1101328"/>
              <a:gd name="connsiteX3" fmla="*/ 23564 w 3678932"/>
              <a:gd name="connsiteY3" fmla="*/ 563364 h 1101328"/>
              <a:gd name="connsiteX4" fmla="*/ 476200 w 3678932"/>
              <a:gd name="connsiteY4" fmla="*/ 1088628 h 1101328"/>
              <a:gd name="connsiteX5" fmla="*/ 533400 w 3678932"/>
              <a:gd name="connsiteY5" fmla="*/ 1089744 h 1101328"/>
              <a:gd name="connsiteX6" fmla="*/ 3678932 w 3678932"/>
              <a:gd name="connsiteY6" fmla="*/ 1101328 h 1101328"/>
              <a:gd name="connsiteX7" fmla="*/ 3653532 w 3678932"/>
              <a:gd name="connsiteY7" fmla="*/ 0 h 1101328"/>
              <a:gd name="connsiteX0" fmla="*/ 3653532 w 3678932"/>
              <a:gd name="connsiteY0" fmla="*/ 25400 h 1126728"/>
              <a:gd name="connsiteX1" fmla="*/ 527000 w 3678932"/>
              <a:gd name="connsiteY1" fmla="*/ 0 h 1126728"/>
              <a:gd name="connsiteX2" fmla="*/ 0 w 3678932"/>
              <a:gd name="connsiteY2" fmla="*/ 594444 h 1126728"/>
              <a:gd name="connsiteX3" fmla="*/ 23564 w 3678932"/>
              <a:gd name="connsiteY3" fmla="*/ 588764 h 1126728"/>
              <a:gd name="connsiteX4" fmla="*/ 476200 w 3678932"/>
              <a:gd name="connsiteY4" fmla="*/ 1114028 h 1126728"/>
              <a:gd name="connsiteX5" fmla="*/ 533400 w 3678932"/>
              <a:gd name="connsiteY5" fmla="*/ 1115144 h 1126728"/>
              <a:gd name="connsiteX6" fmla="*/ 3678932 w 3678932"/>
              <a:gd name="connsiteY6" fmla="*/ 1126728 h 1126728"/>
              <a:gd name="connsiteX7" fmla="*/ 3653532 w 3678932"/>
              <a:gd name="connsiteY7" fmla="*/ 25400 h 112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8932" h="1126728">
                <a:moveTo>
                  <a:pt x="3653532" y="25400"/>
                </a:moveTo>
                <a:lnTo>
                  <a:pt x="527000" y="0"/>
                </a:lnTo>
                <a:lnTo>
                  <a:pt x="0" y="594444"/>
                </a:lnTo>
                <a:lnTo>
                  <a:pt x="23564" y="588764"/>
                </a:lnTo>
                <a:lnTo>
                  <a:pt x="476200" y="1114028"/>
                </a:lnTo>
                <a:lnTo>
                  <a:pt x="533400" y="1115144"/>
                </a:lnTo>
                <a:lnTo>
                  <a:pt x="3678932" y="1126728"/>
                </a:lnTo>
                <a:lnTo>
                  <a:pt x="3653532" y="254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общества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40848" cy="4663440"/>
          </a:xfrm>
        </p:spPr>
        <p:txBody>
          <a:bodyPr/>
          <a:lstStyle/>
          <a:p>
            <a:pPr marL="8229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программа ДО для лиц с ОВЗ будет способствовать их успешной реабилитации и социализации?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40848" cy="4663440"/>
          </a:xfrm>
        </p:spPr>
        <p:txBody>
          <a:bodyPr/>
          <a:lstStyle/>
          <a:p>
            <a:pPr marL="8229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инклюзивного ДО, направленную на реабилитацию лиц с ОВЗ на основе танцевального взаимодействия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7776864" cy="4663440"/>
          </a:xfrm>
        </p:spPr>
        <p:txBody>
          <a:bodyPr/>
          <a:lstStyle/>
          <a:p>
            <a:pPr marL="82296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дополнительное образование в условиях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танцевальной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196752"/>
            <a:ext cx="7240848" cy="1472952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ru-RU" dirty="0">
                <a:latin typeface="Times New Roman"/>
                <a:ea typeface="Calibri"/>
              </a:rPr>
              <a:t>Инклюзивная танцевальная реабилитация как ресурс реализации программ дополнительного образования будет успешной если: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2507162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61716" y="2507162"/>
            <a:ext cx="155279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11264" y="3515274"/>
            <a:ext cx="2286000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будут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изучены основные подходы к проблеме инклюзивного и дополнительного образования;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27216" y="3482577"/>
            <a:ext cx="3436749" cy="33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будет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выявлена эффективность программы инклюзивной танцевальной активности и ее положительное влияния на социализацию и эмоционально-волевую сферу лиц с ограниченными возможностями здоровья.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46737" y="2507162"/>
            <a:ext cx="0" cy="1212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59832" y="3770339"/>
            <a:ext cx="27644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будет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разработана программа инклюзивной танцевальной реабилитации лиц с ОВЗ на базе дополнительного образования;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47062"/>
            <a:ext cx="261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Проанализировать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0175" y="1695520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Выявить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63554" y="3960797"/>
            <a:ext cx="175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Разработать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6" y="2121781"/>
            <a:ext cx="1532712" cy="19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4166351"/>
            <a:ext cx="2573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Конкретизировать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0" y="4628016"/>
            <a:ext cx="2614492" cy="196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5" y="4784842"/>
            <a:ext cx="1358073" cy="16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53" y="2121781"/>
            <a:ext cx="1694646" cy="181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836712"/>
            <a:ext cx="7920880" cy="29523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/>
                <a:ea typeface="Calibri"/>
              </a:rPr>
              <a:t>изучены </a:t>
            </a:r>
            <a:r>
              <a:rPr lang="ru-RU" sz="2000" dirty="0">
                <a:latin typeface="Times New Roman"/>
                <a:ea typeface="Calibri"/>
              </a:rPr>
              <a:t>авторефераты диссертаций и другие научные работы по темам, близким к изучаемой; </a:t>
            </a:r>
            <a:endParaRPr lang="ru-RU" sz="2000" dirty="0" smtClean="0">
              <a:latin typeface="Times New Roman"/>
              <a:ea typeface="Calibri"/>
            </a:endParaRPr>
          </a:p>
          <a:p>
            <a:r>
              <a:rPr lang="ru-RU" sz="2000" dirty="0" smtClean="0">
                <a:latin typeface="Times New Roman"/>
                <a:ea typeface="Calibri"/>
              </a:rPr>
              <a:t>изучена локально-нормативная документация;</a:t>
            </a:r>
          </a:p>
          <a:p>
            <a:r>
              <a:rPr lang="ru-RU" sz="2000" dirty="0" smtClean="0">
                <a:latin typeface="Times New Roman"/>
                <a:ea typeface="Calibri"/>
              </a:rPr>
              <a:t>составлен </a:t>
            </a:r>
            <a:r>
              <a:rPr lang="ru-RU" sz="2000" dirty="0">
                <a:latin typeface="Times New Roman"/>
                <a:ea typeface="Calibri"/>
              </a:rPr>
              <a:t>аннотированный список научной литературы, затрагивающей вопросы инклюзивного и дополнительного </a:t>
            </a:r>
            <a:r>
              <a:rPr lang="ru-RU" sz="2000" dirty="0" smtClean="0">
                <a:latin typeface="Times New Roman"/>
                <a:ea typeface="Calibri"/>
              </a:rPr>
              <a:t>образований;</a:t>
            </a:r>
          </a:p>
          <a:p>
            <a:r>
              <a:rPr lang="ru-RU" sz="2000" dirty="0" smtClean="0">
                <a:latin typeface="Times New Roman"/>
                <a:ea typeface="Calibri"/>
              </a:rPr>
              <a:t>обзор </a:t>
            </a:r>
            <a:r>
              <a:rPr lang="ru-RU" sz="2000" dirty="0">
                <a:latin typeface="Times New Roman"/>
                <a:ea typeface="Calibri"/>
              </a:rPr>
              <a:t>официальных сайтов организаций дополнительного </a:t>
            </a:r>
            <a:r>
              <a:rPr lang="ru-RU" sz="2000" dirty="0" smtClean="0">
                <a:latin typeface="Times New Roman"/>
                <a:ea typeface="Calibri"/>
              </a:rPr>
              <a:t>образования.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528392" cy="264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530502" cy="264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36180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источниками в библиотеке МПГУ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7509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материалы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920880" cy="295232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b="1" dirty="0" smtClean="0">
                <a:latin typeface="Times New Roman"/>
                <a:ea typeface="Calibri"/>
              </a:rPr>
              <a:t>	Инклюзивная </a:t>
            </a:r>
            <a:r>
              <a:rPr lang="ru-RU" sz="2400" b="1" dirty="0">
                <a:latin typeface="Times New Roman"/>
                <a:ea typeface="Calibri"/>
              </a:rPr>
              <a:t>танцевальная реабилитация </a:t>
            </a:r>
            <a:r>
              <a:rPr lang="ru-RU" sz="2400" dirty="0">
                <a:latin typeface="Times New Roman"/>
                <a:ea typeface="Calibri"/>
              </a:rPr>
              <a:t>– </a:t>
            </a:r>
            <a:r>
              <a:rPr lang="ru-RU" sz="2400" dirty="0" smtClean="0">
                <a:latin typeface="Times New Roman"/>
                <a:ea typeface="Calibri"/>
              </a:rPr>
              <a:t>это комплекс мер, направленный на работу с музыкой и движением лиц с ограниченными возможностями здоровья в условиях взаимодействия с обществом, целью которого является восстановление, развитие и компенсация поврежденных или утраченных способностей к осуществлению профессиональной, общественной и </a:t>
            </a:r>
            <a:r>
              <a:rPr lang="ru-RU" sz="2400" dirty="0">
                <a:latin typeface="Times New Roman"/>
                <a:ea typeface="Calibri"/>
              </a:rPr>
              <a:t>бытовой деятельности учитывая индивидуальные интересы и возможности.</a:t>
            </a:r>
            <a:endParaRPr lang="ru-RU" sz="2400" dirty="0" smtClean="0">
              <a:latin typeface="Times New Roman"/>
              <a:ea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</TotalTime>
  <Words>1534</Words>
  <Application>Microsoft Office PowerPoint</Application>
  <PresentationFormat>Экран (4:3)</PresentationFormat>
  <Paragraphs>180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Инклюзивная танцевальная реабилитация как ресурс реализации программ дополнительного образования</vt:lpstr>
      <vt:lpstr>Противоречия</vt:lpstr>
      <vt:lpstr>Проблема</vt:lpstr>
      <vt:lpstr>Цель</vt:lpstr>
      <vt:lpstr>Объект и предмет</vt:lpstr>
      <vt:lpstr>Гипотеза</vt:lpstr>
      <vt:lpstr>Задачи</vt:lpstr>
      <vt:lpstr>Теоретический этап</vt:lpstr>
      <vt:lpstr>Терминология</vt:lpstr>
      <vt:lpstr>Практический этап</vt:lpstr>
      <vt:lpstr>Анкетирование</vt:lpstr>
      <vt:lpstr>Критерии эффективности</vt:lpstr>
      <vt:lpstr>Технологическая карта Программы </vt:lpstr>
      <vt:lpstr>Влияние ИТР на лиц с ОВЗ (1)</vt:lpstr>
      <vt:lpstr>Влияние ИТР на лиц с ОВЗ (2)</vt:lpstr>
      <vt:lpstr>Влияние ИТР на лиц с ОВЗ (3)</vt:lpstr>
      <vt:lpstr>Влияние ИТР на лиц с ОВЗ (4)</vt:lpstr>
      <vt:lpstr>Программа  Инклюзивной танцевальной реабилитации</vt:lpstr>
      <vt:lpstr>Публикации и конференции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Соглашение о взаимном признании и эквивалентности документов об образовании, ученых степенях и званиях (1998) презентация</dc:title>
  <dc:creator>Ксения Куракова</dc:creator>
  <cp:lastModifiedBy>Ксения Куракова</cp:lastModifiedBy>
  <cp:revision>83</cp:revision>
  <dcterms:created xsi:type="dcterms:W3CDTF">2017-09-12T23:31:16Z</dcterms:created>
  <dcterms:modified xsi:type="dcterms:W3CDTF">2019-06-16T00:16:41Z</dcterms:modified>
</cp:coreProperties>
</file>