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83" r:id="rId4"/>
    <p:sldId id="279" r:id="rId5"/>
    <p:sldId id="259" r:id="rId6"/>
    <p:sldId id="260" r:id="rId7"/>
    <p:sldId id="286" r:id="rId8"/>
    <p:sldId id="287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63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28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7950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311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3489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584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037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782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653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25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9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69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059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24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52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66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43D77-F8E2-47C3-8B81-B60043DFD4FD}" type="datetimeFigureOut">
              <a:rPr lang="ru-RU" smtClean="0"/>
              <a:pPr/>
              <a:t>29.04.2018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7A663A-D7CA-4104-AB7D-ACFB07E14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70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4872" y="231384"/>
            <a:ext cx="11887201" cy="4430557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4800" b="1" dirty="0" smtClean="0">
                <a:solidFill>
                  <a:schemeClr val="tx1"/>
                </a:solidFill>
                <a:latin typeface="+mn-lt"/>
              </a:rPr>
              <a:t>ПРЕЗЕНТАЦИЯ </a:t>
            </a:r>
            <a:r>
              <a:rPr lang="ru-RU" sz="4800" b="1" dirty="0" smtClean="0">
                <a:solidFill>
                  <a:schemeClr val="tx1"/>
                </a:solidFill>
                <a:latin typeface="+mn-lt"/>
              </a:rPr>
              <a:t>ПРОЕКТА</a:t>
            </a:r>
            <a:r>
              <a:rPr lang="ru-RU" sz="36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/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/>
            </a:r>
            <a:br>
              <a:rPr lang="ru-RU" sz="2800" b="1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«Дорогою добра»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519" y="5081667"/>
            <a:ext cx="11698651" cy="160394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cs typeface="Arial" panose="020B0604020202020204" pitchFamily="34" charset="0"/>
              </a:rPr>
              <a:t>Председатель Чернянского отделения </a:t>
            </a:r>
            <a:endParaRPr lang="ru-RU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  <a:cs typeface="Arial" panose="020B0604020202020204" pitchFamily="34" charset="0"/>
              </a:rPr>
              <a:t>Белгородской </a:t>
            </a:r>
            <a:r>
              <a:rPr lang="ru-RU" dirty="0">
                <a:solidFill>
                  <a:schemeClr val="tx1"/>
                </a:solidFill>
                <a:cs typeface="Arial" panose="020B0604020202020204" pitchFamily="34" charset="0"/>
              </a:rPr>
              <a:t>региональной </a:t>
            </a:r>
            <a:r>
              <a:rPr lang="ru-RU" dirty="0" smtClean="0">
                <a:solidFill>
                  <a:schemeClr val="tx1"/>
                </a:solidFill>
                <a:cs typeface="Arial" panose="020B0604020202020204" pitchFamily="34" charset="0"/>
              </a:rPr>
              <a:t>общественной </a:t>
            </a:r>
            <a:r>
              <a:rPr lang="ru-RU" dirty="0">
                <a:solidFill>
                  <a:schemeClr val="tx1"/>
                </a:solidFill>
                <a:cs typeface="Arial" panose="020B0604020202020204" pitchFamily="34" charset="0"/>
              </a:rPr>
              <a:t>организации волонтеров «Вместе» </a:t>
            </a:r>
            <a:endParaRPr lang="ru-RU" dirty="0">
              <a:cs typeface="Arial" panose="020B0604020202020204" pitchFamily="34" charset="0"/>
            </a:endParaRP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Антонова Н.В.</a:t>
            </a:r>
            <a:endParaRPr lang="ru-RU" b="1" dirty="0" smtClean="0">
              <a:solidFill>
                <a:schemeClr val="tx1"/>
              </a:solidFill>
            </a:endParaRPr>
          </a:p>
          <a:p>
            <a:pPr algn="l"/>
            <a:endParaRPr lang="ru-RU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Чернянка, 2018 год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19" y="231385"/>
            <a:ext cx="1415399" cy="143252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71" y="1794589"/>
            <a:ext cx="1454047" cy="1368336"/>
          </a:xfrm>
          <a:prstGeom prst="ellipse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54" y="329783"/>
            <a:ext cx="1499016" cy="133412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155" y="1903751"/>
            <a:ext cx="1499016" cy="125917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52780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862" y="1708880"/>
            <a:ext cx="9893508" cy="4736890"/>
          </a:xfrm>
        </p:spPr>
        <p:txBody>
          <a:bodyPr>
            <a:noAutofit/>
          </a:bodyPr>
          <a:lstStyle/>
          <a:p>
            <a:pPr indent="457200"/>
            <a:r>
              <a:rPr lang="ru-RU" sz="2400" dirty="0" smtClean="0">
                <a:solidFill>
                  <a:schemeClr val="tx1"/>
                </a:solidFill>
              </a:rPr>
              <a:t>С 1998 года в поселке Чернянка Чернянского района Белгородской области функционирует МБУСОССЗН «Социально-реабилитационный центр для несовершеннолетних детей и подростков».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   Учредителем </a:t>
            </a:r>
            <a:r>
              <a:rPr lang="ru-RU" sz="2400" dirty="0">
                <a:solidFill>
                  <a:schemeClr val="tx1"/>
                </a:solidFill>
              </a:rPr>
              <a:t>является муниципальный район «Чернянский район» Белгородской области  в лице администрации Чернянского района Белгородской области.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Учреждение рассчитано на 22 воспитанника, штатная численность—30 </a:t>
            </a:r>
            <a:r>
              <a:rPr lang="ru-RU" sz="2400" dirty="0" smtClean="0">
                <a:solidFill>
                  <a:schemeClr val="tx1"/>
                </a:solidFill>
              </a:rPr>
              <a:t>человек.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  С </a:t>
            </a:r>
            <a:r>
              <a:rPr lang="ru-RU" sz="2400" dirty="0">
                <a:solidFill>
                  <a:schemeClr val="tx1"/>
                </a:solidFill>
              </a:rPr>
              <a:t>2013 года при учреждении открыто отделение сенсорная комната «Тёплый лучик» для детей с ограниченными возможностями.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767" y="314794"/>
            <a:ext cx="1566472" cy="1528997"/>
          </a:xfrm>
          <a:prstGeom prst="ellipse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465" y="2128603"/>
            <a:ext cx="1409075" cy="1312056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829734" y="314794"/>
            <a:ext cx="8596668" cy="13940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ВВЕДЕНИЕ В ПРЕДМЕТНУЮ ОБЛАСТЬ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(ОПИСАНИЕ СИТУАЦИИ «КАК ЕСТЬ»)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8" t="6776" r="13986" b="15629"/>
          <a:stretch/>
        </p:blipFill>
        <p:spPr>
          <a:xfrm>
            <a:off x="10399424" y="5041483"/>
            <a:ext cx="1409076" cy="140428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484" y="3611484"/>
            <a:ext cx="1499016" cy="125917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29687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862" y="2353456"/>
            <a:ext cx="9893508" cy="4092314"/>
          </a:xfrm>
        </p:spPr>
        <p:txBody>
          <a:bodyPr>
            <a:noAutofit/>
          </a:bodyPr>
          <a:lstStyle/>
          <a:p>
            <a:pPr indent="457200"/>
            <a:r>
              <a:rPr lang="ru-RU" sz="2800" dirty="0" smtClean="0">
                <a:solidFill>
                  <a:schemeClr val="tx1"/>
                </a:solidFill>
              </a:rPr>
              <a:t>С воспитанниками СРЦ волонтерами местного отделения</a:t>
            </a:r>
            <a:r>
              <a:rPr lang="ru-RU" sz="2800" dirty="0">
                <a:solidFill>
                  <a:schemeClr val="tx1"/>
                </a:solidFill>
              </a:rPr>
              <a:t> </a:t>
            </a:r>
            <a:r>
              <a:rPr lang="ru-RU" sz="2800" dirty="0" smtClean="0">
                <a:solidFill>
                  <a:schemeClr val="tx1"/>
                </a:solidFill>
              </a:rPr>
              <a:t>Белгородской региональной общественной организации </a:t>
            </a:r>
            <a:r>
              <a:rPr lang="ru-RU" sz="2800" dirty="0">
                <a:solidFill>
                  <a:schemeClr val="tx1"/>
                </a:solidFill>
              </a:rPr>
              <a:t>волонтеров «Вместе</a:t>
            </a:r>
            <a:r>
              <a:rPr lang="ru-RU" sz="2800" dirty="0" smtClean="0">
                <a:solidFill>
                  <a:schemeClr val="tx1"/>
                </a:solidFill>
              </a:rPr>
              <a:t>»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постоянно проводится работа, направленная на социальную адаптацию посредством культурно-досуговых мероприятий в рамках плановой работы МАУ «Центра молодежных инициатив».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767" y="418892"/>
            <a:ext cx="1566472" cy="1528997"/>
          </a:xfrm>
          <a:prstGeom prst="ellipse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164" y="2079000"/>
            <a:ext cx="1409075" cy="1312056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829734" y="314794"/>
            <a:ext cx="8596668" cy="13940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ВВЕДЕНИЕ В ПРЕДМЕТНУЮ ОБЛАСТЬ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(ОПИСАНИЕ СИТУАЦИИ «КАК ЕСТЬ»)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8" t="6776" r="13986" b="15629"/>
          <a:stretch/>
        </p:blipFill>
        <p:spPr>
          <a:xfrm>
            <a:off x="10418163" y="5041483"/>
            <a:ext cx="1409076" cy="140428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3193" y="3522167"/>
            <a:ext cx="1499016" cy="125917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95526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72" y="1798819"/>
            <a:ext cx="9156214" cy="3642611"/>
          </a:xfrm>
        </p:spPr>
        <p:txBody>
          <a:bodyPr>
            <a:noAutofit/>
          </a:bodyPr>
          <a:lstStyle/>
          <a:p>
            <a:pPr indent="457200"/>
            <a:r>
              <a:rPr lang="ru-RU" sz="2800" b="1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С целью </a:t>
            </a:r>
            <a:r>
              <a:rPr lang="ru-RU" sz="2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повышения эффективности работы с детьми и подростками, находящимися в социально–реабилитационном центре, на базе МАУ «ЦМИ» поселка Чернянка планируется реализовать проект «Дорогою добра», направленный на получение специализированного обучения инициативной группы волонтеров МО БРООВ «Вместе» работе с детьми группы социального риска и детей с ОВЗ.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068" y="209862"/>
            <a:ext cx="1566472" cy="1528997"/>
          </a:xfrm>
          <a:prstGeom prst="ellipse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465" y="1986196"/>
            <a:ext cx="1409075" cy="1312056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829734" y="209862"/>
            <a:ext cx="8596668" cy="1244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ВВЕДЕНИЕ В ПРЕДМЕТНУЮ ОБЛАСТЬ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(ОПИСАНИЕ СИТУАЦИИ «КАК ЕСТЬ»)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8" t="6776" r="13986" b="15629"/>
          <a:stretch/>
        </p:blipFill>
        <p:spPr>
          <a:xfrm>
            <a:off x="10294494" y="5026182"/>
            <a:ext cx="1409076" cy="140428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6979" y="3545589"/>
            <a:ext cx="1499016" cy="125917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54170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363" y="2267471"/>
            <a:ext cx="9156214" cy="4088359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767" y="209862"/>
            <a:ext cx="1566472" cy="1528997"/>
          </a:xfrm>
          <a:prstGeom prst="ellipse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164" y="1815787"/>
            <a:ext cx="1409075" cy="1312056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829734" y="209862"/>
            <a:ext cx="8596668" cy="7045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>
                <a:solidFill>
                  <a:schemeClr val="tx1"/>
                </a:solidFill>
              </a:rPr>
              <a:t>ЦЕЛИ И РЕЗУЛЬТАТЫ ПРОЕКТА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8" t="6776" r="13986" b="15629"/>
          <a:stretch/>
        </p:blipFill>
        <p:spPr>
          <a:xfrm>
            <a:off x="10418164" y="4993805"/>
            <a:ext cx="1409076" cy="1404287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99836"/>
              </p:ext>
            </p:extLst>
          </p:nvPr>
        </p:nvGraphicFramePr>
        <p:xfrm>
          <a:off x="254832" y="914402"/>
          <a:ext cx="9848537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643"/>
                <a:gridCol w="7779894"/>
              </a:tblGrid>
              <a:tr h="91043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  <a:cs typeface="Arial" panose="020B0604020202020204" pitchFamily="34" charset="0"/>
                        </a:rPr>
                        <a:t>ЦЕЛЬ ПРОЕКТА</a:t>
                      </a:r>
                      <a:endParaRPr lang="ru-RU" sz="16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+mn-lt"/>
                          <a:cs typeface="Arial" panose="020B0604020202020204" pitchFamily="34" charset="0"/>
                        </a:rPr>
                        <a:t>К сентябрю 2018 года сформировать и обучить необходимым навыкам работы с детьми и подростками группы социального риска, детьми с ОВЗ инициативную группу волонтеров проекта «Дорогою добра» из числа волонтеров МО БРООВ «Вместе», базирующихся на площадке МАУ «ЦМИ» поселка Чернянка Белгородской области. </a:t>
                      </a:r>
                      <a:endParaRPr lang="ru-RU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6497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  <a:cs typeface="Arial" panose="020B0604020202020204" pitchFamily="34" charset="0"/>
                        </a:rPr>
                        <a:t>СПОСОБ</a:t>
                      </a:r>
                      <a:r>
                        <a:rPr lang="ru-RU" sz="1600" b="1" baseline="0" dirty="0" smtClean="0">
                          <a:latin typeface="+mn-lt"/>
                          <a:cs typeface="Arial" panose="020B0604020202020204" pitchFamily="34" charset="0"/>
                        </a:rPr>
                        <a:t> ДОСТИЖЕНИЯ ЦЕЛИ</a:t>
                      </a:r>
                      <a:endParaRPr lang="ru-RU" sz="16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cs typeface="Arial" panose="020B0604020202020204" pitchFamily="34" charset="0"/>
                        </a:rPr>
                        <a:t>Обучение</a:t>
                      </a:r>
                      <a:r>
                        <a:rPr lang="ru-RU" sz="1400" baseline="0" dirty="0" smtClean="0">
                          <a:latin typeface="+mn-lt"/>
                          <a:cs typeface="Arial" panose="020B0604020202020204" pitchFamily="34" charset="0"/>
                        </a:rPr>
                        <a:t> волонтеров инициативной группы узконаправленными квалифицированными специалистами методикам и специфике работы с детьми группы социального риска и с детьми с ограниченными возможностями здоровья.</a:t>
                      </a:r>
                      <a:endParaRPr lang="ru-RU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9927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  <a:cs typeface="Arial" panose="020B0604020202020204" pitchFamily="34" charset="0"/>
                        </a:rPr>
                        <a:t>РЕЗУЛЬТАТ ПРОЕКТА</a:t>
                      </a:r>
                      <a:endParaRPr lang="ru-RU" sz="16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cs typeface="Arial" panose="020B0604020202020204" pitchFamily="34" charset="0"/>
                        </a:rPr>
                        <a:t>Сформированная</a:t>
                      </a:r>
                      <a:r>
                        <a:rPr lang="ru-RU" sz="1400" baseline="0" dirty="0" smtClean="0">
                          <a:latin typeface="+mn-lt"/>
                          <a:cs typeface="Arial" panose="020B0604020202020204" pitchFamily="34" charset="0"/>
                        </a:rPr>
                        <a:t> и обученная инициативная группа волонтеров, проводящая непрерывную еженедельную работу с воспитанниками Чернянского социально-реабилитационного центра для несовершеннолетних, оказание «шефства» над воспитанниками Чернянского социально-реабилитационного центра во время учебного процесса в школах поселка.  </a:t>
                      </a:r>
                      <a:endParaRPr lang="ru-RU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97919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  <a:cs typeface="Arial" panose="020B0604020202020204" pitchFamily="34" charset="0"/>
                        </a:rPr>
                        <a:t>ТРЕБОВАНИЯ К РЕЗУЛЬТАТУ</a:t>
                      </a:r>
                      <a:endParaRPr lang="ru-RU" sz="16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Содействие полноценной социализации детей группы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социального риска и 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детей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 ОВЗ, посредствам оказания инициативной волонтерской группы проекта «шефской» помощи в учебных заведениях.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Реконструкция социально-культурного окружения детей группы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социального риска и 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детей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 ОВЗ, посредствам привлечения в массовые мероприятия МАУ «ЦМИ».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адекватного отношения общества к детям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группы социального риска и 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детей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 ОВЗ.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Поиск, апробация и внедрение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инициативной волонтерской группы проекта 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инновационных методов и методик социальной реабилитации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окружения детей группы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социального риска и </a:t>
                      </a:r>
                      <a:r>
                        <a:rPr lang="ru-RU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детей</a:t>
                      </a:r>
                      <a:r>
                        <a:rPr lang="ru-RU" sz="14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 ОВЗ.</a:t>
                      </a:r>
                      <a:endParaRPr lang="ru-RU" sz="1400" b="0" i="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5188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  <a:cs typeface="Arial" panose="020B0604020202020204" pitchFamily="34" charset="0"/>
                        </a:rPr>
                        <a:t>ПОЛЬЗОВАТЕЛИ РЕЗУЛЬТАТА ПРОЕКТА</a:t>
                      </a:r>
                      <a:endParaRPr lang="ru-RU" sz="1600" b="1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cs typeface="Arial" panose="020B0604020202020204" pitchFamily="34" charset="0"/>
                        </a:rPr>
                        <a:t>Воспитанники</a:t>
                      </a:r>
                      <a:r>
                        <a:rPr lang="ru-RU" sz="1400" baseline="0" dirty="0" smtClean="0">
                          <a:latin typeface="+mn-lt"/>
                          <a:cs typeface="Arial" panose="020B0604020202020204" pitchFamily="34" charset="0"/>
                        </a:rPr>
                        <a:t> Чернянского социально-реабилитационного центра для несовершеннолетних Чернянского района.</a:t>
                      </a:r>
                      <a:endParaRPr lang="ru-RU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223" y="3431237"/>
            <a:ext cx="1499016" cy="125917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59060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72" y="1469036"/>
            <a:ext cx="9156214" cy="5246557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В ходе реализации проекта планируется:</a:t>
            </a:r>
            <a:b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Привлечение узкопрофильных квалифицированных специалистов по работе с детьми из групп социальных риска, медицинских работников, имеющих квалификации для работы с детьми с ограниченными возможностями здоровья.</a:t>
            </a:r>
            <a:b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Эффективное и активное сотрудничество со специалистами, работающими в социально-реабилитационном центре для несовершеннолетних в поселке Чернянка.</a:t>
            </a:r>
            <a:b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Вовлечение детей и подростков, находящихся в социально-реабилитационном центре для несовершеннолетних в культурно-досуговые мероприятия МАУ «ЦМИ» и масштабные районные мероприятия.</a:t>
            </a:r>
            <a:b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4. Развитие творческого потенциала воспитанников социально-реабилитационного центра </a:t>
            </a:r>
            <a:r>
              <a:rPr lang="ru-RU" sz="20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для </a:t>
            </a:r>
            <a: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несовершеннолетних.</a:t>
            </a:r>
            <a:b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5.  «Шефская» помощь и сопровождение </a:t>
            </a:r>
            <a:r>
              <a:rPr lang="ru-RU" sz="2000" dirty="0">
                <a:solidFill>
                  <a:schemeClr val="tx1"/>
                </a:solidFill>
                <a:cs typeface="Arial" panose="020B0604020202020204" pitchFamily="34" charset="0"/>
              </a:rPr>
              <a:t>воспитанников социально-реабилитационного центра для </a:t>
            </a:r>
            <a:r>
              <a:rPr lang="ru-RU" sz="2000" dirty="0" smtClean="0">
                <a:solidFill>
                  <a:schemeClr val="tx1"/>
                </a:solidFill>
                <a:cs typeface="Arial" panose="020B0604020202020204" pitchFamily="34" charset="0"/>
              </a:rPr>
              <a:t>несовершеннолетних в учебном процессе и дополнительном образовании.</a:t>
            </a:r>
            <a:br>
              <a:rPr lang="ru-RU" sz="2000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cs typeface="Arial" panose="020B0604020202020204" pitchFamily="34" charset="0"/>
              </a:rPr>
              <a:t>6. Вовлечение воспитанников социально-реабилитационного центра для несовершеннолетних в занятия спортом, воспитание в военно-патриотическом духе. </a:t>
            </a:r>
            <a:r>
              <a:rPr lang="ru-RU" sz="14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ru-RU" sz="14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ru-RU" sz="14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ru-RU" sz="14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767" y="168275"/>
            <a:ext cx="1566472" cy="1528997"/>
          </a:xfrm>
          <a:prstGeom prst="ellipse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164" y="1798664"/>
            <a:ext cx="1409075" cy="1312056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829734" y="239843"/>
            <a:ext cx="8596668" cy="12291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ВВЕДЕНИЕ В ПРЕДМЕТНУЮ ОБЛАСТЬ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(ОПИСАНИЕ СИТУАЦИИ «КАК БУДЕТ»)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8" t="6776" r="13986" b="15629"/>
          <a:stretch/>
        </p:blipFill>
        <p:spPr>
          <a:xfrm>
            <a:off x="10418164" y="5041484"/>
            <a:ext cx="1409076" cy="1404287"/>
          </a:xfrm>
          <a:prstGeom prst="rect">
            <a:avLst/>
          </a:prstGeom>
        </p:spPr>
      </p:pic>
      <p:pic>
        <p:nvPicPr>
          <p:cNvPr id="1026" name="Picture 2" descr="💃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💃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5875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164" y="3446515"/>
            <a:ext cx="1499016" cy="125917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3718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72" y="944380"/>
            <a:ext cx="9156214" cy="5456420"/>
          </a:xfrm>
        </p:spPr>
        <p:txBody>
          <a:bodyPr>
            <a:normAutofit fontScale="90000"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ru-RU" sz="14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</a:rPr>
              <a:t>1. Проект - бессрочный. Итоговой точкой проекта считать - сформированную и обученную постоянно действующую </a:t>
            </a:r>
            <a:r>
              <a:rPr lang="ru-RU" sz="2800" dirty="0" smtClean="0">
                <a:solidFill>
                  <a:schemeClr val="tx1"/>
                </a:solidFill>
                <a:cs typeface="Arial" panose="020B0604020202020204" pitchFamily="34" charset="0"/>
              </a:rPr>
              <a:t>инициативную группу волонтеров, ведущих работу с воспитанниками социально-реабилитационного центра для несовершеннолетних Чернянского района. </a:t>
            </a:r>
            <a:br>
              <a:rPr lang="ru-RU" sz="2800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2. С мая по сентябрь 2018 года – </a:t>
            </a:r>
            <a:r>
              <a:rPr lang="ru-RU" sz="2800" dirty="0">
                <a:solidFill>
                  <a:schemeClr val="tx1"/>
                </a:solidFill>
                <a:cs typeface="Arial" panose="020B0604020202020204" pitchFamily="34" charset="0"/>
              </a:rPr>
              <a:t>специализированное обучение инициативной группы волонтеров МО БРООВ «Вместе» работе с детьми группы социального риска и детей с ОВЗ.</a:t>
            </a:r>
            <a:endParaRPr lang="ru-RU" sz="28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068" y="179881"/>
            <a:ext cx="1566472" cy="1528997"/>
          </a:xfrm>
          <a:prstGeom prst="ellipse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465" y="1800797"/>
            <a:ext cx="1409075" cy="1312056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829734" y="239843"/>
            <a:ext cx="8596668" cy="12291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>
                <a:solidFill>
                  <a:schemeClr val="tx1"/>
                </a:solidFill>
              </a:rPr>
              <a:t>ОСНОВНЫЕ БЛОКИ РАБОТЫ ПРОЕКТА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8" t="6776" r="13986" b="15629"/>
          <a:stretch/>
        </p:blipFill>
        <p:spPr>
          <a:xfrm>
            <a:off x="10339465" y="4996513"/>
            <a:ext cx="1409076" cy="140428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465" y="3425096"/>
            <a:ext cx="1499016" cy="125917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64760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72" y="944380"/>
            <a:ext cx="9156214" cy="5456420"/>
          </a:xfrm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ru-RU" sz="14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tx1"/>
                </a:solidFill>
              </a:rPr>
              <a:t>1. Рассчитан из средств, привлеченных от спонсоров и из личных средств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ru-RU" sz="2800" dirty="0">
                <a:solidFill>
                  <a:schemeClr val="tx1"/>
                </a:solidFill>
              </a:rPr>
              <a:t>2. Основные статьи расхода – необходимые материалы для проведения мероприятий и мастер-классов для </a:t>
            </a:r>
            <a:r>
              <a:rPr lang="ru-RU" sz="2800" dirty="0">
                <a:solidFill>
                  <a:schemeClr val="tx1"/>
                </a:solidFill>
                <a:cs typeface="Arial" panose="020B0604020202020204" pitchFamily="34" charset="0"/>
              </a:rPr>
              <a:t>воспитанников социально-реабилитационного центра для несовершеннолетних Чернянского района.</a:t>
            </a:r>
            <a:endParaRPr lang="ru-RU" sz="28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767" y="239843"/>
            <a:ext cx="1566472" cy="1528997"/>
          </a:xfrm>
          <a:prstGeom prst="ellipse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164" y="1835151"/>
            <a:ext cx="1409075" cy="1312056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829734" y="239843"/>
            <a:ext cx="8596668" cy="12291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>
                <a:solidFill>
                  <a:schemeClr val="tx1"/>
                </a:solidFill>
              </a:rPr>
              <a:t>БЮДЖЕТ ПРОЕКТА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8" t="6776" r="13986" b="15629"/>
          <a:stretch/>
        </p:blipFill>
        <p:spPr>
          <a:xfrm>
            <a:off x="10399425" y="4996513"/>
            <a:ext cx="1409076" cy="140428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4495" y="3442273"/>
            <a:ext cx="1499016" cy="125917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40324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3370" y="553803"/>
            <a:ext cx="1566472" cy="1528997"/>
          </a:xfrm>
          <a:prstGeom prst="ellipse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0767" y="2488367"/>
            <a:ext cx="1409075" cy="1312056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829734" y="441960"/>
            <a:ext cx="8596668" cy="8077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>
                <a:solidFill>
                  <a:schemeClr val="tx1"/>
                </a:solidFill>
              </a:rPr>
              <a:t>КОМАНДА ПРОЕКТА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8" t="6776" r="13986" b="15629"/>
          <a:stretch/>
        </p:blipFill>
        <p:spPr>
          <a:xfrm>
            <a:off x="10260767" y="4516828"/>
            <a:ext cx="1409076" cy="1404287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699188"/>
              </p:ext>
            </p:extLst>
          </p:nvPr>
        </p:nvGraphicFramePr>
        <p:xfrm>
          <a:off x="187960" y="1223271"/>
          <a:ext cx="9750519" cy="5170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493"/>
                <a:gridCol w="2147389"/>
                <a:gridCol w="4644092"/>
                <a:gridCol w="2441545"/>
              </a:tblGrid>
              <a:tr h="7186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Black" panose="020B0A04020102020204" pitchFamily="34" charset="0"/>
                        </a:rPr>
                        <a:t>№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Black" panose="020B0A04020102020204" pitchFamily="34" charset="0"/>
                        </a:rPr>
                        <a:t>ФИО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Black" panose="020B0A04020102020204" pitchFamily="34" charset="0"/>
                        </a:rPr>
                        <a:t>Должность и основное место работы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 Black" panose="020B0A04020102020204" pitchFamily="34" charset="0"/>
                        </a:rPr>
                        <a:t>Выполняемые</a:t>
                      </a:r>
                      <a:r>
                        <a:rPr lang="ru-RU" baseline="0" dirty="0" smtClean="0">
                          <a:latin typeface="Arial Black" panose="020B0A04020102020204" pitchFamily="34" charset="0"/>
                        </a:rPr>
                        <a:t> в проекте работы</a:t>
                      </a:r>
                      <a:endParaRPr lang="ru-RU" dirty="0"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</a:tr>
              <a:tr h="79655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Антонова Надежда Владимировна</a:t>
                      </a:r>
                    </a:p>
                    <a:p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Председатель Чернянского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отделения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Белгородской региональной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общественной организации волонтеров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«Вместе» 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Автор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руководитель проекта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1403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Потапова Анна Николаевна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Начальник отдела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 делам молодежи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Управления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физической культуры, спорта и молодежной политики Администрации Чернянского района </a:t>
                      </a:r>
                      <a:endParaRPr lang="ru-RU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Куратор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проекта 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0577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Воробьева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Кристина Сергеевна</a:t>
                      </a:r>
                      <a:endParaRPr lang="ru-RU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Специалист по работе с молодежью МАУ «ЦМИ», заместитель Председателя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Чернянского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отделения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Белгородской региональной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общественной организации волонтеров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«Вместе» </a:t>
                      </a:r>
                      <a:endParaRPr lang="ru-RU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Ответственный за размещение информационного материала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00442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Михалев Алексей Анатольевич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Директор МАУ «Центр молодежных инициатив»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Ответственный за внедрение проекта на базе ЦМИ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48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Красный и фиолетовый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686</TotalTime>
  <Words>457</Words>
  <Application>Microsoft Office PowerPoint</Application>
  <PresentationFormat>Широкоэкранный</PresentationFormat>
  <Paragraphs>54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Trebuchet MS</vt:lpstr>
      <vt:lpstr>Wingdings 3</vt:lpstr>
      <vt:lpstr>Грань</vt:lpstr>
      <vt:lpstr>   ПРЕЗЕНТАЦИЯ ПРОЕКТА   «Дорогою добра» </vt:lpstr>
      <vt:lpstr>С 1998 года в поселке Чернянка Чернянского района Белгородской области функционирует МБУСОССЗН «Социально-реабилитационный центр для несовершеннолетних детей и подростков».     Учредителем является муниципальный район «Чернянский район» Белгородской области  в лице администрации Чернянского района Белгородской области. Учреждение рассчитано на 22 воспитанника, штатная численность—30 человек.    С 2013 года при учреждении открыто отделение сенсорная комната «Тёплый лучик» для детей с ограниченными возможностями.  </vt:lpstr>
      <vt:lpstr>С воспитанниками СРЦ волонтерами местного отделения Белгородской региональной общественной организации волонтеров «Вместе» постоянно проводится работа, направленная на социальную адаптацию посредством культурно-досуговых мероприятий в рамках плановой работы МАУ «Центра молодежных инициатив».    </vt:lpstr>
      <vt:lpstr>С целью повышения эффективности работы с детьми и подростками, находящимися в социально–реабилитационном центре, на базе МАУ «ЦМИ» поселка Чернянка планируется реализовать проект «Дорогою добра», направленный на получение специализированного обучения инициативной группы волонтеров МО БРООВ «Вместе» работе с детьми группы социального риска и детей с ОВЗ.</vt:lpstr>
      <vt:lpstr>Презентация PowerPoint</vt:lpstr>
      <vt:lpstr>В ходе реализации проекта планируется:  1. Привлечение узкопрофильных квалифицированных специалистов по работе с детьми из групп социальных риска, медицинских работников, имеющих квалификации для работы с детьми с ограниченными возможностями здоровья. 2. Эффективное и активное сотрудничество со специалистами, работающими в социально-реабилитационном центре для несовершеннолетних в поселке Чернянка. 3. Вовлечение детей и подростков, находящихся в социально-реабилитационном центре для несовершеннолетних в культурно-досуговые мероприятия МАУ «ЦМИ» и масштабные районные мероприятия. 4. Развитие творческого потенциала воспитанников социально-реабилитационного центра для несовершеннолетних. 5.  «Шефская» помощь и сопровождение воспитанников социально-реабилитационного центра для несовершеннолетних в учебном процессе и дополнительном образовании. 6. Вовлечение воспитанников социально-реабилитационного центра для несовершеннолетних в занятия спортом, воспитание в военно-патриотическом духе.   </vt:lpstr>
      <vt:lpstr>  1. Проект - бессрочный. Итоговой точкой проекта считать - сформированную и обученную постоянно действующую инициативную группу волонтеров, ведущих работу с воспитанниками социально-реабилитационного центра для несовершеннолетних Чернянского района.    2. С мая по сентябрь 2018 года – специализированное обучение инициативной группы волонтеров МО БРООВ «Вместе» работе с детьми группы социального риска и детей с ОВЗ.</vt:lpstr>
      <vt:lpstr>  1. Рассчитан из средств, привлеченных от спонсоров и из личных средств.  2. Основные статьи расхода – необходимые материалы для проведения мероприятий и мастер-классов для воспитанников социально-реабилитационного центра для несовершеннолетних Чернянского района.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физической культуры, спорта и молодежной политики Администрации Чернянского района</dc:title>
  <dc:creator>НАДЮШКА)))</dc:creator>
  <cp:lastModifiedBy>НАДЮШКА)))</cp:lastModifiedBy>
  <cp:revision>63</cp:revision>
  <dcterms:created xsi:type="dcterms:W3CDTF">2017-12-28T19:44:15Z</dcterms:created>
  <dcterms:modified xsi:type="dcterms:W3CDTF">2018-04-29T19:04:52Z</dcterms:modified>
</cp:coreProperties>
</file>