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handoutMasterIdLst>
    <p:handoutMasterId r:id="rId60"/>
  </p:handoutMasterIdLst>
  <p:sldIdLst>
    <p:sldId id="256" r:id="rId3"/>
    <p:sldId id="269" r:id="rId4"/>
    <p:sldId id="263" r:id="rId5"/>
    <p:sldId id="268" r:id="rId6"/>
    <p:sldId id="270" r:id="rId7"/>
    <p:sldId id="285" r:id="rId8"/>
    <p:sldId id="286" r:id="rId9"/>
    <p:sldId id="315" r:id="rId10"/>
    <p:sldId id="319" r:id="rId11"/>
    <p:sldId id="316" r:id="rId12"/>
    <p:sldId id="265" r:id="rId13"/>
    <p:sldId id="266" r:id="rId14"/>
    <p:sldId id="287" r:id="rId15"/>
    <p:sldId id="273" r:id="rId16"/>
    <p:sldId id="289" r:id="rId17"/>
    <p:sldId id="272" r:id="rId18"/>
    <p:sldId id="290" r:id="rId19"/>
    <p:sldId id="267" r:id="rId20"/>
    <p:sldId id="292" r:id="rId21"/>
    <p:sldId id="293" r:id="rId22"/>
    <p:sldId id="294" r:id="rId23"/>
    <p:sldId id="274" r:id="rId24"/>
    <p:sldId id="295" r:id="rId25"/>
    <p:sldId id="296" r:id="rId26"/>
    <p:sldId id="297" r:id="rId27"/>
    <p:sldId id="275" r:id="rId28"/>
    <p:sldId id="298" r:id="rId29"/>
    <p:sldId id="299" r:id="rId30"/>
    <p:sldId id="276" r:id="rId31"/>
    <p:sldId id="300" r:id="rId32"/>
    <p:sldId id="301" r:id="rId33"/>
    <p:sldId id="277" r:id="rId34"/>
    <p:sldId id="321" r:id="rId35"/>
    <p:sldId id="278" r:id="rId36"/>
    <p:sldId id="302" r:id="rId37"/>
    <p:sldId id="303" r:id="rId38"/>
    <p:sldId id="304" r:id="rId39"/>
    <p:sldId id="279" r:id="rId40"/>
    <p:sldId id="305" r:id="rId41"/>
    <p:sldId id="306" r:id="rId42"/>
    <p:sldId id="317" r:id="rId43"/>
    <p:sldId id="280" r:id="rId44"/>
    <p:sldId id="281" r:id="rId45"/>
    <p:sldId id="307" r:id="rId46"/>
    <p:sldId id="282" r:id="rId47"/>
    <p:sldId id="308" r:id="rId48"/>
    <p:sldId id="309" r:id="rId49"/>
    <p:sldId id="283" r:id="rId50"/>
    <p:sldId id="310" r:id="rId51"/>
    <p:sldId id="311" r:id="rId52"/>
    <p:sldId id="284" r:id="rId53"/>
    <p:sldId id="312" r:id="rId54"/>
    <p:sldId id="313" r:id="rId55"/>
    <p:sldId id="314" r:id="rId56"/>
    <p:sldId id="320" r:id="rId57"/>
    <p:sldId id="322" r:id="rId58"/>
    <p:sldId id="271" r:id="rId5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2C7C62C-6075-426B-B9CE-B65FA7FF71B9}">
          <p14:sldIdLst>
            <p14:sldId id="256"/>
            <p14:sldId id="269"/>
            <p14:sldId id="263"/>
            <p14:sldId id="268"/>
            <p14:sldId id="270"/>
            <p14:sldId id="285"/>
            <p14:sldId id="286"/>
            <p14:sldId id="315"/>
            <p14:sldId id="319"/>
            <p14:sldId id="316"/>
            <p14:sldId id="265"/>
            <p14:sldId id="266"/>
            <p14:sldId id="287"/>
            <p14:sldId id="273"/>
            <p14:sldId id="289"/>
            <p14:sldId id="272"/>
            <p14:sldId id="290"/>
            <p14:sldId id="267"/>
            <p14:sldId id="292"/>
            <p14:sldId id="293"/>
            <p14:sldId id="294"/>
            <p14:sldId id="274"/>
            <p14:sldId id="295"/>
            <p14:sldId id="296"/>
            <p14:sldId id="297"/>
            <p14:sldId id="275"/>
            <p14:sldId id="298"/>
            <p14:sldId id="299"/>
            <p14:sldId id="276"/>
            <p14:sldId id="300"/>
            <p14:sldId id="301"/>
            <p14:sldId id="277"/>
            <p14:sldId id="321"/>
            <p14:sldId id="278"/>
            <p14:sldId id="302"/>
            <p14:sldId id="303"/>
            <p14:sldId id="304"/>
            <p14:sldId id="279"/>
            <p14:sldId id="305"/>
            <p14:sldId id="306"/>
            <p14:sldId id="317"/>
            <p14:sldId id="280"/>
            <p14:sldId id="281"/>
            <p14:sldId id="307"/>
            <p14:sldId id="282"/>
            <p14:sldId id="308"/>
            <p14:sldId id="309"/>
            <p14:sldId id="283"/>
            <p14:sldId id="310"/>
            <p14:sldId id="311"/>
            <p14:sldId id="284"/>
            <p14:sldId id="312"/>
            <p14:sldId id="313"/>
            <p14:sldId id="314"/>
            <p14:sldId id="320"/>
            <p14:sldId id="322"/>
            <p14:sldId id="271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CEC8"/>
    <a:srgbClr val="CEC2BA"/>
    <a:srgbClr val="F6F6F6"/>
    <a:srgbClr val="3A5896"/>
    <a:srgbClr val="2473AC"/>
    <a:srgbClr val="323A3C"/>
    <a:srgbClr val="8A5A4D"/>
    <a:srgbClr val="1A356C"/>
    <a:srgbClr val="7BA67C"/>
    <a:srgbClr val="F1F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58" autoAdjust="0"/>
    <p:restoredTop sz="94660"/>
  </p:normalViewPr>
  <p:slideViewPr>
    <p:cSldViewPr snapToGrid="0">
      <p:cViewPr>
        <p:scale>
          <a:sx n="110" d="100"/>
          <a:sy n="110" d="100"/>
        </p:scale>
        <p:origin x="-7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295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0851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7592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0928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4224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116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6205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1086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1788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021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560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74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902"/>
          <a:stretch/>
        </p:blipFill>
        <p:spPr>
          <a:xfrm>
            <a:off x="0" y="2403067"/>
            <a:ext cx="9144000" cy="4454933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287254"/>
            <a:ext cx="7869890" cy="48897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5460" y="151990"/>
            <a:ext cx="7869889" cy="99874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902"/>
          <a:stretch/>
        </p:blipFill>
        <p:spPr>
          <a:xfrm>
            <a:off x="0" y="2403067"/>
            <a:ext cx="9144000" cy="4454933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287254"/>
            <a:ext cx="7869890" cy="48897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5460" y="151990"/>
            <a:ext cx="7869889" cy="99874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766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microsoft.com/office/2007/relationships/hdphoto" Target="../media/hdphoto4.wdp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8" r="5795"/>
          <a:stretch/>
        </p:blipFill>
        <p:spPr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418493" y="867507"/>
            <a:ext cx="7537937" cy="196947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 dirty="0" smtClean="0">
                <a:ln w="0"/>
                <a:solidFill>
                  <a:schemeClr val="bg1"/>
                </a:solidFill>
                <a:latin typeface="+mn-lt"/>
              </a:rPr>
              <a:t>Проект по экологии:</a:t>
            </a:r>
          </a:p>
          <a:p>
            <a:r>
              <a:rPr lang="ru-RU" sz="5400" b="1" dirty="0" smtClean="0">
                <a:ln w="0"/>
                <a:solidFill>
                  <a:schemeClr val="bg1"/>
                </a:solidFill>
                <a:latin typeface="+mn-lt"/>
              </a:rPr>
              <a:t> </a:t>
            </a:r>
          </a:p>
          <a:p>
            <a:r>
              <a:rPr lang="ru-RU" sz="5400" b="1" dirty="0" smtClean="0">
                <a:ln w="0"/>
                <a:solidFill>
                  <a:schemeClr val="bg1"/>
                </a:solidFill>
                <a:latin typeface="+mn-lt"/>
              </a:rPr>
              <a:t>«КТО, ЕСЛИ НЕ МЫ?»</a:t>
            </a:r>
            <a:endParaRPr lang="en-US" sz="5400" b="1" dirty="0">
              <a:ln w="0"/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" name="Picture 2" descr="C:\Users\Админ\Desktop\НАСТЯ 2016\ОРГАНИЗАТОР 2\экология стенгазета\экология\Шар с веником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1957754" cy="15591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8878" y="5380892"/>
            <a:ext cx="81651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Автор: Голенкова Наталья</a:t>
            </a:r>
            <a:r>
              <a:rPr lang="ru-RU" sz="2800" b="1" dirty="0" smtClean="0">
                <a:solidFill>
                  <a:schemeClr val="bg1"/>
                </a:solidFill>
              </a:rPr>
              <a:t>, 8 </a:t>
            </a:r>
            <a:r>
              <a:rPr lang="ru-RU" sz="2800" b="1" dirty="0" smtClean="0">
                <a:solidFill>
                  <a:schemeClr val="bg1"/>
                </a:solidFill>
              </a:rPr>
              <a:t>класс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Руководитель: Кудряшова Анастасия Михайловна, учитель географии Новоандреевской ООШ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240" y="926893"/>
            <a:ext cx="7869889" cy="998742"/>
          </a:xfrm>
        </p:spPr>
        <p:txBody>
          <a:bodyPr/>
          <a:lstStyle/>
          <a:p>
            <a:pPr algn="ctr"/>
            <a:r>
              <a:rPr lang="ru-RU" dirty="0" smtClean="0"/>
              <a:t>Гипотеза </a:t>
            </a:r>
            <a:endParaRPr lang="en-US" dirty="0"/>
          </a:p>
        </p:txBody>
      </p:sp>
      <p:grpSp>
        <p:nvGrpSpPr>
          <p:cNvPr id="38" name="Group 7"/>
          <p:cNvGrpSpPr>
            <a:grpSpLocks/>
          </p:cNvGrpSpPr>
          <p:nvPr/>
        </p:nvGrpSpPr>
        <p:grpSpPr bwMode="auto">
          <a:xfrm>
            <a:off x="559558" y="2348887"/>
            <a:ext cx="7683690" cy="3055626"/>
            <a:chOff x="1248" y="1918"/>
            <a:chExt cx="3216" cy="518"/>
          </a:xfrm>
        </p:grpSpPr>
        <p:sp>
          <p:nvSpPr>
            <p:cNvPr id="39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0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 dirty="0"/>
            </a:p>
          </p:txBody>
        </p:sp>
        <p:sp>
          <p:nvSpPr>
            <p:cNvPr id="41" name="Text Box 10"/>
            <p:cNvSpPr txBox="1">
              <a:spLocks noChangeArrowheads="1"/>
            </p:cNvSpPr>
            <p:nvPr/>
          </p:nvSpPr>
          <p:spPr bwMode="gray">
            <a:xfrm>
              <a:off x="1727" y="1918"/>
              <a:ext cx="2737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ru-RU" sz="2400" dirty="0" smtClean="0">
                  <a:solidFill>
                    <a:srgbClr val="000000"/>
                  </a:solidFill>
                </a:rPr>
                <a:t>Если проводить непрерывную работу по воспитанию экологической культуры населения, распространению природоохранных идей, то есть возможность улучшить экологическое состояние деревни, района, закрепить ценностное отношение к дарам природы в сознании односельчан.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42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1</a:t>
              </a:r>
            </a:p>
          </p:txBody>
        </p:sp>
      </p:grpSp>
      <p:pic>
        <p:nvPicPr>
          <p:cNvPr id="8" name="Picture 2" descr="C:\Users\Админ\Desktop\НАСТЯ 2016\ОРГАНИЗАТОР 2\экология стенгазета\экология\Шар с веником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2556272" cy="20358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6104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C:\Users\Админ\Desktop\НАСТЯ 2016\ОРГАНИЗАТОР 2\экология стенгазета\экология\Шар с веником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699845" cy="13537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380" y="-147828"/>
            <a:ext cx="7869889" cy="998742"/>
          </a:xfrm>
        </p:spPr>
        <p:txBody>
          <a:bodyPr/>
          <a:lstStyle/>
          <a:p>
            <a:pPr algn="ctr"/>
            <a:r>
              <a:rPr lang="ru-RU" dirty="0" smtClean="0"/>
              <a:t>Цель проекта</a:t>
            </a:r>
            <a:endParaRPr lang="en-US" dirty="0"/>
          </a:p>
        </p:txBody>
      </p:sp>
      <p:grpSp>
        <p:nvGrpSpPr>
          <p:cNvPr id="33" name="Group 2"/>
          <p:cNvGrpSpPr>
            <a:grpSpLocks/>
          </p:cNvGrpSpPr>
          <p:nvPr/>
        </p:nvGrpSpPr>
        <p:grpSpPr bwMode="auto">
          <a:xfrm>
            <a:off x="1633281" y="3476764"/>
            <a:ext cx="6445507" cy="1054959"/>
            <a:chOff x="1248" y="1440"/>
            <a:chExt cx="3751" cy="376"/>
          </a:xfrm>
        </p:grpSpPr>
        <p:sp>
          <p:nvSpPr>
            <p:cNvPr id="34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5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 dirty="0"/>
            </a:p>
          </p:txBody>
        </p:sp>
        <p:sp>
          <p:nvSpPr>
            <p:cNvPr id="36" name="Text Box 5"/>
            <p:cNvSpPr txBox="1">
              <a:spLocks noChangeArrowheads="1"/>
            </p:cNvSpPr>
            <p:nvPr/>
          </p:nvSpPr>
          <p:spPr bwMode="gray">
            <a:xfrm>
              <a:off x="1784" y="1454"/>
              <a:ext cx="3215" cy="3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ru-RU" sz="2000" dirty="0" smtClean="0">
                  <a:solidFill>
                    <a:srgbClr val="000000"/>
                  </a:solidFill>
                </a:rPr>
                <a:t>Активизация природоохранной деятельности через привлечение к мероприятиям экологического цикла.</a:t>
              </a:r>
              <a:endParaRPr lang="en-US" sz="2000" dirty="0">
                <a:solidFill>
                  <a:srgbClr val="000000"/>
                </a:solidFill>
              </a:endParaRPr>
            </a:p>
          </p:txBody>
        </p:sp>
        <p:sp>
          <p:nvSpPr>
            <p:cNvPr id="37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4</a:t>
              </a:r>
            </a:p>
          </p:txBody>
        </p:sp>
      </p:grpSp>
      <p:grpSp>
        <p:nvGrpSpPr>
          <p:cNvPr id="38" name="Group 7"/>
          <p:cNvGrpSpPr>
            <a:grpSpLocks/>
          </p:cNvGrpSpPr>
          <p:nvPr/>
        </p:nvGrpSpPr>
        <p:grpSpPr bwMode="auto">
          <a:xfrm>
            <a:off x="1461705" y="814992"/>
            <a:ext cx="6147150" cy="707369"/>
            <a:chOff x="1248" y="1993"/>
            <a:chExt cx="3352" cy="394"/>
          </a:xfrm>
        </p:grpSpPr>
        <p:sp>
          <p:nvSpPr>
            <p:cNvPr id="39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0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 dirty="0"/>
            </a:p>
          </p:txBody>
        </p:sp>
        <p:sp>
          <p:nvSpPr>
            <p:cNvPr id="41" name="Text Box 10"/>
            <p:cNvSpPr txBox="1">
              <a:spLocks noChangeArrowheads="1"/>
            </p:cNvSpPr>
            <p:nvPr/>
          </p:nvSpPr>
          <p:spPr bwMode="gray">
            <a:xfrm>
              <a:off x="1844" y="1993"/>
              <a:ext cx="2756" cy="3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ru-RU" sz="2000" dirty="0" smtClean="0">
                  <a:solidFill>
                    <a:srgbClr val="000000"/>
                  </a:solidFill>
                </a:rPr>
                <a:t>Распространение природоохранных идей среди населения </a:t>
              </a:r>
              <a:r>
                <a:rPr lang="ru-RU" sz="2000" dirty="0" err="1" smtClean="0">
                  <a:solidFill>
                    <a:srgbClr val="000000"/>
                  </a:solidFill>
                </a:rPr>
                <a:t>д.Новоандреевка</a:t>
              </a:r>
              <a:r>
                <a:rPr lang="ru-RU" sz="2000" dirty="0">
                  <a:solidFill>
                    <a:srgbClr val="000000"/>
                  </a:solidFill>
                </a:rPr>
                <a:t>.</a:t>
              </a:r>
              <a:endParaRPr lang="en-US" sz="2000" dirty="0">
                <a:solidFill>
                  <a:srgbClr val="000000"/>
                </a:solidFill>
              </a:endParaRPr>
            </a:p>
          </p:txBody>
        </p:sp>
        <p:sp>
          <p:nvSpPr>
            <p:cNvPr id="42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1</a:t>
              </a:r>
            </a:p>
          </p:txBody>
        </p:sp>
      </p:grpSp>
      <p:grpSp>
        <p:nvGrpSpPr>
          <p:cNvPr id="43" name="Group 12"/>
          <p:cNvGrpSpPr>
            <a:grpSpLocks/>
          </p:cNvGrpSpPr>
          <p:nvPr/>
        </p:nvGrpSpPr>
        <p:grpSpPr bwMode="auto">
          <a:xfrm>
            <a:off x="1626414" y="1502546"/>
            <a:ext cx="6453370" cy="1053014"/>
            <a:chOff x="1248" y="2578"/>
            <a:chExt cx="3751" cy="412"/>
          </a:xfrm>
        </p:grpSpPr>
        <p:sp>
          <p:nvSpPr>
            <p:cNvPr id="44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46" name="Text Box 15"/>
            <p:cNvSpPr txBox="1">
              <a:spLocks noChangeArrowheads="1"/>
            </p:cNvSpPr>
            <p:nvPr/>
          </p:nvSpPr>
          <p:spPr bwMode="gray">
            <a:xfrm>
              <a:off x="1758" y="2578"/>
              <a:ext cx="3241" cy="3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ru-RU" sz="2000" dirty="0" smtClean="0">
                  <a:solidFill>
                    <a:srgbClr val="000000"/>
                  </a:solidFill>
                </a:rPr>
                <a:t>Формирование чувства ответственности за экологическую обстановку как в нашей малой Родине, так и во всём мире.</a:t>
              </a:r>
              <a:endParaRPr lang="en-US" sz="2000" dirty="0">
                <a:solidFill>
                  <a:srgbClr val="000000"/>
                </a:solidFill>
              </a:endParaRPr>
            </a:p>
          </p:txBody>
        </p:sp>
        <p:sp>
          <p:nvSpPr>
            <p:cNvPr id="47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2</a:t>
              </a:r>
            </a:p>
          </p:txBody>
        </p:sp>
      </p:grpSp>
      <p:grpSp>
        <p:nvGrpSpPr>
          <p:cNvPr id="48" name="Group 17"/>
          <p:cNvGrpSpPr>
            <a:grpSpLocks/>
          </p:cNvGrpSpPr>
          <p:nvPr/>
        </p:nvGrpSpPr>
        <p:grpSpPr bwMode="auto">
          <a:xfrm>
            <a:off x="1549731" y="2557771"/>
            <a:ext cx="6529057" cy="1016180"/>
            <a:chOff x="1248" y="3214"/>
            <a:chExt cx="3751" cy="401"/>
          </a:xfrm>
        </p:grpSpPr>
        <p:sp>
          <p:nvSpPr>
            <p:cNvPr id="49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0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 dirty="0"/>
            </a:p>
          </p:txBody>
        </p:sp>
        <p:sp>
          <p:nvSpPr>
            <p:cNvPr id="51" name="Text Box 20"/>
            <p:cNvSpPr txBox="1">
              <a:spLocks noChangeArrowheads="1"/>
            </p:cNvSpPr>
            <p:nvPr/>
          </p:nvSpPr>
          <p:spPr bwMode="gray">
            <a:xfrm>
              <a:off x="1796" y="3214"/>
              <a:ext cx="3203" cy="4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ru-RU" sz="2000" dirty="0" smtClean="0">
                  <a:solidFill>
                    <a:srgbClr val="000000"/>
                  </a:solidFill>
                </a:rPr>
                <a:t>Воспитание культуры поведения человека на природе, чувства гражданственности и патриотизма односельчан.</a:t>
              </a:r>
              <a:endParaRPr lang="en-US" sz="2000" dirty="0">
                <a:solidFill>
                  <a:srgbClr val="000000"/>
                </a:solidFill>
              </a:endParaRPr>
            </a:p>
          </p:txBody>
        </p:sp>
        <p:sp>
          <p:nvSpPr>
            <p:cNvPr id="52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3</a:t>
              </a:r>
            </a:p>
          </p:txBody>
        </p:sp>
      </p:grpSp>
      <p:grpSp>
        <p:nvGrpSpPr>
          <p:cNvPr id="53" name="Group 22"/>
          <p:cNvGrpSpPr>
            <a:grpSpLocks/>
          </p:cNvGrpSpPr>
          <p:nvPr/>
        </p:nvGrpSpPr>
        <p:grpSpPr bwMode="auto">
          <a:xfrm>
            <a:off x="1633281" y="4458777"/>
            <a:ext cx="7350097" cy="1018474"/>
            <a:chOff x="1248" y="3191"/>
            <a:chExt cx="4274" cy="389"/>
          </a:xfrm>
        </p:grpSpPr>
        <p:sp>
          <p:nvSpPr>
            <p:cNvPr id="54" name="Line 23"/>
            <p:cNvSpPr>
              <a:spLocks noChangeShapeType="1"/>
            </p:cNvSpPr>
            <p:nvPr/>
          </p:nvSpPr>
          <p:spPr bwMode="gray">
            <a:xfrm>
              <a:off x="1440" y="35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5" name="Rectangle 24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99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 dirty="0"/>
            </a:p>
          </p:txBody>
        </p:sp>
        <p:sp>
          <p:nvSpPr>
            <p:cNvPr id="56" name="Text Box 25"/>
            <p:cNvSpPr txBox="1">
              <a:spLocks noChangeArrowheads="1"/>
            </p:cNvSpPr>
            <p:nvPr/>
          </p:nvSpPr>
          <p:spPr bwMode="gray">
            <a:xfrm>
              <a:off x="1784" y="3191"/>
              <a:ext cx="3738" cy="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ru-RU" sz="2000" dirty="0" smtClean="0">
                  <a:solidFill>
                    <a:srgbClr val="000000"/>
                  </a:solidFill>
                </a:rPr>
                <a:t>Создание условий для подготовки населения к участию в дальнейшей практической деятельности по озеленению и сохранению природы родного края.</a:t>
              </a:r>
              <a:endParaRPr lang="en-US" sz="2000" dirty="0">
                <a:solidFill>
                  <a:srgbClr val="000000"/>
                </a:solidFill>
              </a:endParaRPr>
            </a:p>
          </p:txBody>
        </p:sp>
        <p:sp>
          <p:nvSpPr>
            <p:cNvPr id="57" name="Text Box 26"/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241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C:\Users\Админ\Desktop\НАСТЯ 2016\ОРГАНИЗАТОР 2\экология стенгазета\экология\Шар с веником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699845" cy="13537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084" y="0"/>
            <a:ext cx="7869889" cy="998742"/>
          </a:xfrm>
        </p:spPr>
        <p:txBody>
          <a:bodyPr/>
          <a:lstStyle/>
          <a:p>
            <a:pPr algn="ctr"/>
            <a:r>
              <a:rPr lang="ru-RU" dirty="0" smtClean="0"/>
              <a:t>Задачи  проекта</a:t>
            </a:r>
            <a:endParaRPr lang="en-US" dirty="0"/>
          </a:p>
        </p:txBody>
      </p:sp>
      <p:grpSp>
        <p:nvGrpSpPr>
          <p:cNvPr id="33" name="Group 2"/>
          <p:cNvGrpSpPr>
            <a:grpSpLocks/>
          </p:cNvGrpSpPr>
          <p:nvPr/>
        </p:nvGrpSpPr>
        <p:grpSpPr bwMode="auto">
          <a:xfrm>
            <a:off x="1484664" y="3453899"/>
            <a:ext cx="6570463" cy="769938"/>
            <a:chOff x="1248" y="1330"/>
            <a:chExt cx="3216" cy="485"/>
          </a:xfrm>
        </p:grpSpPr>
        <p:sp>
          <p:nvSpPr>
            <p:cNvPr id="34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5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 dirty="0"/>
            </a:p>
          </p:txBody>
        </p:sp>
        <p:sp>
          <p:nvSpPr>
            <p:cNvPr id="36" name="Text Box 5"/>
            <p:cNvSpPr txBox="1">
              <a:spLocks noChangeArrowheads="1"/>
            </p:cNvSpPr>
            <p:nvPr/>
          </p:nvSpPr>
          <p:spPr bwMode="gray">
            <a:xfrm>
              <a:off x="1601" y="1330"/>
              <a:ext cx="2863" cy="4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ru-RU" sz="2000" dirty="0" smtClean="0">
                  <a:solidFill>
                    <a:srgbClr val="000000"/>
                  </a:solidFill>
                </a:rPr>
                <a:t>   Попытаться сделать нашу деревню, район    </a:t>
              </a:r>
            </a:p>
            <a:p>
              <a:pPr algn="l"/>
              <a:r>
                <a:rPr lang="ru-RU" sz="2000" dirty="0">
                  <a:solidFill>
                    <a:srgbClr val="000000"/>
                  </a:solidFill>
                </a:rPr>
                <a:t> </a:t>
              </a:r>
              <a:r>
                <a:rPr lang="ru-RU" sz="2000" dirty="0" smtClean="0">
                  <a:solidFill>
                    <a:srgbClr val="000000"/>
                  </a:solidFill>
                </a:rPr>
                <a:t>   экологически чистыми</a:t>
              </a:r>
              <a:r>
                <a:rPr lang="ru-RU" sz="2400" dirty="0" smtClean="0">
                  <a:solidFill>
                    <a:srgbClr val="000000"/>
                  </a:solidFill>
                </a:rPr>
                <a:t>.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37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4</a:t>
              </a:r>
            </a:p>
          </p:txBody>
        </p:sp>
      </p:grpSp>
      <p:grpSp>
        <p:nvGrpSpPr>
          <p:cNvPr id="38" name="Group 7"/>
          <p:cNvGrpSpPr>
            <a:grpSpLocks/>
          </p:cNvGrpSpPr>
          <p:nvPr/>
        </p:nvGrpSpPr>
        <p:grpSpPr bwMode="auto">
          <a:xfrm>
            <a:off x="1282890" y="849275"/>
            <a:ext cx="6998699" cy="1057022"/>
            <a:chOff x="1248" y="1828"/>
            <a:chExt cx="3305" cy="552"/>
          </a:xfrm>
        </p:grpSpPr>
        <p:sp>
          <p:nvSpPr>
            <p:cNvPr id="39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0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 dirty="0"/>
            </a:p>
          </p:txBody>
        </p:sp>
        <p:sp>
          <p:nvSpPr>
            <p:cNvPr id="41" name="Text Box 10"/>
            <p:cNvSpPr txBox="1">
              <a:spLocks noChangeArrowheads="1"/>
            </p:cNvSpPr>
            <p:nvPr/>
          </p:nvSpPr>
          <p:spPr bwMode="gray">
            <a:xfrm>
              <a:off x="1773" y="1828"/>
              <a:ext cx="2780" cy="5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ru-RU" sz="2000" dirty="0" smtClean="0">
                  <a:solidFill>
                    <a:srgbClr val="000000"/>
                  </a:solidFill>
                </a:rPr>
                <a:t>Собрать </a:t>
              </a:r>
              <a:r>
                <a:rPr lang="ru-RU" sz="2000" dirty="0" smtClean="0">
                  <a:solidFill>
                    <a:srgbClr val="000000"/>
                  </a:solidFill>
                </a:rPr>
                <a:t>материал по теме проекта и ознакомиться с экологической обстановкой в мире, нашей области, районе и деревне.</a:t>
              </a:r>
              <a:endParaRPr lang="en-US" sz="2000" dirty="0">
                <a:solidFill>
                  <a:srgbClr val="000000"/>
                </a:solidFill>
              </a:endParaRPr>
            </a:p>
          </p:txBody>
        </p:sp>
        <p:sp>
          <p:nvSpPr>
            <p:cNvPr id="42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1</a:t>
              </a:r>
            </a:p>
          </p:txBody>
        </p:sp>
      </p:grpSp>
      <p:grpSp>
        <p:nvGrpSpPr>
          <p:cNvPr id="43" name="Group 12"/>
          <p:cNvGrpSpPr>
            <a:grpSpLocks/>
          </p:cNvGrpSpPr>
          <p:nvPr/>
        </p:nvGrpSpPr>
        <p:grpSpPr bwMode="auto">
          <a:xfrm>
            <a:off x="1384535" y="1919641"/>
            <a:ext cx="6708587" cy="1076300"/>
            <a:chOff x="1248" y="2575"/>
            <a:chExt cx="3216" cy="459"/>
          </a:xfrm>
        </p:grpSpPr>
        <p:sp>
          <p:nvSpPr>
            <p:cNvPr id="44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5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 dirty="0"/>
            </a:p>
          </p:txBody>
        </p:sp>
        <p:sp>
          <p:nvSpPr>
            <p:cNvPr id="46" name="Text Box 15"/>
            <p:cNvSpPr txBox="1">
              <a:spLocks noChangeArrowheads="1"/>
            </p:cNvSpPr>
            <p:nvPr/>
          </p:nvSpPr>
          <p:spPr bwMode="gray">
            <a:xfrm>
              <a:off x="1702" y="2575"/>
              <a:ext cx="2713" cy="4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ru-RU" sz="2000" dirty="0" smtClean="0">
                  <a:solidFill>
                    <a:srgbClr val="000000"/>
                  </a:solidFill>
                </a:rPr>
                <a:t> Распространить природоохранных идеи среди школьников, населения деревни и, по возможности района</a:t>
              </a:r>
              <a:r>
                <a:rPr lang="ru-RU" sz="2400" dirty="0" smtClean="0">
                  <a:solidFill>
                    <a:srgbClr val="000000"/>
                  </a:solidFill>
                </a:rPr>
                <a:t>.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47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2</a:t>
              </a:r>
            </a:p>
          </p:txBody>
        </p:sp>
      </p:grpSp>
      <p:grpSp>
        <p:nvGrpSpPr>
          <p:cNvPr id="48" name="Group 17"/>
          <p:cNvGrpSpPr>
            <a:grpSpLocks/>
          </p:cNvGrpSpPr>
          <p:nvPr/>
        </p:nvGrpSpPr>
        <p:grpSpPr bwMode="auto">
          <a:xfrm>
            <a:off x="1384535" y="2976435"/>
            <a:ext cx="6708587" cy="460289"/>
            <a:chOff x="1248" y="3230"/>
            <a:chExt cx="3224" cy="350"/>
          </a:xfrm>
        </p:grpSpPr>
        <p:sp>
          <p:nvSpPr>
            <p:cNvPr id="49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0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 dirty="0"/>
            </a:p>
          </p:txBody>
        </p:sp>
        <p:sp>
          <p:nvSpPr>
            <p:cNvPr id="51" name="Text Box 20"/>
            <p:cNvSpPr txBox="1">
              <a:spLocks noChangeArrowheads="1"/>
            </p:cNvSpPr>
            <p:nvPr/>
          </p:nvSpPr>
          <p:spPr bwMode="gray">
            <a:xfrm>
              <a:off x="1655" y="3244"/>
              <a:ext cx="2817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ru-RU" sz="2000" dirty="0" smtClean="0">
                  <a:solidFill>
                    <a:srgbClr val="000000"/>
                  </a:solidFill>
                </a:rPr>
                <a:t>  Повлиять на отношение окружающих к экологии.</a:t>
              </a:r>
              <a:endParaRPr lang="en-US" sz="2000" dirty="0">
                <a:solidFill>
                  <a:srgbClr val="000000"/>
                </a:solidFill>
              </a:endParaRPr>
            </a:p>
          </p:txBody>
        </p:sp>
        <p:sp>
          <p:nvSpPr>
            <p:cNvPr id="52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3</a:t>
              </a:r>
            </a:p>
          </p:txBody>
        </p:sp>
      </p:grpSp>
      <p:grpSp>
        <p:nvGrpSpPr>
          <p:cNvPr id="53" name="Group 22"/>
          <p:cNvGrpSpPr>
            <a:grpSpLocks/>
          </p:cNvGrpSpPr>
          <p:nvPr/>
        </p:nvGrpSpPr>
        <p:grpSpPr bwMode="auto">
          <a:xfrm>
            <a:off x="1484663" y="4267877"/>
            <a:ext cx="6796877" cy="767933"/>
            <a:chOff x="1248" y="3172"/>
            <a:chExt cx="3216" cy="408"/>
          </a:xfrm>
        </p:grpSpPr>
        <p:sp>
          <p:nvSpPr>
            <p:cNvPr id="54" name="Line 23"/>
            <p:cNvSpPr>
              <a:spLocks noChangeShapeType="1"/>
            </p:cNvSpPr>
            <p:nvPr/>
          </p:nvSpPr>
          <p:spPr bwMode="gray">
            <a:xfrm>
              <a:off x="1440" y="35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5" name="Rectangle 24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99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 dirty="0"/>
            </a:p>
          </p:txBody>
        </p:sp>
        <p:sp>
          <p:nvSpPr>
            <p:cNvPr id="56" name="Text Box 25"/>
            <p:cNvSpPr txBox="1">
              <a:spLocks noChangeArrowheads="1"/>
            </p:cNvSpPr>
            <p:nvPr/>
          </p:nvSpPr>
          <p:spPr bwMode="gray">
            <a:xfrm>
              <a:off x="1645" y="3172"/>
              <a:ext cx="2752" cy="3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ru-RU" sz="2000" dirty="0" smtClean="0">
                  <a:solidFill>
                    <a:srgbClr val="000000"/>
                  </a:solidFill>
                </a:rPr>
                <a:t> </a:t>
              </a:r>
              <a:r>
                <a:rPr lang="ru-RU" sz="2000" dirty="0" smtClean="0">
                  <a:solidFill>
                    <a:srgbClr val="000000"/>
                  </a:solidFill>
                </a:rPr>
                <a:t>Вовлечь </a:t>
              </a:r>
              <a:r>
                <a:rPr lang="ru-RU" sz="2000" dirty="0" smtClean="0">
                  <a:solidFill>
                    <a:srgbClr val="000000"/>
                  </a:solidFill>
                </a:rPr>
                <a:t>как можно больше народа, в активную </a:t>
              </a:r>
              <a:r>
                <a:rPr lang="ru-RU" sz="2000" dirty="0" smtClean="0">
                  <a:solidFill>
                    <a:srgbClr val="000000"/>
                  </a:solidFill>
                </a:rPr>
                <a:t>   деятельность</a:t>
              </a:r>
              <a:r>
                <a:rPr lang="ru-RU" sz="2000" dirty="0" smtClean="0">
                  <a:solidFill>
                    <a:srgbClr val="000000"/>
                  </a:solidFill>
                </a:rPr>
                <a:t>, направленную на защиту экологии.</a:t>
              </a:r>
              <a:endParaRPr lang="en-US" sz="2000" dirty="0">
                <a:solidFill>
                  <a:srgbClr val="000000"/>
                </a:solidFill>
              </a:endParaRPr>
            </a:p>
          </p:txBody>
        </p:sp>
        <p:sp>
          <p:nvSpPr>
            <p:cNvPr id="57" name="Text Box 26"/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464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C:\Users\Админ\Desktop\НАСТЯ 2016\ОРГАНИЗАТОР 2\экология стенгазета\экология\Шар с веником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699845" cy="13537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1084" y="-83779"/>
            <a:ext cx="7869889" cy="998742"/>
          </a:xfrm>
        </p:spPr>
        <p:txBody>
          <a:bodyPr/>
          <a:lstStyle/>
          <a:p>
            <a:pPr algn="ctr"/>
            <a:r>
              <a:rPr lang="ru-RU" dirty="0" smtClean="0"/>
              <a:t>План реализации проекта</a:t>
            </a:r>
            <a:endParaRPr lang="en-US" dirty="0"/>
          </a:p>
        </p:txBody>
      </p:sp>
      <p:grpSp>
        <p:nvGrpSpPr>
          <p:cNvPr id="33" name="Group 2"/>
          <p:cNvGrpSpPr>
            <a:grpSpLocks/>
          </p:cNvGrpSpPr>
          <p:nvPr/>
        </p:nvGrpSpPr>
        <p:grpSpPr bwMode="auto">
          <a:xfrm>
            <a:off x="517562" y="3654482"/>
            <a:ext cx="7987645" cy="717614"/>
            <a:chOff x="1248" y="1440"/>
            <a:chExt cx="3216" cy="350"/>
          </a:xfrm>
        </p:grpSpPr>
        <p:sp>
          <p:nvSpPr>
            <p:cNvPr id="34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5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 dirty="0"/>
            </a:p>
          </p:txBody>
        </p:sp>
        <p:sp>
          <p:nvSpPr>
            <p:cNvPr id="37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4</a:t>
              </a:r>
            </a:p>
          </p:txBody>
        </p:sp>
      </p:grpSp>
      <p:grpSp>
        <p:nvGrpSpPr>
          <p:cNvPr id="38" name="Group 7"/>
          <p:cNvGrpSpPr>
            <a:grpSpLocks/>
          </p:cNvGrpSpPr>
          <p:nvPr/>
        </p:nvGrpSpPr>
        <p:grpSpPr bwMode="auto">
          <a:xfrm>
            <a:off x="504966" y="768696"/>
            <a:ext cx="7885545" cy="1016180"/>
            <a:chOff x="1248" y="1968"/>
            <a:chExt cx="3229" cy="454"/>
          </a:xfrm>
        </p:grpSpPr>
        <p:sp>
          <p:nvSpPr>
            <p:cNvPr id="39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0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 dirty="0"/>
            </a:p>
          </p:txBody>
        </p:sp>
        <p:sp>
          <p:nvSpPr>
            <p:cNvPr id="41" name="Text Box 10"/>
            <p:cNvSpPr txBox="1">
              <a:spLocks noChangeArrowheads="1"/>
            </p:cNvSpPr>
            <p:nvPr/>
          </p:nvSpPr>
          <p:spPr bwMode="gray">
            <a:xfrm>
              <a:off x="1635" y="1968"/>
              <a:ext cx="2842" cy="4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ru-RU" sz="2000" dirty="0" smtClean="0">
                  <a:solidFill>
                    <a:srgbClr val="000000"/>
                  </a:solidFill>
                </a:rPr>
                <a:t> Ежегодное проведение акции: «Кто? Если не мы?», способствующей формированию экологических убеждений у школьников и их родителей. </a:t>
              </a:r>
              <a:endParaRPr lang="en-US" sz="2000" dirty="0">
                <a:solidFill>
                  <a:srgbClr val="000000"/>
                </a:solidFill>
              </a:endParaRPr>
            </a:p>
          </p:txBody>
        </p:sp>
        <p:sp>
          <p:nvSpPr>
            <p:cNvPr id="42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1</a:t>
              </a:r>
            </a:p>
          </p:txBody>
        </p:sp>
      </p:grpSp>
      <p:grpSp>
        <p:nvGrpSpPr>
          <p:cNvPr id="43" name="Group 12"/>
          <p:cNvGrpSpPr>
            <a:grpSpLocks/>
          </p:cNvGrpSpPr>
          <p:nvPr/>
        </p:nvGrpSpPr>
        <p:grpSpPr bwMode="auto">
          <a:xfrm>
            <a:off x="399601" y="1797603"/>
            <a:ext cx="7903418" cy="708026"/>
            <a:chOff x="1248" y="2576"/>
            <a:chExt cx="3216" cy="446"/>
          </a:xfrm>
        </p:grpSpPr>
        <p:sp>
          <p:nvSpPr>
            <p:cNvPr id="44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5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 dirty="0"/>
            </a:p>
          </p:txBody>
        </p:sp>
        <p:sp>
          <p:nvSpPr>
            <p:cNvPr id="46" name="Text Box 15"/>
            <p:cNvSpPr txBox="1">
              <a:spLocks noChangeArrowheads="1"/>
            </p:cNvSpPr>
            <p:nvPr/>
          </p:nvSpPr>
          <p:spPr bwMode="gray">
            <a:xfrm>
              <a:off x="1665" y="2576"/>
              <a:ext cx="2724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ru-RU" sz="2000" dirty="0" smtClean="0">
                  <a:solidFill>
                    <a:srgbClr val="000000"/>
                  </a:solidFill>
                </a:rPr>
                <a:t>Разработка, дополнение и распространение среди жителей села «Кодекса бережного отношения к природе».</a:t>
              </a:r>
              <a:endParaRPr lang="en-US" sz="2000" dirty="0">
                <a:solidFill>
                  <a:srgbClr val="000000"/>
                </a:solidFill>
              </a:endParaRPr>
            </a:p>
          </p:txBody>
        </p:sp>
        <p:sp>
          <p:nvSpPr>
            <p:cNvPr id="47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2</a:t>
              </a:r>
            </a:p>
          </p:txBody>
        </p:sp>
      </p:grpSp>
      <p:grpSp>
        <p:nvGrpSpPr>
          <p:cNvPr id="48" name="Group 17"/>
          <p:cNvGrpSpPr>
            <a:grpSpLocks/>
          </p:cNvGrpSpPr>
          <p:nvPr/>
        </p:nvGrpSpPr>
        <p:grpSpPr bwMode="auto">
          <a:xfrm>
            <a:off x="399601" y="2432839"/>
            <a:ext cx="8244228" cy="1082517"/>
            <a:chOff x="1248" y="3052"/>
            <a:chExt cx="3271" cy="528"/>
          </a:xfrm>
        </p:grpSpPr>
        <p:sp>
          <p:nvSpPr>
            <p:cNvPr id="49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0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 dirty="0"/>
            </a:p>
          </p:txBody>
        </p:sp>
        <p:sp>
          <p:nvSpPr>
            <p:cNvPr id="51" name="Text Box 20"/>
            <p:cNvSpPr txBox="1">
              <a:spLocks noChangeArrowheads="1"/>
            </p:cNvSpPr>
            <p:nvPr/>
          </p:nvSpPr>
          <p:spPr bwMode="gray">
            <a:xfrm>
              <a:off x="1638" y="3052"/>
              <a:ext cx="2881" cy="4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ru-RU" sz="2000" dirty="0" smtClean="0">
                  <a:solidFill>
                    <a:srgbClr val="000000"/>
                  </a:solidFill>
                </a:rPr>
                <a:t>Проведение </a:t>
              </a:r>
              <a:r>
                <a:rPr lang="ru-RU" sz="2000" dirty="0" smtClean="0">
                  <a:solidFill>
                    <a:srgbClr val="000000"/>
                  </a:solidFill>
                </a:rPr>
                <a:t>электронного социологического опроса с целью распространения природоохранных идей, а также для выявления отношения к экологии родной деревни.</a:t>
              </a:r>
              <a:endParaRPr lang="en-US" sz="2000" dirty="0">
                <a:solidFill>
                  <a:srgbClr val="000000"/>
                </a:solidFill>
              </a:endParaRPr>
            </a:p>
          </p:txBody>
        </p:sp>
        <p:sp>
          <p:nvSpPr>
            <p:cNvPr id="52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3</a:t>
              </a:r>
            </a:p>
          </p:txBody>
        </p:sp>
      </p:grpSp>
      <p:grpSp>
        <p:nvGrpSpPr>
          <p:cNvPr id="53" name="Group 22"/>
          <p:cNvGrpSpPr>
            <a:grpSpLocks/>
          </p:cNvGrpSpPr>
          <p:nvPr/>
        </p:nvGrpSpPr>
        <p:grpSpPr bwMode="auto">
          <a:xfrm>
            <a:off x="417339" y="4520698"/>
            <a:ext cx="7885680" cy="965754"/>
            <a:chOff x="1248" y="3230"/>
            <a:chExt cx="3216" cy="350"/>
          </a:xfrm>
        </p:grpSpPr>
        <p:sp>
          <p:nvSpPr>
            <p:cNvPr id="54" name="Line 23"/>
            <p:cNvSpPr>
              <a:spLocks noChangeShapeType="1"/>
            </p:cNvSpPr>
            <p:nvPr/>
          </p:nvSpPr>
          <p:spPr bwMode="gray">
            <a:xfrm>
              <a:off x="1440" y="35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5" name="Rectangle 24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99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 dirty="0"/>
            </a:p>
          </p:txBody>
        </p:sp>
        <p:sp>
          <p:nvSpPr>
            <p:cNvPr id="57" name="Text Box 26"/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5</a:t>
              </a:r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1448891" y="3664209"/>
            <a:ext cx="703181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Создание </a:t>
            </a:r>
            <a:r>
              <a:rPr lang="ru-RU" sz="2000" dirty="0"/>
              <a:t>вкладки на портале школы </a:t>
            </a:r>
            <a:r>
              <a:rPr lang="ru-RU" sz="2000" dirty="0" smtClean="0"/>
              <a:t>об </a:t>
            </a:r>
            <a:r>
              <a:rPr lang="ru-RU" sz="2000" dirty="0"/>
              <a:t>экологическом воспитании, размещение ссылки на онлайн опрос по </a:t>
            </a:r>
            <a:r>
              <a:rPr lang="ru-RU" sz="2000" dirty="0" smtClean="0"/>
              <a:t>экологии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35135" y="4428450"/>
            <a:ext cx="7080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Создание </a:t>
            </a:r>
            <a:r>
              <a:rPr lang="ru-RU" sz="2000" dirty="0"/>
              <a:t>видео-защиты </a:t>
            </a:r>
            <a:r>
              <a:rPr lang="ru-RU" sz="2000" dirty="0" err="1"/>
              <a:t>экопроекта</a:t>
            </a:r>
            <a:r>
              <a:rPr lang="ru-RU" sz="2000" dirty="0"/>
              <a:t> и размещение </a:t>
            </a:r>
            <a:r>
              <a:rPr lang="ru-RU" sz="2000" dirty="0" smtClean="0"/>
              <a:t>на странице </a:t>
            </a:r>
            <a:r>
              <a:rPr lang="ru-RU" sz="2000" dirty="0" err="1"/>
              <a:t>Вконтакте</a:t>
            </a:r>
            <a:r>
              <a:rPr lang="ru-RU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4278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C:\Users\Админ\Desktop\НАСТЯ 2016\ОРГАНИЗАТОР 2\экология стенгазета\экология\Шар с веником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699845" cy="13537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34" y="0"/>
            <a:ext cx="7869889" cy="998742"/>
          </a:xfrm>
        </p:spPr>
        <p:txBody>
          <a:bodyPr/>
          <a:lstStyle/>
          <a:p>
            <a:pPr algn="ctr"/>
            <a:r>
              <a:rPr lang="ru-RU" dirty="0" smtClean="0"/>
              <a:t>   План </a:t>
            </a:r>
            <a:r>
              <a:rPr lang="ru-RU" dirty="0" smtClean="0"/>
              <a:t>реализации проекта</a:t>
            </a:r>
            <a:endParaRPr lang="en-US" dirty="0"/>
          </a:p>
        </p:txBody>
      </p:sp>
      <p:grpSp>
        <p:nvGrpSpPr>
          <p:cNvPr id="33" name="Group 2"/>
          <p:cNvGrpSpPr>
            <a:grpSpLocks/>
          </p:cNvGrpSpPr>
          <p:nvPr/>
        </p:nvGrpSpPr>
        <p:grpSpPr bwMode="auto">
          <a:xfrm>
            <a:off x="569178" y="4092240"/>
            <a:ext cx="7820638" cy="474361"/>
            <a:chOff x="1248" y="1440"/>
            <a:chExt cx="3216" cy="515"/>
          </a:xfrm>
        </p:grpSpPr>
        <p:sp>
          <p:nvSpPr>
            <p:cNvPr id="34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5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 dirty="0"/>
            </a:p>
          </p:txBody>
        </p:sp>
        <p:sp>
          <p:nvSpPr>
            <p:cNvPr id="37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140" cy="5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>
                  <a:solidFill>
                    <a:srgbClr val="FFFFFF"/>
                  </a:solidFill>
                </a:rPr>
                <a:t>9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8" name="Group 7"/>
          <p:cNvGrpSpPr>
            <a:grpSpLocks/>
          </p:cNvGrpSpPr>
          <p:nvPr/>
        </p:nvGrpSpPr>
        <p:grpSpPr bwMode="auto">
          <a:xfrm>
            <a:off x="440467" y="1087777"/>
            <a:ext cx="7860399" cy="1339484"/>
            <a:chOff x="1248" y="2030"/>
            <a:chExt cx="3216" cy="350"/>
          </a:xfrm>
        </p:grpSpPr>
        <p:sp>
          <p:nvSpPr>
            <p:cNvPr id="39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0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 dirty="0"/>
            </a:p>
          </p:txBody>
        </p:sp>
        <p:sp>
          <p:nvSpPr>
            <p:cNvPr id="42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139" cy="1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>
                  <a:solidFill>
                    <a:srgbClr val="FFFFFF"/>
                  </a:solidFill>
                </a:rPr>
                <a:t>6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3" name="Group 12"/>
          <p:cNvGrpSpPr>
            <a:grpSpLocks/>
          </p:cNvGrpSpPr>
          <p:nvPr/>
        </p:nvGrpSpPr>
        <p:grpSpPr bwMode="auto">
          <a:xfrm>
            <a:off x="399916" y="2322552"/>
            <a:ext cx="7939133" cy="774561"/>
            <a:chOff x="1248" y="2640"/>
            <a:chExt cx="3216" cy="350"/>
          </a:xfrm>
        </p:grpSpPr>
        <p:sp>
          <p:nvSpPr>
            <p:cNvPr id="44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5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 dirty="0"/>
            </a:p>
          </p:txBody>
        </p:sp>
        <p:sp>
          <p:nvSpPr>
            <p:cNvPr id="47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141" cy="2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>
                  <a:solidFill>
                    <a:srgbClr val="FFFFFF"/>
                  </a:solidFill>
                </a:rPr>
                <a:t>7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8" name="Group 17"/>
          <p:cNvGrpSpPr>
            <a:grpSpLocks/>
          </p:cNvGrpSpPr>
          <p:nvPr/>
        </p:nvGrpSpPr>
        <p:grpSpPr bwMode="auto">
          <a:xfrm>
            <a:off x="477659" y="3266452"/>
            <a:ext cx="7861390" cy="606101"/>
            <a:chOff x="1248" y="3230"/>
            <a:chExt cx="3216" cy="350"/>
          </a:xfrm>
        </p:grpSpPr>
        <p:sp>
          <p:nvSpPr>
            <p:cNvPr id="49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0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 dirty="0"/>
            </a:p>
          </p:txBody>
        </p:sp>
        <p:sp>
          <p:nvSpPr>
            <p:cNvPr id="52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144" cy="2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>
                  <a:solidFill>
                    <a:srgbClr val="FFFFFF"/>
                  </a:solidFill>
                </a:rPr>
                <a:t>8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3" name="Group 22"/>
          <p:cNvGrpSpPr>
            <a:grpSpLocks/>
          </p:cNvGrpSpPr>
          <p:nvPr/>
        </p:nvGrpSpPr>
        <p:grpSpPr bwMode="auto">
          <a:xfrm>
            <a:off x="557786" y="4711633"/>
            <a:ext cx="7743080" cy="463668"/>
            <a:chOff x="1248" y="3230"/>
            <a:chExt cx="3216" cy="647"/>
          </a:xfrm>
        </p:grpSpPr>
        <p:sp>
          <p:nvSpPr>
            <p:cNvPr id="54" name="Line 23"/>
            <p:cNvSpPr>
              <a:spLocks noChangeShapeType="1"/>
            </p:cNvSpPr>
            <p:nvPr/>
          </p:nvSpPr>
          <p:spPr bwMode="gray">
            <a:xfrm>
              <a:off x="1440" y="35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5" name="Rectangle 24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99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 dirty="0"/>
            </a:p>
          </p:txBody>
        </p:sp>
        <p:sp>
          <p:nvSpPr>
            <p:cNvPr id="57" name="Text Box 26"/>
            <p:cNvSpPr txBox="1">
              <a:spLocks noChangeArrowheads="1"/>
            </p:cNvSpPr>
            <p:nvPr/>
          </p:nvSpPr>
          <p:spPr bwMode="gray">
            <a:xfrm>
              <a:off x="1278" y="3233"/>
              <a:ext cx="220" cy="6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10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1559663" y="811125"/>
            <a:ext cx="660351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Создание </a:t>
            </a:r>
            <a:r>
              <a:rPr lang="ru-RU" sz="2000" dirty="0"/>
              <a:t>видеоролика «Красота спасет мир, а кто спасет красоту?», его показ и обсуждение на слете волонтеров в ДООЦ Прометей,  на общешкольной акции «Кто, если не мы?», на общешкольном родительском собрании и в рамках форума «Большая перемена».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559663" y="2442341"/>
            <a:ext cx="65061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Лучшие </a:t>
            </a:r>
            <a:r>
              <a:rPr lang="ru-RU" sz="2000" dirty="0"/>
              <a:t>эссе, стихотворения, фотографии, девизы по итогам конкурса опубликовать в районной газете.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81858" y="3206228"/>
            <a:ext cx="64839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Участие  </a:t>
            </a:r>
            <a:r>
              <a:rPr lang="ru-RU" sz="2000" dirty="0"/>
              <a:t>во всех районных и областных конкурсах экологической направленности.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559662" y="4035408"/>
            <a:ext cx="618743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Облагораживание </a:t>
            </a:r>
            <a:r>
              <a:rPr lang="ru-RU" sz="2000" dirty="0"/>
              <a:t>и уход за школьной аллеей.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581858" y="4598952"/>
            <a:ext cx="62431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Реализация </a:t>
            </a:r>
            <a:r>
              <a:rPr lang="ru-RU" sz="2000" dirty="0" err="1"/>
              <a:t>агро</a:t>
            </a:r>
            <a:r>
              <a:rPr lang="ru-RU" sz="2000" dirty="0"/>
              <a:t> -проекта  «Зеленая клумба».</a:t>
            </a:r>
          </a:p>
        </p:txBody>
      </p:sp>
    </p:spTree>
    <p:extLst>
      <p:ext uri="{BB962C8B-B14F-4D97-AF65-F5344CB8AC3E}">
        <p14:creationId xmlns:p14="http://schemas.microsoft.com/office/powerpoint/2010/main" val="322074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C:\Users\Админ\Desktop\НАСТЯ 2016\ОРГАНИЗАТОР 2\экология стенгазета\экология\Шар с веником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699845" cy="13537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809" y="-40943"/>
            <a:ext cx="7869889" cy="998742"/>
          </a:xfrm>
        </p:spPr>
        <p:txBody>
          <a:bodyPr/>
          <a:lstStyle/>
          <a:p>
            <a:pPr algn="ctr"/>
            <a:r>
              <a:rPr lang="ru-RU" dirty="0" smtClean="0"/>
              <a:t>План реализации проекта</a:t>
            </a:r>
            <a:endParaRPr lang="en-US" dirty="0"/>
          </a:p>
        </p:txBody>
      </p:sp>
      <p:grpSp>
        <p:nvGrpSpPr>
          <p:cNvPr id="33" name="Group 2"/>
          <p:cNvGrpSpPr>
            <a:grpSpLocks/>
          </p:cNvGrpSpPr>
          <p:nvPr/>
        </p:nvGrpSpPr>
        <p:grpSpPr bwMode="auto">
          <a:xfrm>
            <a:off x="288984" y="2992599"/>
            <a:ext cx="8392938" cy="887212"/>
            <a:chOff x="1248" y="1440"/>
            <a:chExt cx="3216" cy="350"/>
          </a:xfrm>
        </p:grpSpPr>
        <p:sp>
          <p:nvSpPr>
            <p:cNvPr id="34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5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 dirty="0"/>
            </a:p>
          </p:txBody>
        </p:sp>
        <p:sp>
          <p:nvSpPr>
            <p:cNvPr id="37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190" cy="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1</a:t>
              </a:r>
              <a:r>
                <a:rPr lang="en-US" sz="2400" b="1" dirty="0" smtClean="0">
                  <a:solidFill>
                    <a:srgbClr val="FFFFFF"/>
                  </a:solidFill>
                </a:rPr>
                <a:t>4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8" name="Group 7"/>
          <p:cNvGrpSpPr>
            <a:grpSpLocks/>
          </p:cNvGrpSpPr>
          <p:nvPr/>
        </p:nvGrpSpPr>
        <p:grpSpPr bwMode="auto">
          <a:xfrm>
            <a:off x="396068" y="799645"/>
            <a:ext cx="8161077" cy="656750"/>
            <a:chOff x="1248" y="2030"/>
            <a:chExt cx="3216" cy="350"/>
          </a:xfrm>
        </p:grpSpPr>
        <p:sp>
          <p:nvSpPr>
            <p:cNvPr id="39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0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 dirty="0"/>
            </a:p>
          </p:txBody>
        </p:sp>
        <p:sp>
          <p:nvSpPr>
            <p:cNvPr id="42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195" cy="1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 smtClean="0">
                  <a:solidFill>
                    <a:srgbClr val="FFFFFF"/>
                  </a:solidFill>
                </a:rPr>
                <a:t>1</a:t>
              </a:r>
              <a:r>
                <a:rPr lang="ru-RU" sz="2400" b="1" dirty="0" smtClean="0">
                  <a:solidFill>
                    <a:srgbClr val="FFFFFF"/>
                  </a:solidFill>
                </a:rPr>
                <a:t>1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3" name="Group 12"/>
          <p:cNvGrpSpPr>
            <a:grpSpLocks/>
          </p:cNvGrpSpPr>
          <p:nvPr/>
        </p:nvGrpSpPr>
        <p:grpSpPr bwMode="auto">
          <a:xfrm>
            <a:off x="414742" y="1633519"/>
            <a:ext cx="8392938" cy="600272"/>
            <a:chOff x="1248" y="2640"/>
            <a:chExt cx="3216" cy="350"/>
          </a:xfrm>
        </p:grpSpPr>
        <p:sp>
          <p:nvSpPr>
            <p:cNvPr id="44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5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 dirty="0"/>
            </a:p>
          </p:txBody>
        </p:sp>
        <p:sp>
          <p:nvSpPr>
            <p:cNvPr id="47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190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1</a:t>
              </a:r>
              <a:r>
                <a:rPr lang="en-US" sz="2400" b="1" dirty="0" smtClean="0">
                  <a:solidFill>
                    <a:srgbClr val="FFFFFF"/>
                  </a:solidFill>
                </a:rPr>
                <a:t>2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8" name="Group 17"/>
          <p:cNvGrpSpPr>
            <a:grpSpLocks/>
          </p:cNvGrpSpPr>
          <p:nvPr/>
        </p:nvGrpSpPr>
        <p:grpSpPr bwMode="auto">
          <a:xfrm>
            <a:off x="288984" y="2492865"/>
            <a:ext cx="8392938" cy="535222"/>
            <a:chOff x="1248" y="3230"/>
            <a:chExt cx="3216" cy="364"/>
          </a:xfrm>
        </p:grpSpPr>
        <p:sp>
          <p:nvSpPr>
            <p:cNvPr id="49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0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 dirty="0"/>
            </a:p>
          </p:txBody>
        </p:sp>
        <p:sp>
          <p:nvSpPr>
            <p:cNvPr id="52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190" cy="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1</a:t>
              </a:r>
              <a:r>
                <a:rPr lang="en-US" sz="2400" b="1" dirty="0" smtClean="0">
                  <a:solidFill>
                    <a:srgbClr val="FFFFFF"/>
                  </a:solidFill>
                </a:rPr>
                <a:t>3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3" name="Group 22"/>
          <p:cNvGrpSpPr>
            <a:grpSpLocks/>
          </p:cNvGrpSpPr>
          <p:nvPr/>
        </p:nvGrpSpPr>
        <p:grpSpPr bwMode="auto">
          <a:xfrm>
            <a:off x="420655" y="3995690"/>
            <a:ext cx="8268746" cy="787813"/>
            <a:chOff x="1248" y="3230"/>
            <a:chExt cx="3216" cy="350"/>
          </a:xfrm>
        </p:grpSpPr>
        <p:sp>
          <p:nvSpPr>
            <p:cNvPr id="54" name="Line 23"/>
            <p:cNvSpPr>
              <a:spLocks noChangeShapeType="1"/>
            </p:cNvSpPr>
            <p:nvPr/>
          </p:nvSpPr>
          <p:spPr bwMode="gray">
            <a:xfrm>
              <a:off x="1440" y="35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5" name="Rectangle 24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99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 dirty="0"/>
            </a:p>
          </p:txBody>
        </p:sp>
        <p:sp>
          <p:nvSpPr>
            <p:cNvPr id="57" name="Text Box 26"/>
            <p:cNvSpPr txBox="1">
              <a:spLocks noChangeArrowheads="1"/>
            </p:cNvSpPr>
            <p:nvPr/>
          </p:nvSpPr>
          <p:spPr bwMode="gray">
            <a:xfrm>
              <a:off x="1296" y="3244"/>
              <a:ext cx="193" cy="1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1</a:t>
              </a:r>
              <a:r>
                <a:rPr lang="en-US" sz="2400" b="1" dirty="0" smtClean="0">
                  <a:solidFill>
                    <a:srgbClr val="FFFFFF"/>
                  </a:solidFill>
                </a:rPr>
                <a:t>5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1400742" y="748509"/>
            <a:ext cx="703357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Создание </a:t>
            </a:r>
            <a:r>
              <a:rPr lang="ru-RU" sz="2000" dirty="0"/>
              <a:t>и пополнение буклета-гармошки «Экологический калейдоскоп</a:t>
            </a:r>
            <a:r>
              <a:rPr lang="ru-RU" sz="2000" dirty="0" smtClean="0"/>
              <a:t>»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00743" y="1525905"/>
            <a:ext cx="71564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Создание </a:t>
            </a:r>
            <a:r>
              <a:rPr lang="ru-RU" sz="2000" dirty="0"/>
              <a:t>двух стенгазет и  стенда экологической направленности, для оформления </a:t>
            </a:r>
            <a:r>
              <a:rPr lang="ru-RU" sz="2000" dirty="0" smtClean="0"/>
              <a:t>школы.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42735" y="2341103"/>
            <a:ext cx="71564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Участие </a:t>
            </a:r>
            <a:r>
              <a:rPr lang="ru-RU" sz="2000" dirty="0"/>
              <a:t>в общешкольных и деревенских субботниках.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351508" y="2904914"/>
            <a:ext cx="71564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Создание группы «Кто, если не мы?» в социальной сети «Вконтакте</a:t>
            </a:r>
            <a:r>
              <a:rPr lang="ru-RU" sz="2000" dirty="0" smtClean="0"/>
              <a:t>»</a:t>
            </a: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78304" y="3955003"/>
            <a:ext cx="70889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/>
              <a:t>Участие в  акции  эко-марафоне  ПЕРЕРАБОТКА «Сдай макулатуру - спаси дерево</a:t>
            </a:r>
            <a:r>
              <a:rPr lang="ru-RU" sz="2000" b="1" dirty="0" smtClean="0"/>
              <a:t>!»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1065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8" name="Picture 4" descr="http://tvoykonkurs.ru/posts/8/16708/21581/5550f324c4aaecdca840074b2b89bfc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510" y="614150"/>
            <a:ext cx="3085152" cy="4627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sosnovoborsk.ru/upload/iblock/c30/c30bdf67ab2d1baad82a75a697a431d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642" y="659818"/>
            <a:ext cx="6054820" cy="454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9492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03" b="22186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Picture 2" descr="C:\Users\Админ\Desktop\НАСТЯ 2016\ОРГАНИЗАТОР 2\экология стенгазета\экология\Шар с веником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699845" cy="13537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9072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дмин\Desktop\НАСТЯ 2016\ОРГАНИЗАТОР 2\экология стенгазета\экология\Шар с веником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699845" cy="13537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9846" y="151990"/>
            <a:ext cx="6815503" cy="998742"/>
          </a:xfrm>
        </p:spPr>
        <p:txBody>
          <a:bodyPr>
            <a:normAutofit fontScale="90000"/>
          </a:bodyPr>
          <a:lstStyle/>
          <a:p>
            <a:r>
              <a:rPr lang="ru-RU" sz="4400" dirty="0"/>
              <a:t>Самые </a:t>
            </a:r>
            <a:r>
              <a:rPr lang="ru-RU" sz="4400" dirty="0" smtClean="0"/>
              <a:t>простые эко - </a:t>
            </a:r>
            <a:r>
              <a:rPr lang="ru-RU" sz="4400" dirty="0"/>
              <a:t>правила: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начните </a:t>
            </a:r>
            <a:r>
              <a:rPr lang="ru-RU" sz="3600" dirty="0"/>
              <a:t>с себя и тех, кто рядом; </a:t>
            </a:r>
            <a:endParaRPr lang="ru-RU" sz="3600" dirty="0" smtClean="0"/>
          </a:p>
          <a:p>
            <a:r>
              <a:rPr lang="ru-RU" sz="3600" dirty="0" smtClean="0"/>
              <a:t>не </a:t>
            </a:r>
            <a:r>
              <a:rPr lang="ru-RU" sz="3600" dirty="0"/>
              <a:t>будьте равнодушным зрителем, если видите, что кто-то загрязняет природу;  </a:t>
            </a:r>
            <a:endParaRPr lang="ru-RU" sz="3600" dirty="0" smtClean="0"/>
          </a:p>
          <a:p>
            <a:r>
              <a:rPr lang="ru-RU" sz="3600" dirty="0" smtClean="0"/>
              <a:t>помните</a:t>
            </a:r>
            <a:r>
              <a:rPr lang="ru-RU" sz="3600" dirty="0"/>
              <a:t>,  что это именно мы дали возможность процветать различного рода экологическим </a:t>
            </a:r>
            <a:r>
              <a:rPr lang="ru-RU" sz="3600" dirty="0" smtClean="0"/>
              <a:t>хулиганам!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650166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0154" y="151989"/>
            <a:ext cx="6405195" cy="120177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/>
              <a:t>Мотивация не быть такими…</a:t>
            </a:r>
            <a:endParaRPr lang="en-US" sz="4400" dirty="0"/>
          </a:p>
        </p:txBody>
      </p:sp>
      <p:pic>
        <p:nvPicPr>
          <p:cNvPr id="28" name="Picture 2" descr="C:\Users\Админ\Desktop\НАСТЯ 2016\ОРГАНИЗАТОР 2\экология стенгазета\экология\Шар с веником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699845" cy="13537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780255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433" y="1353768"/>
            <a:ext cx="8202304" cy="43373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7186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9846" y="0"/>
            <a:ext cx="7444154" cy="998742"/>
          </a:xfrm>
        </p:spPr>
        <p:txBody>
          <a:bodyPr>
            <a:noAutofit/>
          </a:bodyPr>
          <a:lstStyle/>
          <a:p>
            <a:r>
              <a:rPr lang="ru-RU" sz="3200" dirty="0"/>
              <a:t>Создаем кодекс экологического поведения жителей д. Новоандреевка.</a:t>
            </a:r>
            <a:endParaRPr lang="en-US" sz="3200" dirty="0"/>
          </a:p>
        </p:txBody>
      </p:sp>
      <p:pic>
        <p:nvPicPr>
          <p:cNvPr id="28" name="Picture 2" descr="C:\Users\Админ\Desktop\НАСТЯ 2016\ОРГАНИЗАТОР 2\экология стенгазета\экология\Шар с веником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699845" cy="13537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4716" y="906128"/>
            <a:ext cx="9580727" cy="6627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500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32098" t="30033" r="18177" b="1089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0190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9846" y="0"/>
            <a:ext cx="6952835" cy="1201779"/>
          </a:xfrm>
        </p:spPr>
        <p:txBody>
          <a:bodyPr>
            <a:normAutofit/>
          </a:bodyPr>
          <a:lstStyle/>
          <a:p>
            <a:r>
              <a:rPr lang="ru-RU" sz="3200" dirty="0"/>
              <a:t>Создали группу «Кто, если не мы?» в социальной сети «</a:t>
            </a:r>
            <a:r>
              <a:rPr lang="ru-RU" sz="3200" dirty="0" err="1"/>
              <a:t>Вконтакте</a:t>
            </a:r>
            <a:r>
              <a:rPr lang="ru-RU" sz="3200" dirty="0"/>
              <a:t>»</a:t>
            </a:r>
            <a:endParaRPr lang="en-US" sz="3200" dirty="0"/>
          </a:p>
        </p:txBody>
      </p:sp>
      <p:pic>
        <p:nvPicPr>
          <p:cNvPr id="28" name="Picture 2" descr="C:\Users\Админ\Desktop\НАСТЯ 2016\ОРГАНИЗАТОР 2\экология стенгазета\экология\Шар с веником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699845" cy="13537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30"/>
          <a:stretch>
            <a:fillRect/>
          </a:stretch>
        </p:blipFill>
        <p:spPr bwMode="auto">
          <a:xfrm>
            <a:off x="0" y="1071490"/>
            <a:ext cx="9143999" cy="57865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239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9846" y="0"/>
            <a:ext cx="6952835" cy="1201779"/>
          </a:xfrm>
        </p:spPr>
        <p:txBody>
          <a:bodyPr>
            <a:normAutofit/>
          </a:bodyPr>
          <a:lstStyle/>
          <a:p>
            <a:r>
              <a:rPr lang="ru-RU" sz="3200" dirty="0"/>
              <a:t>Создали группу «Кто, если не мы?» в социальной сети «</a:t>
            </a:r>
            <a:r>
              <a:rPr lang="ru-RU" sz="3200" dirty="0" err="1"/>
              <a:t>Вконтакте</a:t>
            </a:r>
            <a:r>
              <a:rPr lang="ru-RU" sz="3200" dirty="0"/>
              <a:t>»</a:t>
            </a:r>
            <a:endParaRPr lang="en-US" sz="3200" dirty="0"/>
          </a:p>
        </p:txBody>
      </p:sp>
      <p:pic>
        <p:nvPicPr>
          <p:cNvPr id="28" name="Picture 2" descr="C:\Users\Админ\Desktop\НАСТЯ 2016\ОРГАНИЗАТОР 2\экология стенгазета\экология\Шар с веником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699845" cy="13537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/>
          <p:nvPr/>
        </p:nvPicPr>
        <p:blipFill rotWithShape="1">
          <a:blip r:embed="rId3"/>
          <a:srcRect l="2082" r="11218" b="15907"/>
          <a:stretch/>
        </p:blipFill>
        <p:spPr bwMode="auto">
          <a:xfrm>
            <a:off x="0" y="1091822"/>
            <a:ext cx="9143999" cy="57661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8621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/>
          <a:srcRect l="3685" r="10737" b="5075"/>
          <a:stretch/>
        </p:blipFill>
        <p:spPr bwMode="auto">
          <a:xfrm>
            <a:off x="0" y="0"/>
            <a:ext cx="9144001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7829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53" b="65430"/>
          <a:stretch>
            <a:fillRect/>
          </a:stretch>
        </p:blipFill>
        <p:spPr bwMode="auto">
          <a:xfrm>
            <a:off x="0" y="0"/>
            <a:ext cx="9144000" cy="3534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20" b="24358"/>
          <a:stretch/>
        </p:blipFill>
        <p:spPr bwMode="auto">
          <a:xfrm>
            <a:off x="0" y="3534770"/>
            <a:ext cx="9144000" cy="332323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8510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2386" y="-95534"/>
            <a:ext cx="7841613" cy="1035365"/>
          </a:xfrm>
        </p:spPr>
        <p:txBody>
          <a:bodyPr>
            <a:normAutofit/>
          </a:bodyPr>
          <a:lstStyle/>
          <a:p>
            <a:r>
              <a:rPr lang="ru-RU" sz="2800" dirty="0"/>
              <a:t>Принимаем активное участие в общешкольных субботниках</a:t>
            </a:r>
            <a:endParaRPr lang="en-US" sz="2800" dirty="0"/>
          </a:p>
        </p:txBody>
      </p:sp>
      <p:pic>
        <p:nvPicPr>
          <p:cNvPr id="28" name="Picture 2" descr="C:\Users\Админ\Desktop\НАСТЯ 2016\ОРГАНИЗАТОР 2\экология стенгазета\экология\Шар с веником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2386" cy="10372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P112032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95"/>
          <a:stretch>
            <a:fillRect/>
          </a:stretch>
        </p:blipFill>
        <p:spPr bwMode="auto">
          <a:xfrm>
            <a:off x="0" y="818864"/>
            <a:ext cx="9144000" cy="60391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75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P112025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59" r="-1675" b="-2031"/>
          <a:stretch>
            <a:fillRect/>
          </a:stretch>
        </p:blipFill>
        <p:spPr bwMode="auto">
          <a:xfrm>
            <a:off x="0" y="0"/>
            <a:ext cx="9362364" cy="702859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285999" y="253453"/>
            <a:ext cx="62574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Принимаем активное участие в общешкольных субботниках</a:t>
            </a:r>
          </a:p>
        </p:txBody>
      </p:sp>
    </p:spTree>
    <p:extLst>
      <p:ext uri="{BB962C8B-B14F-4D97-AF65-F5344CB8AC3E}">
        <p14:creationId xmlns:p14="http://schemas.microsoft.com/office/powerpoint/2010/main" val="366107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:\Users\Админ\Desktop\проект экология 2019\IMG_20180928_12001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3787252" y="144271"/>
            <a:ext cx="53567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Принимаем активное участие в общешкольных субботниках</a:t>
            </a:r>
          </a:p>
        </p:txBody>
      </p:sp>
    </p:spTree>
    <p:extLst>
      <p:ext uri="{BB962C8B-B14F-4D97-AF65-F5344CB8AC3E}">
        <p14:creationId xmlns:p14="http://schemas.microsoft.com/office/powerpoint/2010/main" val="842006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C:\Users\Админ\Desktop\проект экология 2019\2018-09-28 12-19-59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372264" y="212509"/>
            <a:ext cx="531824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Принимаем активное участие в общешкольных субботниках</a:t>
            </a:r>
          </a:p>
        </p:txBody>
      </p:sp>
    </p:spTree>
    <p:extLst>
      <p:ext uri="{BB962C8B-B14F-4D97-AF65-F5344CB8AC3E}">
        <p14:creationId xmlns:p14="http://schemas.microsoft.com/office/powerpoint/2010/main" val="421545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9846" y="-150125"/>
            <a:ext cx="7307676" cy="1335616"/>
          </a:xfrm>
        </p:spPr>
        <p:txBody>
          <a:bodyPr>
            <a:noAutofit/>
          </a:bodyPr>
          <a:lstStyle/>
          <a:p>
            <a:pPr algn="ctr"/>
            <a:r>
              <a:rPr lang="ru-RU" sz="2800" dirty="0"/>
              <a:t>Участвуем в  областной акции #</a:t>
            </a:r>
            <a:r>
              <a:rPr lang="ru-RU" sz="2800" dirty="0" err="1"/>
              <a:t>ЖивиЛес</a:t>
            </a:r>
            <a:r>
              <a:rPr lang="ru-RU" sz="2800" dirty="0"/>
              <a:t>.  Очищаем лес за деревней.</a:t>
            </a:r>
            <a:endParaRPr lang="en-US" sz="2800" dirty="0"/>
          </a:p>
        </p:txBody>
      </p:sp>
      <p:pic>
        <p:nvPicPr>
          <p:cNvPr id="28" name="Picture 2" descr="C:\Users\Админ\Desktop\НАСТЯ 2016\ОРГАНИЗАТОР 2\экология стенгазета\экология\Шар с веником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1699845" cy="1353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C:\Users\Админ\Desktop\проект экология 2019\8wORtC7Sw9M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4525"/>
            <a:ext cx="9143999" cy="5793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620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Админ\Desktop\проект экология 2019\FwpKL5BVUwM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4"/>
          <a:stretch/>
        </p:blipFill>
        <p:spPr bwMode="auto">
          <a:xfrm>
            <a:off x="0" y="1460311"/>
            <a:ext cx="9144000" cy="53976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150125" y="198862"/>
            <a:ext cx="83660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Участвуем в  областной акции #</a:t>
            </a:r>
            <a:r>
              <a:rPr lang="ru-RU" sz="2800" dirty="0" err="1"/>
              <a:t>ЖивиЛес</a:t>
            </a:r>
            <a:r>
              <a:rPr lang="ru-RU" sz="2800" dirty="0"/>
              <a:t>.  </a:t>
            </a:r>
            <a:endParaRPr lang="ru-RU" sz="2800" dirty="0" smtClean="0"/>
          </a:p>
          <a:p>
            <a:pPr algn="ctr"/>
            <a:r>
              <a:rPr lang="ru-RU" sz="2800" dirty="0" smtClean="0"/>
              <a:t>Очищаем </a:t>
            </a:r>
            <a:r>
              <a:rPr lang="ru-RU" sz="2800" dirty="0"/>
              <a:t>лес за деревней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08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Админ\Desktop\проект экология 2019\axDJTGIoPuM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17"/>
          <a:stretch/>
        </p:blipFill>
        <p:spPr bwMode="auto">
          <a:xfrm>
            <a:off x="-13906" y="1146412"/>
            <a:ext cx="9157905" cy="5711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968991" y="253453"/>
            <a:ext cx="709683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Участвуем в  областной акции #</a:t>
            </a:r>
            <a:r>
              <a:rPr lang="ru-RU" sz="2800" dirty="0" err="1"/>
              <a:t>ЖивиЛес</a:t>
            </a:r>
            <a:r>
              <a:rPr lang="ru-RU" sz="2800" dirty="0"/>
              <a:t>.  Очищаем лес за деревней.</a:t>
            </a:r>
          </a:p>
        </p:txBody>
      </p:sp>
    </p:spTree>
    <p:extLst>
      <p:ext uri="{BB962C8B-B14F-4D97-AF65-F5344CB8AC3E}">
        <p14:creationId xmlns:p14="http://schemas.microsoft.com/office/powerpoint/2010/main" val="172405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:\Users\Админ\Desktop\проект экология 2019\FwpKL5BVUwM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98"/>
          <a:stretch/>
        </p:blipFill>
        <p:spPr bwMode="auto">
          <a:xfrm>
            <a:off x="0" y="1392072"/>
            <a:ext cx="9144000" cy="546592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1501254" y="270008"/>
            <a:ext cx="63462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 </a:t>
            </a:r>
            <a:r>
              <a:rPr lang="ru-RU" sz="2800" dirty="0"/>
              <a:t>Участвуем в  областной акции #</a:t>
            </a:r>
            <a:r>
              <a:rPr lang="ru-RU" sz="2800" dirty="0" err="1"/>
              <a:t>ЖивиЛес</a:t>
            </a:r>
            <a:r>
              <a:rPr lang="ru-RU" sz="2800" dirty="0"/>
              <a:t>.  Очищаем лес за </a:t>
            </a:r>
            <a:r>
              <a:rPr lang="ru-RU" sz="2800" dirty="0" smtClean="0"/>
              <a:t>деревней.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7500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9846" y="0"/>
            <a:ext cx="7444156" cy="998742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Вопросы анкеты для прохождения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онлайн </a:t>
            </a:r>
            <a:r>
              <a:rPr lang="ru-RU" sz="2800" dirty="0"/>
              <a:t>опроса.</a:t>
            </a:r>
          </a:p>
        </p:txBody>
      </p:sp>
      <p:pic>
        <p:nvPicPr>
          <p:cNvPr id="3" name="Picture 2" descr="C:\Users\Админ\Desktop\НАСТЯ 2016\ОРГАНИЗАТОР 2\экология стенгазета\экология\Шар с веником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"/>
            <a:ext cx="1699845" cy="1353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37"/>
          <a:stretch>
            <a:fillRect/>
          </a:stretch>
        </p:blipFill>
        <p:spPr bwMode="auto">
          <a:xfrm>
            <a:off x="0" y="940184"/>
            <a:ext cx="9144000" cy="59178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1446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66" t="10623" r="26982" b="775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258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16" t="11113" r="27766" b="487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99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494" y="3215367"/>
            <a:ext cx="3462516" cy="998742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44" t="20004" r="23328" b="12987"/>
          <a:stretch>
            <a:fillRect/>
          </a:stretch>
        </p:blipFill>
        <p:spPr bwMode="auto">
          <a:xfrm>
            <a:off x="0" y="1037228"/>
            <a:ext cx="9144000" cy="5820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2" descr="C:\Users\Админ\Desktop\НАСТЯ 2016\ОРГАНИЗАТОР 2\экология стенгазета\экология\Шар с веником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1302386" cy="10372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876228" y="92107"/>
            <a:ext cx="60191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/>
              <a:t>Анализ социологического опроса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72477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494" y="3215367"/>
            <a:ext cx="3462516" cy="998742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45" t="18571" r="22420" b="1113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967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494" y="3215367"/>
            <a:ext cx="3462516" cy="998742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3" t="11093" r="23328" b="1608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429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379" y="0"/>
            <a:ext cx="7869889" cy="998742"/>
          </a:xfrm>
        </p:spPr>
        <p:txBody>
          <a:bodyPr>
            <a:noAutofit/>
          </a:bodyPr>
          <a:lstStyle/>
          <a:p>
            <a:r>
              <a:rPr lang="ru-RU" sz="3200" dirty="0"/>
              <a:t>Создаем буклет «Экологический калейдоскоп»</a:t>
            </a:r>
          </a:p>
        </p:txBody>
      </p:sp>
      <p:pic>
        <p:nvPicPr>
          <p:cNvPr id="4" name="Picture 2" descr="C:\Users\Админ\Desktop\НАСТЯ 2016\ОРГАНИЗАТОР 2\экология стенгазета\экология\Шар с веником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"/>
            <a:ext cx="1699845" cy="1353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20170313_10001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91" b="19916"/>
          <a:stretch>
            <a:fillRect/>
          </a:stretch>
        </p:blipFill>
        <p:spPr bwMode="auto">
          <a:xfrm>
            <a:off x="4380931" y="513109"/>
            <a:ext cx="4763069" cy="34656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IMG_20181211_14122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5149"/>
            <a:ext cx="4858604" cy="364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260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0154" y="151990"/>
            <a:ext cx="6405195" cy="99874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8" name="Picture 2" descr="C:\Users\Админ\Desktop\НАСТЯ 2016\ОРГАНИЗАТОР 2\экология стенгазета\экология\Шар с веником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699845" cy="13537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0" t="22222" r="36861" b="18849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177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379" y="0"/>
            <a:ext cx="7348621" cy="998742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Проводим конкурсы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 </a:t>
            </a:r>
            <a:r>
              <a:rPr lang="ru-RU" sz="3200" dirty="0"/>
              <a:t>экологических рисунков.</a:t>
            </a:r>
          </a:p>
        </p:txBody>
      </p:sp>
      <p:pic>
        <p:nvPicPr>
          <p:cNvPr id="3" name="Picture 2" descr="C:\Users\Админ\Desktop\НАСТЯ 2016\ОРГАНИЗАТОР 2\экология стенгазета\экология\Шар с веником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"/>
            <a:ext cx="1699845" cy="1353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C:\Users\Админ\Desktop\НАСТЯ 2016\ОРГАНИЗАТОР 2\ЛЕТО 2017\отчеты\июль 2017 ФОТО\4.07\DSC0739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01003"/>
            <a:ext cx="9144000" cy="56569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8565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Админ\Desktop\НАСТЯ 2016\ОРГАНИЗАТОР 2\ЛЕТО 2017\отчеты\июль 2017 ФОТО\4.07\DSC0728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52"/>
          <a:stretch/>
        </p:blipFill>
        <p:spPr bwMode="auto">
          <a:xfrm>
            <a:off x="0" y="1009934"/>
            <a:ext cx="9144000" cy="58480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053988" y="103328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dirty="0" smtClean="0"/>
              <a:t>Выставка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 экологических рисунков.</a:t>
            </a:r>
          </a:p>
        </p:txBody>
      </p:sp>
    </p:spTree>
    <p:extLst>
      <p:ext uri="{BB962C8B-B14F-4D97-AF65-F5344CB8AC3E}">
        <p14:creationId xmlns:p14="http://schemas.microsoft.com/office/powerpoint/2010/main" val="2071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:\Users\Админ\Desktop\НАСТЯ 2016\ОРГАНИЗАТОР 2\ЛЕТО 2017\отчеты\июль 2017 ФОТО\17\DSC07700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82"/>
          <a:stretch/>
        </p:blipFill>
        <p:spPr bwMode="auto">
          <a:xfrm>
            <a:off x="0" y="1624084"/>
            <a:ext cx="9144000" cy="523391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135875" y="403578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dirty="0"/>
              <a:t>Проводим конкурсы </a:t>
            </a:r>
            <a:br>
              <a:rPr lang="ru-RU" sz="2800" dirty="0"/>
            </a:br>
            <a:r>
              <a:rPr lang="ru-RU" sz="2800" dirty="0"/>
              <a:t> экологических рисунков.</a:t>
            </a:r>
          </a:p>
        </p:txBody>
      </p:sp>
    </p:spTree>
    <p:extLst>
      <p:ext uri="{BB962C8B-B14F-4D97-AF65-F5344CB8AC3E}">
        <p14:creationId xmlns:p14="http://schemas.microsoft.com/office/powerpoint/2010/main" val="2236362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C:\Users\Админ\Desktop\НАСТЯ 2016\ОРГАНИЗАТОР 2\ЛЕТО 2017\отчеты\июль 2017 ФОТО\17\DSC0770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5720"/>
            <a:ext cx="9144000" cy="545228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286000" y="376283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dirty="0"/>
              <a:t>Проводим конкурсы </a:t>
            </a:r>
            <a:br>
              <a:rPr lang="ru-RU" sz="2800" dirty="0"/>
            </a:br>
            <a:r>
              <a:rPr lang="ru-RU" sz="2800" dirty="0"/>
              <a:t> экологических рисунков.</a:t>
            </a:r>
          </a:p>
        </p:txBody>
      </p:sp>
    </p:spTree>
    <p:extLst>
      <p:ext uri="{BB962C8B-B14F-4D97-AF65-F5344CB8AC3E}">
        <p14:creationId xmlns:p14="http://schemas.microsoft.com/office/powerpoint/2010/main" val="3472873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0688" y="0"/>
            <a:ext cx="6604662" cy="998742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Приняли участие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в </a:t>
            </a:r>
            <a:r>
              <a:rPr lang="ru-RU" sz="3200" dirty="0"/>
              <a:t>оформлении </a:t>
            </a:r>
            <a:r>
              <a:rPr lang="ru-RU" sz="3200" dirty="0" smtClean="0"/>
              <a:t>школы</a:t>
            </a:r>
            <a:endParaRPr lang="ru-RU" sz="3200" dirty="0"/>
          </a:p>
        </p:txBody>
      </p:sp>
      <p:pic>
        <p:nvPicPr>
          <p:cNvPr id="3" name="Picture 2" descr="C:\Users\Админ\Desktop\НАСТЯ 2016\ОРГАНИЗАТОР 2\экология стенгазета\экология\Шар с веником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"/>
            <a:ext cx="1699845" cy="1353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20170313_161618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24" t="7523" r="6100" b="5653"/>
          <a:stretch>
            <a:fillRect/>
          </a:stretch>
        </p:blipFill>
        <p:spPr bwMode="auto">
          <a:xfrm>
            <a:off x="0" y="980544"/>
            <a:ext cx="9144000" cy="58774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179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20170313_161918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79" t="11156" r="5721" b="318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292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20170313_161609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30" t="5815" b="856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173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7221" y="2281041"/>
            <a:ext cx="7869889" cy="998742"/>
          </a:xfrm>
        </p:spPr>
        <p:txBody>
          <a:bodyPr>
            <a:noAutofit/>
          </a:bodyPr>
          <a:lstStyle/>
          <a:p>
            <a:pPr algn="ctr"/>
            <a:r>
              <a:rPr lang="ru-RU" sz="6600" u="sng" dirty="0"/>
              <a:t>«Хватит красиво говорить! </a:t>
            </a:r>
            <a:r>
              <a:rPr lang="ru-RU" sz="6600" u="sng" dirty="0" smtClean="0"/>
              <a:t/>
            </a:r>
            <a:br>
              <a:rPr lang="ru-RU" sz="6600" u="sng" dirty="0" smtClean="0"/>
            </a:br>
            <a:r>
              <a:rPr lang="ru-RU" sz="6600" u="sng" dirty="0" smtClean="0"/>
              <a:t>Пора </a:t>
            </a:r>
            <a:r>
              <a:rPr lang="ru-RU" sz="6600" u="sng" dirty="0"/>
              <a:t>действовать!» </a:t>
            </a:r>
            <a:endParaRPr lang="ru-RU" sz="6600" dirty="0"/>
          </a:p>
        </p:txBody>
      </p:sp>
      <p:pic>
        <p:nvPicPr>
          <p:cNvPr id="3" name="Picture 2" descr="C:\Users\Админ\Desktop\НАСТЯ 2016\ОРГАНИЗАТОР 2\экология стенгазета\экология\Шар с веником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"/>
            <a:ext cx="1919308" cy="15285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61855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40787" y="-204716"/>
            <a:ext cx="7594280" cy="998742"/>
          </a:xfrm>
        </p:spPr>
        <p:txBody>
          <a:bodyPr>
            <a:normAutofit/>
          </a:bodyPr>
          <a:lstStyle/>
          <a:p>
            <a:r>
              <a:rPr lang="ru-RU" sz="2800" dirty="0"/>
              <a:t>Реализуем </a:t>
            </a:r>
            <a:r>
              <a:rPr lang="ru-RU" sz="2800" dirty="0" err="1" smtClean="0"/>
              <a:t>агро</a:t>
            </a:r>
            <a:r>
              <a:rPr lang="ru-RU" sz="2800" dirty="0" smtClean="0"/>
              <a:t> - </a:t>
            </a:r>
            <a:r>
              <a:rPr lang="ru-RU" sz="2800" dirty="0"/>
              <a:t>проект: «Зелёная клумба»</a:t>
            </a:r>
          </a:p>
        </p:txBody>
      </p:sp>
      <p:pic>
        <p:nvPicPr>
          <p:cNvPr id="3" name="Picture 2" descr="C:\Users\Админ\Desktop\НАСТЯ 2016\ОРГАНИЗАТОР 2\экология стенгазета\экология\Шар с веником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"/>
            <a:ext cx="1699845" cy="1353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845" y="545910"/>
            <a:ext cx="7553337" cy="6660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6646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6323" y="-2"/>
            <a:ext cx="7869889" cy="998742"/>
          </a:xfrm>
        </p:spPr>
        <p:txBody>
          <a:bodyPr>
            <a:normAutofit/>
          </a:bodyPr>
          <a:lstStyle/>
          <a:p>
            <a:r>
              <a:rPr lang="ru-RU" sz="3200" dirty="0"/>
              <a:t>Участвуем в высадке Аллеи Славы.</a:t>
            </a:r>
          </a:p>
        </p:txBody>
      </p:sp>
      <p:pic>
        <p:nvPicPr>
          <p:cNvPr id="3" name="Picture 2" descr="C:\Users\Админ\Desktop\НАСТЯ 2016\ОРГАНИЗАТОР 2\экология стенгазета\экология\Шар с веником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99845" cy="1353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C:\Users\Админ\Desktop\НАСТЯ 2016\фото школа 2017\фото МОЯ ИНИЦИАТИВА\20170513_10503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2638"/>
            <a:ext cx="9144000" cy="58753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57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Админ\Desktop\НАСТЯ 2016\фото школа 2017\фото МОЯ ИНИЦИАТИВА\20170513_10145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50" y="1241945"/>
            <a:ext cx="7642746" cy="547957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372299" y="243203"/>
            <a:ext cx="7869889" cy="998742"/>
          </a:xfrm>
        </p:spPr>
        <p:txBody>
          <a:bodyPr>
            <a:normAutofit/>
          </a:bodyPr>
          <a:lstStyle/>
          <a:p>
            <a:r>
              <a:rPr lang="ru-RU" sz="3200" dirty="0"/>
              <a:t>Участвуем в высадке Аллеи Славы.</a:t>
            </a:r>
          </a:p>
        </p:txBody>
      </p:sp>
    </p:spTree>
    <p:extLst>
      <p:ext uri="{BB962C8B-B14F-4D97-AF65-F5344CB8AC3E}">
        <p14:creationId xmlns:p14="http://schemas.microsoft.com/office/powerpoint/2010/main" val="25556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1503" y="0"/>
            <a:ext cx="6837529" cy="998742"/>
          </a:xfrm>
        </p:spPr>
        <p:txBody>
          <a:bodyPr>
            <a:normAutofit/>
          </a:bodyPr>
          <a:lstStyle/>
          <a:p>
            <a:r>
              <a:rPr lang="ru-RU" sz="3200" dirty="0"/>
              <a:t>Проводим </a:t>
            </a:r>
            <a:r>
              <a:rPr lang="ru-RU" sz="3200" dirty="0" err="1"/>
              <a:t>экоуроки</a:t>
            </a:r>
            <a:r>
              <a:rPr lang="ru-RU" sz="3200" dirty="0"/>
              <a:t>  в рамах  областной акции «Сделаем вместе!» </a:t>
            </a:r>
          </a:p>
        </p:txBody>
      </p:sp>
      <p:pic>
        <p:nvPicPr>
          <p:cNvPr id="3" name="Picture 2" descr="C:\Users\Админ\Desktop\НАСТЯ 2016\ОРГАНИЗАТОР 2\экология стенгазета\экология\Шар с веником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"/>
            <a:ext cx="1699845" cy="1353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C:\Users\Админ\Desktop\НАСТЯ 2016\фото школа 2017\фото МОЯ ИНИЦИАТИВА\экол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7502"/>
            <a:ext cx="9144000" cy="59204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6444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3" t="15152" r="13858" b="21429"/>
          <a:stretch/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9179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/>
          <p:nvPr/>
        </p:nvPicPr>
        <p:blipFill rotWithShape="1">
          <a:blip r:embed="rId2"/>
          <a:srcRect l="12500" t="-1995" r="12660" b="1995"/>
          <a:stretch/>
        </p:blipFill>
        <p:spPr bwMode="auto">
          <a:xfrm>
            <a:off x="0" y="-111245"/>
            <a:ext cx="9144000" cy="69692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3847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7406" y="-2"/>
            <a:ext cx="7869889" cy="998742"/>
          </a:xfrm>
        </p:spPr>
        <p:txBody>
          <a:bodyPr>
            <a:normAutofit/>
          </a:bodyPr>
          <a:lstStyle/>
          <a:p>
            <a:r>
              <a:rPr lang="ru-RU" sz="3200" dirty="0"/>
              <a:t>Оказываем помощь труженикам тыла</a:t>
            </a:r>
          </a:p>
        </p:txBody>
      </p:sp>
      <p:pic>
        <p:nvPicPr>
          <p:cNvPr id="4" name="Picture 2" descr="C:\Users\Админ\Desktop\НАСТЯ 2016\ОРГАНИЗАТОР 2\экология стенгазета\экология\Шар с веником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"/>
            <a:ext cx="1699845" cy="1353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Админ\Desktop\право кл час\наташа\DSC00629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9116"/>
            <a:ext cx="9144000" cy="5738883"/>
          </a:xfrm>
          <a:prstGeom prst="rect">
            <a:avLst/>
          </a:prstGeom>
          <a:noFill/>
          <a:extLst/>
        </p:spPr>
      </p:pic>
    </p:spTree>
    <p:extLst>
      <p:ext uri="{BB962C8B-B14F-4D97-AF65-F5344CB8AC3E}">
        <p14:creationId xmlns:p14="http://schemas.microsoft.com/office/powerpoint/2010/main" val="89887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Админ\Desktop\НАСТЯ 2016\ОРГАНИЗАТОР 2\экология стенгазета\экология\Шар с веником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"/>
            <a:ext cx="1699845" cy="1353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E:\волонт\untitle96d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0060"/>
            <a:ext cx="9144000" cy="5697940"/>
          </a:xfrm>
          <a:prstGeom prst="rect">
            <a:avLst/>
          </a:prstGeom>
          <a:noFill/>
          <a:extLst/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887407" y="-2"/>
            <a:ext cx="6901752" cy="998742"/>
          </a:xfrm>
        </p:spPr>
        <p:txBody>
          <a:bodyPr>
            <a:normAutofit/>
          </a:bodyPr>
          <a:lstStyle/>
          <a:p>
            <a:r>
              <a:rPr lang="ru-RU" sz="3200" dirty="0"/>
              <a:t>Оказываем помощь труженикам тыла</a:t>
            </a:r>
          </a:p>
        </p:txBody>
      </p:sp>
    </p:spTree>
    <p:extLst>
      <p:ext uri="{BB962C8B-B14F-4D97-AF65-F5344CB8AC3E}">
        <p14:creationId xmlns:p14="http://schemas.microsoft.com/office/powerpoint/2010/main" val="3982021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дмин\Desktop\НАСТЯ 2016\ОРГАНИЗАТОР 2\экология стенгазета\экология\Шар с веником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"/>
            <a:ext cx="1699845" cy="1353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E:\тимуровцы\гаинб тимуровцы\IMG_20180917_145613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9" t="9723" r="24433" b="4198"/>
          <a:stretch/>
        </p:blipFill>
        <p:spPr bwMode="auto">
          <a:xfrm>
            <a:off x="0" y="1078172"/>
            <a:ext cx="9144000" cy="577982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887407" y="-2"/>
            <a:ext cx="6901752" cy="998742"/>
          </a:xfrm>
        </p:spPr>
        <p:txBody>
          <a:bodyPr>
            <a:normAutofit/>
          </a:bodyPr>
          <a:lstStyle/>
          <a:p>
            <a:r>
              <a:rPr lang="ru-RU" sz="3200" dirty="0"/>
              <a:t>Оказываем помощь труженикам тыла</a:t>
            </a:r>
          </a:p>
        </p:txBody>
      </p:sp>
    </p:spTree>
    <p:extLst>
      <p:ext uri="{BB962C8B-B14F-4D97-AF65-F5344CB8AC3E}">
        <p14:creationId xmlns:p14="http://schemas.microsoft.com/office/powerpoint/2010/main" val="2254116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0687" y="151990"/>
            <a:ext cx="6823880" cy="998742"/>
          </a:xfrm>
        </p:spPr>
        <p:txBody>
          <a:bodyPr>
            <a:normAutofit/>
          </a:bodyPr>
          <a:lstStyle/>
          <a:p>
            <a:r>
              <a:rPr lang="ru-RU" sz="3200" dirty="0"/>
              <a:t>Эко-марафон ПЕРЕРАБОТКА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«</a:t>
            </a:r>
            <a:r>
              <a:rPr lang="ru-RU" sz="3200" dirty="0"/>
              <a:t>Сдай макулатуру - спаси дерево!»</a:t>
            </a:r>
          </a:p>
        </p:txBody>
      </p:sp>
      <p:pic>
        <p:nvPicPr>
          <p:cNvPr id="3" name="Picture 2" descr="C:\Users\Админ\Desktop\НАСТЯ 2016\ОРГАНИЗАТОР 2\экология стенгазета\экология\Шар с веником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"/>
            <a:ext cx="1765078" cy="14057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C:\Users\Админ\Desktop\право кл час\макулатура\IMG-a60ec679eb9ca190572faec5f1644a3a-V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7931"/>
            <a:ext cx="9144000" cy="5620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473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дмин\Desktop\НАСТЯ 2016\ОРГАНИЗАТОР 2\экология стенгазета\экология\Шар с веником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"/>
            <a:ext cx="1765078" cy="14057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C:\Users\Админ\Desktop\право кл час\макулатура\IMG-ba50a86b095894a069537fe1bb9cf7e7-V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0878"/>
            <a:ext cx="9144000" cy="580712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910687" y="151990"/>
            <a:ext cx="6823880" cy="998742"/>
          </a:xfrm>
        </p:spPr>
        <p:txBody>
          <a:bodyPr>
            <a:normAutofit/>
          </a:bodyPr>
          <a:lstStyle/>
          <a:p>
            <a:r>
              <a:rPr lang="ru-RU" sz="3200" dirty="0"/>
              <a:t>Эко-марафон ПЕРЕРАБОТКА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«</a:t>
            </a:r>
            <a:r>
              <a:rPr lang="ru-RU" sz="3200" dirty="0"/>
              <a:t>Сдай макулатуру - спаси дерево!»</a:t>
            </a:r>
          </a:p>
        </p:txBody>
      </p:sp>
    </p:spTree>
    <p:extLst>
      <p:ext uri="{BB962C8B-B14F-4D97-AF65-F5344CB8AC3E}">
        <p14:creationId xmlns:p14="http://schemas.microsoft.com/office/powerpoint/2010/main" val="10121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дмин\Desktop\НАСТЯ 2016\ОРГАНИЗАТОР 2\экология стенгазета\экология\Шар с веником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65078" cy="14057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C:\Users\Админ\Desktop\право кл час\макулатура\IMG-11b608d534f6026eea194f5cfff00001-V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5468"/>
            <a:ext cx="9144000" cy="575253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910687" y="151990"/>
            <a:ext cx="6823880" cy="998742"/>
          </a:xfrm>
        </p:spPr>
        <p:txBody>
          <a:bodyPr>
            <a:normAutofit/>
          </a:bodyPr>
          <a:lstStyle/>
          <a:p>
            <a:r>
              <a:rPr lang="ru-RU" sz="3200" dirty="0"/>
              <a:t>Эко-марафон ПЕРЕРАБОТКА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«</a:t>
            </a:r>
            <a:r>
              <a:rPr lang="ru-RU" sz="3200" dirty="0"/>
              <a:t>Сдай макулатуру - спаси дерево!»</a:t>
            </a:r>
          </a:p>
        </p:txBody>
      </p:sp>
    </p:spTree>
    <p:extLst>
      <p:ext uri="{BB962C8B-B14F-4D97-AF65-F5344CB8AC3E}">
        <p14:creationId xmlns:p14="http://schemas.microsoft.com/office/powerpoint/2010/main" val="405850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дмин\Desktop\НАСТЯ 2016\ОРГАНИЗАТОР 2\экология стенгазета\экология\Шар с веником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65078" cy="14057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C:\Users\Админ\Desktop\право кл час\макулатура\IMG-dacea57bf276091eb3d3c429f7847e95-V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12"/>
          <a:stretch/>
        </p:blipFill>
        <p:spPr bwMode="auto">
          <a:xfrm>
            <a:off x="0" y="1214650"/>
            <a:ext cx="9143999" cy="564334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910687" y="151990"/>
            <a:ext cx="6823880" cy="998742"/>
          </a:xfrm>
        </p:spPr>
        <p:txBody>
          <a:bodyPr>
            <a:normAutofit/>
          </a:bodyPr>
          <a:lstStyle/>
          <a:p>
            <a:r>
              <a:rPr lang="ru-RU" sz="3200" dirty="0"/>
              <a:t>Эко-марафон ПЕРЕРАБОТКА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«</a:t>
            </a:r>
            <a:r>
              <a:rPr lang="ru-RU" sz="3200" dirty="0"/>
              <a:t>Сдай макулатуру - спаси дерево!»</a:t>
            </a:r>
          </a:p>
        </p:txBody>
      </p:sp>
    </p:spTree>
    <p:extLst>
      <p:ext uri="{BB962C8B-B14F-4D97-AF65-F5344CB8AC3E}">
        <p14:creationId xmlns:p14="http://schemas.microsoft.com/office/powerpoint/2010/main" val="394313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\Desktop\проект экология 2019\новоандреевская оош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22" y="0"/>
            <a:ext cx="4705235" cy="6600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2" t="24254" r="67273" b="13433"/>
          <a:stretch/>
        </p:blipFill>
        <p:spPr bwMode="auto">
          <a:xfrm>
            <a:off x="4952831" y="395785"/>
            <a:ext cx="4066868" cy="585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870687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9846" y="-150125"/>
            <a:ext cx="7307676" cy="1335616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/>
              <a:t>Вместе – мы сила!</a:t>
            </a:r>
            <a:endParaRPr lang="en-US" b="1" dirty="0"/>
          </a:p>
        </p:txBody>
      </p:sp>
      <p:pic>
        <p:nvPicPr>
          <p:cNvPr id="28" name="Picture 2" descr="C:\Users\Админ\Desktop\НАСТЯ 2016\ОРГАНИЗАТОР 2\экология стенгазета\экология\Шар с веником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1699845" cy="1353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C:\Users\Админ\Desktop\проект экология 2019\8wORtC7Sw9M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4525"/>
            <a:ext cx="9143999" cy="5793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2719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8" r="5795"/>
          <a:stretch/>
        </p:blipFill>
        <p:spPr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418493" y="867507"/>
            <a:ext cx="7537937" cy="196947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7200" b="1" dirty="0" smtClean="0">
                <a:ln w="0"/>
                <a:solidFill>
                  <a:prstClr val="white"/>
                </a:solidFill>
                <a:latin typeface="Calibri"/>
              </a:rPr>
              <a:t>Спасибо </a:t>
            </a:r>
          </a:p>
          <a:p>
            <a:r>
              <a:rPr lang="ru-RU" sz="7200" b="1" dirty="0" smtClean="0">
                <a:ln w="0"/>
                <a:solidFill>
                  <a:prstClr val="white"/>
                </a:solidFill>
                <a:latin typeface="Calibri"/>
              </a:rPr>
              <a:t>за внимание.</a:t>
            </a:r>
            <a:endParaRPr lang="en-US" sz="7200" b="1" dirty="0">
              <a:ln w="0"/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4" name="Picture 2" descr="C:\Users\Админ\Desktop\НАСТЯ 2016\ОРГАНИЗАТОР 2\экология стенгазета\экология\Шар с веником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1957754" cy="15591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8878" y="5380892"/>
            <a:ext cx="81651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prstClr val="white"/>
                </a:solidFill>
              </a:rPr>
              <a:t>Автор: Голенкова Наталья</a:t>
            </a:r>
            <a:r>
              <a:rPr lang="ru-RU" sz="2800" b="1" dirty="0" smtClean="0">
                <a:solidFill>
                  <a:prstClr val="white"/>
                </a:solidFill>
              </a:rPr>
              <a:t>, 8 </a:t>
            </a:r>
            <a:r>
              <a:rPr lang="ru-RU" sz="2800" b="1" dirty="0" smtClean="0">
                <a:solidFill>
                  <a:prstClr val="white"/>
                </a:solidFill>
              </a:rPr>
              <a:t>класс</a:t>
            </a:r>
          </a:p>
          <a:p>
            <a:r>
              <a:rPr lang="ru-RU" sz="2800" b="1" dirty="0" smtClean="0">
                <a:solidFill>
                  <a:prstClr val="white"/>
                </a:solidFill>
              </a:rPr>
              <a:t>Руководитель: Кудряшова Анастасия Михайловна, учитель географии Новоандреевской ООШ</a:t>
            </a:r>
            <a:endParaRPr lang="ru-RU" sz="28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7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1393</TotalTime>
  <Words>731</Words>
  <Application>Microsoft Office PowerPoint</Application>
  <PresentationFormat>Экран (4:3)</PresentationFormat>
  <Paragraphs>109</Paragraphs>
  <Slides>57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57</vt:i4>
      </vt:variant>
    </vt:vector>
  </HeadingPairs>
  <TitlesOfParts>
    <vt:vector size="59" baseType="lpstr">
      <vt:lpstr>Office Theme</vt:lpstr>
      <vt:lpstr>1_Office Theme</vt:lpstr>
      <vt:lpstr>Презентация PowerPoint</vt:lpstr>
      <vt:lpstr>Гипотеза </vt:lpstr>
      <vt:lpstr>Цель проекта</vt:lpstr>
      <vt:lpstr>Задачи  проекта</vt:lpstr>
      <vt:lpstr>План реализации проекта</vt:lpstr>
      <vt:lpstr>   План реализации проекта</vt:lpstr>
      <vt:lpstr>План реализации проекта</vt:lpstr>
      <vt:lpstr>Презентация PowerPoint</vt:lpstr>
      <vt:lpstr>Презентация PowerPoint</vt:lpstr>
      <vt:lpstr>Самые простые эко - правила: </vt:lpstr>
      <vt:lpstr>Мотивация не быть такими…</vt:lpstr>
      <vt:lpstr>Создаем кодекс экологического поведения жителей д. Новоандреевка.</vt:lpstr>
      <vt:lpstr>Презентация PowerPoint</vt:lpstr>
      <vt:lpstr>Создали группу «Кто, если не мы?» в социальной сети «Вконтакте»</vt:lpstr>
      <vt:lpstr>Создали группу «Кто, если не мы?» в социальной сети «Вконтакте»</vt:lpstr>
      <vt:lpstr>Презентация PowerPoint</vt:lpstr>
      <vt:lpstr>Презентация PowerPoint</vt:lpstr>
      <vt:lpstr>Принимаем активное участие в общешкольных субботниках</vt:lpstr>
      <vt:lpstr>Презентация PowerPoint</vt:lpstr>
      <vt:lpstr>Презентация PowerPoint</vt:lpstr>
      <vt:lpstr>Презентация PowerPoint</vt:lpstr>
      <vt:lpstr>Участвуем в  областной акции #ЖивиЛес.  Очищаем лес за деревней.</vt:lpstr>
      <vt:lpstr>Презентация PowerPoint</vt:lpstr>
      <vt:lpstr>Презентация PowerPoint</vt:lpstr>
      <vt:lpstr>Презентация PowerPoint</vt:lpstr>
      <vt:lpstr>Вопросы анкеты для прохождения  онлайн опроса.</vt:lpstr>
      <vt:lpstr>Презентация PowerPoint</vt:lpstr>
      <vt:lpstr>Презентация PowerPoint</vt:lpstr>
      <vt:lpstr> </vt:lpstr>
      <vt:lpstr> </vt:lpstr>
      <vt:lpstr> </vt:lpstr>
      <vt:lpstr>Создаем буклет «Экологический калейдоскоп»</vt:lpstr>
      <vt:lpstr>Презентация PowerPoint</vt:lpstr>
      <vt:lpstr>Проводим конкурсы   экологических рисунков.</vt:lpstr>
      <vt:lpstr>Презентация PowerPoint</vt:lpstr>
      <vt:lpstr>Презентация PowerPoint</vt:lpstr>
      <vt:lpstr>Презентация PowerPoint</vt:lpstr>
      <vt:lpstr>Приняли участие  в оформлении школы</vt:lpstr>
      <vt:lpstr>Презентация PowerPoint</vt:lpstr>
      <vt:lpstr>Презентация PowerPoint</vt:lpstr>
      <vt:lpstr>«Хватит красиво говорить!  Пора действовать!» </vt:lpstr>
      <vt:lpstr>Реализуем агро - проект: «Зелёная клумба»</vt:lpstr>
      <vt:lpstr>Участвуем в высадке Аллеи Славы.</vt:lpstr>
      <vt:lpstr>Участвуем в высадке Аллеи Славы.</vt:lpstr>
      <vt:lpstr>Проводим экоуроки  в рамах  областной акции «Сделаем вместе!» </vt:lpstr>
      <vt:lpstr>Презентация PowerPoint</vt:lpstr>
      <vt:lpstr>Презентация PowerPoint</vt:lpstr>
      <vt:lpstr>Оказываем помощь труженикам тыла</vt:lpstr>
      <vt:lpstr>Оказываем помощь труженикам тыла</vt:lpstr>
      <vt:lpstr>Оказываем помощь труженикам тыла</vt:lpstr>
      <vt:lpstr>Эко-марафон ПЕРЕРАБОТКА  «Сдай макулатуру - спаси дерево!»</vt:lpstr>
      <vt:lpstr>Эко-марафон ПЕРЕРАБОТКА  «Сдай макулатуру - спаси дерево!»</vt:lpstr>
      <vt:lpstr>Эко-марафон ПЕРЕРАБОТКА  «Сдай макулатуру - спаси дерево!»</vt:lpstr>
      <vt:lpstr>Эко-марафон ПЕРЕРАБОТКА  «Сдай макулатуру - спаси дерево!»</vt:lpstr>
      <vt:lpstr>Презентация PowerPoint</vt:lpstr>
      <vt:lpstr>Вместе – мы сила!</vt:lpstr>
      <vt:lpstr>Презентация PowerPoint</vt:lpstr>
    </vt:vector>
  </TitlesOfParts>
  <Company>PJSC "New Engineering Technologies"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user-0001</cp:lastModifiedBy>
  <cp:revision>221</cp:revision>
  <dcterms:created xsi:type="dcterms:W3CDTF">2016-11-18T14:12:19Z</dcterms:created>
  <dcterms:modified xsi:type="dcterms:W3CDTF">2019-02-27T06:07:40Z</dcterms:modified>
</cp:coreProperties>
</file>