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8" r:id="rId4"/>
    <p:sldId id="257" r:id="rId5"/>
    <p:sldId id="259" r:id="rId6"/>
    <p:sldId id="261" r:id="rId7"/>
    <p:sldId id="262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74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30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341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198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268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986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98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4857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157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713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178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07D83-639A-4991-A48B-F6F55F3908C9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18DD8-1AF8-449D-B6AD-D7092C5587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981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3.xml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4EF19CC7-471D-4E58-BF03-43DA44275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E076FD-7FF3-41E3-B5B3-1E294C9C9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ru-RU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Волонтерский образовательный лагерь 54.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VOL</a:t>
            </a:r>
            <a:endParaRPr lang="ru-RU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17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Волонтерский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образовательный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лагерь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54.VOL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это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​-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образовательная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площадка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 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возможность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задать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вектор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развития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добровольчества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 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возможность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реализовать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себя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встреча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с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экспертами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области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добровольчества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 </a:t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новая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Команда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 </a:t>
            </a:r>
            <a:r>
              <a:rPr lang="en-US" sz="1500" dirty="0"/>
              <a:t/>
            </a:r>
            <a:br>
              <a:rPr lang="en-US" sz="1500" dirty="0"/>
            </a:br>
            <a:r>
              <a:rPr lang="en-US" sz="1500" dirty="0"/>
              <a:t/>
            </a:r>
            <a:br>
              <a:rPr lang="en-US" sz="1500" dirty="0"/>
            </a:br>
            <a:r>
              <a:rPr lang="en-US" sz="1500" dirty="0"/>
              <a:t/>
            </a:r>
            <a:br>
              <a:rPr lang="en-US" sz="1500" dirty="0"/>
            </a:b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99515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: Shape 134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636" y="2623714"/>
            <a:ext cx="4645250" cy="288911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Проблема: Мы столкнулись с тем, что у нас выросло количество добровольцев, однако, к сожалению, некоторые из них не понимают своей роли в жизни общества. Ведь волонтёр- это не тот человек , который исполняет свою роль четко по инструкции, волонтёр - это человек, который в будущем должен быть способен придумывать свои социальные инициативы и влиять на жизнь общества. Мы организуем лагерь, чтобы замотивировать волонтёров на их дальнейшее значимое участие​.  Мы поднимаем тему молодежного участия в добровольчестве, чтобы дать волонтерам возможность понять, что мы сами можем выбирать вектор развития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волонтерства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сами можем придумывать проекты и реализовывать их. Мы видим проблему - мы ее решаем.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58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604" y="335900"/>
            <a:ext cx="5448886" cy="17573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Цель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повышение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качества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участия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молодых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людей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добровольческой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деятельности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3FAAA56-77C3-42E8-A8CD-D8C954B6E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7604" y="2281137"/>
            <a:ext cx="5448886" cy="331723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Задачи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  <a:p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●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выработать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совместное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понимание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молодежного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участия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жизни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общества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через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добровольческую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деятельность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●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помочь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участникам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определить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собственный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уровень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участия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добровольческой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деятельности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способствовать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развитию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навыков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необходимых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для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повышения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уровня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●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проанализировать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имеющийся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личный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проектный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опыт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участия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волонтерской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деятельности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●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мотивировать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участников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продолжение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значимого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участия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в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решении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социальных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проблем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через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добровольческую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деятельность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299203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5" y="147396"/>
            <a:ext cx="4776679" cy="89392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Бюджет проекта:</a:t>
            </a:r>
            <a:r>
              <a:rPr lang="ru-RU" sz="3800" dirty="0"/>
              <a:t/>
            </a:r>
            <a:br>
              <a:rPr lang="ru-RU" sz="3800" dirty="0"/>
            </a:br>
            <a:endParaRPr lang="en-US" sz="38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B1D8572A-BA48-41C4-9C71-A4801846CD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6549421"/>
              </p:ext>
            </p:extLst>
          </p:nvPr>
        </p:nvGraphicFramePr>
        <p:xfrm>
          <a:off x="6232849" y="594360"/>
          <a:ext cx="5815049" cy="58114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4252">
                  <a:extLst>
                    <a:ext uri="{9D8B030D-6E8A-4147-A177-3AD203B41FA5}">
                      <a16:colId xmlns:a16="http://schemas.microsoft.com/office/drawing/2014/main" xmlns="" val="277640200"/>
                    </a:ext>
                  </a:extLst>
                </a:gridCol>
                <a:gridCol w="3030083">
                  <a:extLst>
                    <a:ext uri="{9D8B030D-6E8A-4147-A177-3AD203B41FA5}">
                      <a16:colId xmlns:a16="http://schemas.microsoft.com/office/drawing/2014/main" xmlns="" val="1946938898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xmlns="" val="576633306"/>
                    </a:ext>
                  </a:extLst>
                </a:gridCol>
                <a:gridCol w="1187065">
                  <a:extLst>
                    <a:ext uri="{9D8B030D-6E8A-4147-A177-3AD203B41FA5}">
                      <a16:colId xmlns:a16="http://schemas.microsoft.com/office/drawing/2014/main" xmlns="" val="1981243115"/>
                    </a:ext>
                  </a:extLst>
                </a:gridCol>
              </a:tblGrid>
              <a:tr h="261106">
                <a:tc>
                  <a:txBody>
                    <a:bodyPr/>
                    <a:lstStyle/>
                    <a:p>
                      <a:r>
                        <a:rPr lang="ru-RU" sz="14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9325551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Проживание и питание участников лагеря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</a:t>
                      </a:r>
                      <a:endParaRPr lang="ru-RU" sz="1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1200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3986172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Аренда автобуса вместимостью не менее 49 мест, на 12 часов</a:t>
                      </a:r>
                      <a:endParaRPr lang="ru-RU" sz="11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33 000</a:t>
                      </a:r>
                      <a:endParaRPr lang="ru-RU" sz="11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5586103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Аренда микроавтобуса вместимостью не менее 16 мест, на 15 часов</a:t>
                      </a:r>
                      <a:endParaRPr lang="ru-RU" sz="11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27 000</a:t>
                      </a:r>
                      <a:endParaRPr lang="ru-RU" sz="11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8578440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Оплата работы тренеров</a:t>
                      </a:r>
                      <a:endParaRPr lang="ru-RU" sz="1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80 000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71139809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Оплата работы фотографа</a:t>
                      </a:r>
                      <a:endParaRPr lang="ru-RU" sz="1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ru-RU" sz="1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20 000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47456634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Ручка пластиковая с нанесением</a:t>
                      </a:r>
                      <a:endParaRPr lang="ru-RU" sz="110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3 500</a:t>
                      </a:r>
                      <a:endParaRPr lang="ru-RU" sz="11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89966497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Блокнот с нанесением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3821965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Рюкзак с нанесением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15 000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4388223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Футболка с нанесением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0659520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Бейдж с лентой (</a:t>
                      </a:r>
                      <a:r>
                        <a:rPr lang="ru-RU" sz="1100" b="0" i="0" kern="1200" dirty="0" err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ланьярд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6252880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Баннер не менее 2,5 м. высота *не менее 4 м. ширина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62606097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Баннер не менее 4,30 м. ширина *не менее 2,00 м. высота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69978152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Флаг для виндера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6551927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Дипломы в деревянных рамках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14 500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763322"/>
                  </a:ext>
                </a:extLst>
              </a:tr>
              <a:tr h="261106"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Оплата работы режиссерско-постановочной группы (ведущий, режиссер, творческие коллективы, вечерние активности)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44 500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9997537"/>
                  </a:ext>
                </a:extLst>
              </a:tr>
              <a:tr h="261106">
                <a:tc gridSpan="3"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Сумма: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9889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0242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927" y="298580"/>
            <a:ext cx="5426507" cy="545840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Результаты проекта: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​Всего в проекте приняло участие 80 участников.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Время образовательного цикла 3 полных, с погружением, дня.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- 3 тренера образовательной программы (в области неформального образования), один из них с международной квалификацией.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Лагерь поселили 6 гостей, это молодые люди и организации, которые реализуют свой собственный социальный проект (так как лагерь для всего региона, мы ориентировались на проекты, которые смогут быть реализованы и в другой местности, либо на проекты, которые несмотря на множество преград, реализуются и живут). 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В рамках лагеря прошла также панельная дискуссия на тему: Добровольчество: право или обязанность?​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Участие в дискуссии приняли: </a:t>
            </a:r>
            <a:r>
              <a:rPr lang="ru-R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И.о</a:t>
            </a: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 начальника управления молодежной политики министерства региональной политики Новосибирской области, И.О. директора ГБУ НСО "Дом молодежи".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 В рамках лагеря было разработано 9 социально-значимых проектов, которые готовятся к реализации в этом году.</a:t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856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pp.userapi.com/c831409/v831409167/a1487/Og1tLR14N98.jpg">
            <a:extLst>
              <a:ext uri="{FF2B5EF4-FFF2-40B4-BE49-F238E27FC236}">
                <a16:creationId xmlns:a16="http://schemas.microsoft.com/office/drawing/2014/main" xmlns="" id="{98D2F89E-104C-40C5-9C63-4694B8E07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56" r="17743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6640" y="431227"/>
            <a:ext cx="4474723" cy="73930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Партнеры проекта:</a:t>
            </a:r>
            <a:endParaRPr lang="en-US" sz="2800" dirty="0"/>
          </a:p>
        </p:txBody>
      </p:sp>
      <p:pic>
        <p:nvPicPr>
          <p:cNvPr id="9" name="Рисунок 8" descr="Изображение выглядит как неб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B687E77-9152-4695-820E-FF8B0DBB0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6640" y="1336465"/>
            <a:ext cx="1254866" cy="1944878"/>
          </a:xfrm>
          <a:prstGeom prst="rect">
            <a:avLst/>
          </a:prstGeom>
        </p:spPr>
      </p:pic>
      <p:pic>
        <p:nvPicPr>
          <p:cNvPr id="7" name="Рисунок 6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39530" y="2141316"/>
            <a:ext cx="2802430" cy="11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3751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75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D63AD1-7E2D-4461-BFAF-C7190324A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84" t="9664" r="34365" b="18704"/>
          <a:stretch/>
        </p:blipFill>
        <p:spPr>
          <a:xfrm>
            <a:off x="-204280" y="0"/>
            <a:ext cx="9192638" cy="6929738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8358" y="1261629"/>
            <a:ext cx="3165858" cy="10759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Команда</a:t>
            </a: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проекта</a:t>
            </a: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3FAAA56-77C3-42E8-A8CD-D8C954B6E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14856" y="2433420"/>
            <a:ext cx="3477144" cy="47462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Руководитель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лагеря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Анна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Шубина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Тренеры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лагеря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Полина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Баляева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Ольга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Ломова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Юлия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Семиколенова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Руководитель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штаба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Софья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Изварина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работе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с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участниками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Екатерина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Радичко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вечерних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активностей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Евгений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Беспалов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работы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спикерами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и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гостями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маргарита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Юрсенко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логистики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Денис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Франчук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PR-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Дарья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Кузина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Руководитель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Дарья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Обидина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Фотограф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Мария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Изегова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Видеооператор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Анастасия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Миронова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журналист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</a:p>
          <a:p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Волонтерская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служба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Екатерина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Тетерина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тим-лидер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Максим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Линев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Дарья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Безбородова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Владислав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Тальзи</a:t>
            </a:r>
            <a:r>
              <a:rPr lang="en-US" sz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462206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75">
            <a:extLst>
              <a:ext uri="{FF2B5EF4-FFF2-40B4-BE49-F238E27FC236}">
                <a16:creationId xmlns:a16="http://schemas.microsoft.com/office/drawing/2014/main" xmlns="" id="{31103AB2-C090-458F-B752-294F23AFA8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F6E384F5-137A-40B1-97F0-694CC6ECD5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13091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xmlns="" id="{9DBC4630-03DA-474F-BBCB-BA3AE6B317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78418A25-6EAC-4140-BFE6-284E1925B5E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347279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 descr="Изображение выглядит как человек, внутренний, женщи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9F053D7-34FA-4B65-B88B-F63FE069C7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44" r="25108" b="3"/>
          <a:stretch/>
        </p:blipFill>
        <p:spPr>
          <a:xfrm>
            <a:off x="5511871" y="780500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pic>
        <p:nvPicPr>
          <p:cNvPr id="16" name="Рисунок 15" descr="Изображение выглядит как человек, внутренний, стена, спортивная игр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BD48FA58-241B-46A1-93F6-904D6221FD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61" r="13971"/>
          <a:stretch/>
        </p:blipFill>
        <p:spPr>
          <a:xfrm>
            <a:off x="8918761" y="-4331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</p:spPr>
      </p:pic>
      <p:pic>
        <p:nvPicPr>
          <p:cNvPr id="7" name="Рисунок 6" descr="Изображение выглядит как человек, группа, здание, в позе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06224F47-FEB9-4AA3-A096-09D2492FC3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0" r="1722" b="4"/>
          <a:stretch/>
        </p:blipFill>
        <p:spPr>
          <a:xfrm>
            <a:off x="1246574" y="10"/>
            <a:ext cx="3913632" cy="228522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2" name="Рисунок 11" descr="Изображение выглядит как человек, сидит, внутренний, п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AFB647FD-7A91-4CC6-988D-7E725C3EF1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14" r="40608" b="2"/>
          <a:stretch/>
        </p:blipFill>
        <p:spPr>
          <a:xfrm>
            <a:off x="20" y="2279205"/>
            <a:ext cx="356461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7EC6D44-CDB1-4BB9-B263-01611A98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4522156"/>
            <a:ext cx="5609222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3200" kern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Немного фотографий из лагеря</a:t>
            </a:r>
            <a:endParaRPr lang="en-US" sz="3200" kern="12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0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7B873-8733-479A-989B-7B2556FD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6640" y="431227"/>
            <a:ext cx="4474723" cy="73930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Партнеры проекта:</a:t>
            </a:r>
            <a:endParaRPr lang="en-US" sz="2800" dirty="0"/>
          </a:p>
        </p:txBody>
      </p:sp>
      <p:pic>
        <p:nvPicPr>
          <p:cNvPr id="3" name="c0c1ff16c2.1080">
            <a:hlinkClick r:id="" action="ppaction://media"/>
            <a:extLst>
              <a:ext uri="{FF2B5EF4-FFF2-40B4-BE49-F238E27FC236}">
                <a16:creationId xmlns:a16="http://schemas.microsoft.com/office/drawing/2014/main" xmlns="" id="{2212CFAF-C1D0-4A83-A1A5-A56DCF929B0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200480" cy="6857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1363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449</Words>
  <Application>Microsoft Office PowerPoint</Application>
  <PresentationFormat>Произвольный</PresentationFormat>
  <Paragraphs>90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Волонтерский образовательный лагерь 54.VOL</vt:lpstr>
      <vt:lpstr>Волонтерский образовательный лагерь 54.VOL это:   ​- образовательная площадка;  - возможность задать вектор развития добровольчества;  - возможность реализовать себя; - встреча с экспертами в области добровольчества;  - новая Команда.    </vt:lpstr>
      <vt:lpstr>Проблема: Мы столкнулись с тем, что у нас выросло количество добровольцев, однако, к сожалению, некоторые из них не понимают своей роли в жизни общества. Ведь волонтёр- это не тот человек , который исполняет свою роль четко по инструкции, волонтёр - это человек, который в будущем должен быть способен придумывать свои социальные инициативы и влиять на жизнь общества. Мы организуем лагерь, чтобы замотивировать волонтёров на их дальнейшее значимое участие​.  Мы поднимаем тему молодежного участия в добровольчестве, чтобы дать волонтерам возможность понять, что мы сами можем выбирать вектор развития волонтерства, сами можем придумывать проекты и реализовывать их. Мы видим проблему - мы ее решаем.</vt:lpstr>
      <vt:lpstr>Цель: повышение качества участия молодых людей в добровольческой деятельности. </vt:lpstr>
      <vt:lpstr>Бюджет проекта: </vt:lpstr>
      <vt:lpstr>Результаты проекта: - ​Всего в проекте приняло участие 80 участников. - Время образовательного цикла 3 полных, с погружением, дня. - 3 тренера образовательной программы (в области неформального образования), один из них с международной квалификацией. - Лагерь поселили 6 гостей, это молодые люди и организации, которые реализуют свой собственный социальный проект (так как лагерь для всего региона, мы ориентировались на проекты, которые смогут быть реализованы и в другой местности, либо на проекты, которые несмотря на множество преград, реализуются и живут).  - В рамках лагеря прошла также панельная дискуссия на тему: Добровольчество: право или обязанность?​ Участие в дискуссии приняли: И.о. начальника управления молодежной политики министерства региональной политики Новосибирской области, И.О. директора ГБУ НСО "Дом молодежи". - В рамках лагеря было разработано 9 социально-значимых проектов, которые готовятся к реализации в этом году.   </vt:lpstr>
      <vt:lpstr>Партнеры проекта:</vt:lpstr>
      <vt:lpstr>Команда проекта:</vt:lpstr>
      <vt:lpstr>Немного фотографий из лагеря</vt:lpstr>
      <vt:lpstr>Партнеры проекта: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Волонтерский образовательный лагерь 54.VOL</dc:title>
  <dc:creator>presidentan900@outlook.com</dc:creator>
  <cp:lastModifiedBy>Анна</cp:lastModifiedBy>
  <cp:revision>15</cp:revision>
  <dcterms:created xsi:type="dcterms:W3CDTF">2018-04-30T19:04:24Z</dcterms:created>
  <dcterms:modified xsi:type="dcterms:W3CDTF">2018-05-21T04:31:31Z</dcterms:modified>
</cp:coreProperties>
</file>