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6" r:id="rId7"/>
    <p:sldId id="267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EE0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6888" y="2302457"/>
            <a:ext cx="5150224" cy="1876607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ПРОЕКТ</a:t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«ТЕАТР МОЛОДЁЖИ»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99268" y="5115107"/>
            <a:ext cx="5344732" cy="13909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bg2"/>
                </a:solidFill>
              </a:rPr>
              <a:t>Автор проекта 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СЕГЕДА МИХАИЛ ПАВЛОВИЧ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>
                <a:solidFill>
                  <a:schemeClr val="bg2"/>
                </a:solidFill>
              </a:rPr>
              <a:t>ОБУЧАЮЩИЙСЯ МОУ «СОШ№61-ОК» </a:t>
            </a:r>
            <a:endParaRPr lang="ru-RU" sz="2400" b="1" i="1" dirty="0">
              <a:solidFill>
                <a:schemeClr val="bg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885">
            <a:off x="5575042" y="178608"/>
            <a:ext cx="3492729" cy="2328486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6" y="4179064"/>
            <a:ext cx="3425957" cy="25694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55" y="476517"/>
            <a:ext cx="4087035" cy="271744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E1EEE0"/>
                </a:solidFill>
              </a:rPr>
              <a:t>Актуальность проекта </a:t>
            </a:r>
            <a:endParaRPr lang="ru-RU" sz="3600" b="1" i="1" dirty="0">
              <a:solidFill>
                <a:srgbClr val="E1EEE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2"/>
                </a:solidFill>
              </a:rPr>
              <a:t>Театр – один из самых демократичных и доступных видов искусства для детей. Он позволяет решать многие актуальные проблемы современной педагогики и психологии, связанные с: </a:t>
            </a:r>
          </a:p>
          <a:p>
            <a:r>
              <a:rPr lang="ru-RU" dirty="0">
                <a:solidFill>
                  <a:schemeClr val="bg2"/>
                </a:solidFill>
              </a:rPr>
              <a:t>•	художественным образованием и воспитанием детей. </a:t>
            </a:r>
          </a:p>
          <a:p>
            <a:r>
              <a:rPr lang="ru-RU" dirty="0">
                <a:solidFill>
                  <a:schemeClr val="bg2"/>
                </a:solidFill>
              </a:rPr>
              <a:t>•	формированием эстетического вкуса. </a:t>
            </a:r>
          </a:p>
          <a:p>
            <a:r>
              <a:rPr lang="ru-RU" dirty="0">
                <a:solidFill>
                  <a:schemeClr val="bg2"/>
                </a:solidFill>
              </a:rPr>
              <a:t>•	нравственным воспитанием </a:t>
            </a:r>
          </a:p>
          <a:p>
            <a:r>
              <a:rPr lang="ru-RU" dirty="0">
                <a:solidFill>
                  <a:schemeClr val="bg2"/>
                </a:solidFill>
              </a:rPr>
              <a:t>•	развитием коммуникативных качеств личности. </a:t>
            </a:r>
          </a:p>
          <a:p>
            <a:r>
              <a:rPr lang="ru-RU" dirty="0">
                <a:solidFill>
                  <a:schemeClr val="bg2"/>
                </a:solidFill>
              </a:rPr>
              <a:t>•	воспитанием воли, развития памяти, воображения, фантазии и речи. </a:t>
            </a:r>
          </a:p>
          <a:p>
            <a:r>
              <a:rPr lang="ru-RU" dirty="0">
                <a:solidFill>
                  <a:schemeClr val="bg2"/>
                </a:solidFill>
              </a:rPr>
              <a:t>•	создание положительного эмоционального настроения, снятия</a:t>
            </a:r>
          </a:p>
          <a:p>
            <a:r>
              <a:rPr lang="ru-RU" dirty="0">
                <a:solidFill>
                  <a:schemeClr val="bg2"/>
                </a:solidFill>
              </a:rPr>
              <a:t>•	напряжения, конфликтов через игру. </a:t>
            </a:r>
          </a:p>
          <a:p>
            <a:r>
              <a:rPr lang="ru-RU" dirty="0">
                <a:solidFill>
                  <a:schemeClr val="bg2"/>
                </a:solidFill>
              </a:rPr>
              <a:t>Театр, не только раскрывает духовный и творческий потенциал ребенка, но и дает ему реальную возможность адаптироваться в социальной сфере. Он оказывает большое влияние на всесторонние развитие личности ребенка. 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72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510" y="205107"/>
            <a:ext cx="7886700" cy="732154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УЧАСТНИКИ ПРОЕКТА</a:t>
            </a:r>
            <a:endParaRPr lang="ru-RU" b="1" i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74014"/>
            <a:ext cx="7886700" cy="94202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E1EEE0"/>
                </a:solidFill>
              </a:rPr>
              <a:t>Дети старшего и среднего звена школы; родители; педагог-организатор </a:t>
            </a:r>
            <a:r>
              <a:rPr lang="ru-RU" dirty="0">
                <a:solidFill>
                  <a:srgbClr val="E1EEE0"/>
                </a:solidFill>
              </a:rPr>
              <a:t>театральной деятельности</a:t>
            </a:r>
            <a:r>
              <a:rPr lang="ru-RU" dirty="0" smtClean="0">
                <a:solidFill>
                  <a:srgbClr val="E1EEE0"/>
                </a:solidFill>
              </a:rPr>
              <a:t>; музыкальный руководитель</a:t>
            </a:r>
            <a:endParaRPr lang="ru-RU" dirty="0">
              <a:solidFill>
                <a:srgbClr val="E1EEE0"/>
              </a:solidFill>
            </a:endParaRPr>
          </a:p>
          <a:p>
            <a:endParaRPr lang="ru-RU" dirty="0">
              <a:solidFill>
                <a:srgbClr val="E1EEE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1510" y="1785943"/>
            <a:ext cx="7886700" cy="73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ВИД ПРОЕКТА</a:t>
            </a:r>
            <a:endParaRPr lang="ru-RU" b="1" i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2630653"/>
            <a:ext cx="7886700" cy="621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E1EEE0"/>
                </a:solidFill>
              </a:rPr>
              <a:t>Среднесрочный; творческий; групповой</a:t>
            </a:r>
            <a:endParaRPr lang="ru-RU" dirty="0">
              <a:solidFill>
                <a:srgbClr val="E1EEE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1510" y="3005308"/>
            <a:ext cx="7886700" cy="73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СРОК РЕАЛИЗАЦИИ</a:t>
            </a:r>
            <a:endParaRPr lang="ru-RU" b="1" i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3705244"/>
            <a:ext cx="7886700" cy="503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E1EEE0"/>
                </a:solidFill>
              </a:rPr>
              <a:t>Ноябрь 2016- май 2019 года.</a:t>
            </a:r>
            <a:r>
              <a:rPr lang="ru-RU" dirty="0">
                <a:solidFill>
                  <a:srgbClr val="E1EEE0"/>
                </a:solidFill>
              </a:rPr>
              <a:t/>
            </a:r>
            <a:br>
              <a:rPr lang="ru-RU" dirty="0">
                <a:solidFill>
                  <a:srgbClr val="E1EEE0"/>
                </a:solidFill>
              </a:rPr>
            </a:br>
            <a:endParaRPr lang="ru-RU" b="1" dirty="0">
              <a:solidFill>
                <a:srgbClr val="E1EEE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1510" y="4335805"/>
            <a:ext cx="7886700" cy="73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ЦЕЛИ ПРОЕКТА</a:t>
            </a:r>
            <a:endParaRPr lang="ru-RU" b="1" i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5322610"/>
            <a:ext cx="7886700" cy="942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E1EEE0"/>
                </a:solidFill>
              </a:rPr>
              <a:t>Нравственное и художественно-эстетическое воспитание детей; </a:t>
            </a:r>
            <a:r>
              <a:rPr lang="ru-RU" dirty="0">
                <a:solidFill>
                  <a:srgbClr val="E1EEE0"/>
                </a:solidFill>
              </a:rPr>
              <a:t>Приобщить детей к театральной культуре.</a:t>
            </a:r>
          </a:p>
          <a:p>
            <a:endParaRPr lang="ru-RU" dirty="0">
              <a:solidFill>
                <a:srgbClr val="E1EEE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E1EEE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25976">
            <a:off x="6319919" y="1474137"/>
            <a:ext cx="2233951" cy="2233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134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E1EEE0"/>
                </a:solidFill>
              </a:rPr>
              <a:t>Основные Задачи</a:t>
            </a:r>
            <a:endParaRPr lang="ru-RU" sz="5400" b="1" i="1" dirty="0">
              <a:solidFill>
                <a:srgbClr val="E1EEE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800" dirty="0">
                <a:solidFill>
                  <a:srgbClr val="E1EEE0"/>
                </a:solidFill>
              </a:rPr>
              <a:t>Создать условия для развития творческой активности детей в театрализованной деятельности.</a:t>
            </a:r>
          </a:p>
          <a:p>
            <a:pPr lvl="0"/>
            <a:r>
              <a:rPr lang="ru-RU" sz="2800" dirty="0">
                <a:solidFill>
                  <a:srgbClr val="E1EEE0"/>
                </a:solidFill>
              </a:rPr>
              <a:t>Учить детей различным средствам импровизации.</a:t>
            </a:r>
          </a:p>
          <a:p>
            <a:pPr lvl="0"/>
            <a:r>
              <a:rPr lang="ru-RU" sz="2800" dirty="0">
                <a:solidFill>
                  <a:srgbClr val="E1EEE0"/>
                </a:solidFill>
              </a:rPr>
              <a:t>Сформировать представления детей о различных видах театра и театральных жанрах.</a:t>
            </a:r>
          </a:p>
          <a:p>
            <a:pPr lvl="0"/>
            <a:r>
              <a:rPr lang="ru-RU" sz="2800" dirty="0">
                <a:solidFill>
                  <a:srgbClr val="E1EEE0"/>
                </a:solidFill>
              </a:rPr>
              <a:t>Создать условия для совместной деятельности детей и взрослых.</a:t>
            </a:r>
          </a:p>
          <a:p>
            <a:pPr lvl="0"/>
            <a:r>
              <a:rPr lang="ru-RU" sz="2800" dirty="0">
                <a:solidFill>
                  <a:srgbClr val="E1EEE0"/>
                </a:solidFill>
              </a:rPr>
              <a:t>Обеспечить условия для взаимосвязи, театрализованной и других видов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04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МЕХАНИЗМЫ РЕАЛИЗАЦИИ</a:t>
            </a:r>
            <a:endParaRPr lang="ru-RU" sz="40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15" y="1016470"/>
            <a:ext cx="7781254" cy="4851400"/>
          </a:xfrm>
        </p:spPr>
        <p:txBody>
          <a:bodyPr>
            <a:noAutofit/>
          </a:bodyPr>
          <a:lstStyle/>
          <a:p>
            <a:pPr lvl="0"/>
            <a:r>
              <a:rPr lang="ru-RU" sz="2400" i="1" dirty="0">
                <a:solidFill>
                  <a:srgbClr val="E1EEE0"/>
                </a:solidFill>
              </a:rPr>
              <a:t>Создание творческой группы единомышленников, определение перспектив работы. </a:t>
            </a:r>
          </a:p>
          <a:p>
            <a:pPr lvl="0"/>
            <a:r>
              <a:rPr lang="ru-RU" sz="2400" i="1" dirty="0">
                <a:solidFill>
                  <a:srgbClr val="E1EEE0"/>
                </a:solidFill>
              </a:rPr>
              <a:t>Психолого-педагогическая диагностика. </a:t>
            </a:r>
          </a:p>
          <a:p>
            <a:pPr lvl="0"/>
            <a:r>
              <a:rPr lang="ru-RU" sz="2400" i="1" dirty="0">
                <a:solidFill>
                  <a:srgbClr val="E1EEE0"/>
                </a:solidFill>
              </a:rPr>
              <a:t>Анализ результатов диагностики. </a:t>
            </a:r>
          </a:p>
          <a:p>
            <a:pPr lvl="0"/>
            <a:r>
              <a:rPr lang="ru-RU" sz="2400" i="1" dirty="0">
                <a:solidFill>
                  <a:srgbClr val="E1EEE0"/>
                </a:solidFill>
              </a:rPr>
              <a:t>Апробация идеи</a:t>
            </a:r>
          </a:p>
          <a:p>
            <a:r>
              <a:rPr lang="ru-RU" sz="2400" i="1" dirty="0">
                <a:solidFill>
                  <a:srgbClr val="E1EEE0"/>
                </a:solidFill>
              </a:rPr>
              <a:t>Формы реализации:</a:t>
            </a:r>
          </a:p>
          <a:p>
            <a:pPr lvl="0"/>
            <a:r>
              <a:rPr lang="ru-RU" sz="2400" i="1" dirty="0">
                <a:solidFill>
                  <a:srgbClr val="E1EEE0"/>
                </a:solidFill>
              </a:rPr>
              <a:t>творческие мастерские</a:t>
            </a:r>
          </a:p>
          <a:p>
            <a:pPr lvl="0"/>
            <a:r>
              <a:rPr lang="ru-RU" sz="2400" i="1" dirty="0">
                <a:solidFill>
                  <a:srgbClr val="E1EEE0"/>
                </a:solidFill>
              </a:rPr>
              <a:t>мастер-классы</a:t>
            </a:r>
          </a:p>
          <a:p>
            <a:pPr lvl="0"/>
            <a:r>
              <a:rPr lang="ru-RU" sz="2400" i="1" dirty="0">
                <a:solidFill>
                  <a:srgbClr val="E1EEE0"/>
                </a:solidFill>
              </a:rPr>
              <a:t>репетиции</a:t>
            </a:r>
          </a:p>
          <a:p>
            <a:pPr lvl="0"/>
            <a:r>
              <a:rPr lang="ru-RU" sz="2400" i="1" dirty="0">
                <a:solidFill>
                  <a:srgbClr val="E1EEE0"/>
                </a:solidFill>
              </a:rPr>
              <a:t>экскурсии</a:t>
            </a:r>
          </a:p>
          <a:p>
            <a:pPr lvl="0"/>
            <a:r>
              <a:rPr lang="ru-RU" sz="2400" i="1" dirty="0">
                <a:solidFill>
                  <a:srgbClr val="E1EEE0"/>
                </a:solidFill>
              </a:rPr>
              <a:t>театральные постановки</a:t>
            </a:r>
          </a:p>
          <a:p>
            <a:r>
              <a:rPr lang="ru-RU" sz="2400" i="1" dirty="0">
                <a:solidFill>
                  <a:srgbClr val="E1EEE0"/>
                </a:solidFill>
              </a:rPr>
              <a:t>Рефлексия.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95" y="1635617"/>
            <a:ext cx="2801260" cy="1862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28" y="3830033"/>
            <a:ext cx="3279420" cy="2180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976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771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ШКОЛЬНЫЙ ТЕАТР «АМПЛУА»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67" y="1014256"/>
            <a:ext cx="8708533" cy="248879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E1EEE0"/>
                </a:solidFill>
              </a:rPr>
              <a:t>Наши постановки:</a:t>
            </a:r>
          </a:p>
          <a:p>
            <a:r>
              <a:rPr lang="ru-RU" sz="2400" dirty="0" smtClean="0">
                <a:solidFill>
                  <a:srgbClr val="E1EEE0"/>
                </a:solidFill>
              </a:rPr>
              <a:t>Декабрь 2015:  «КАК КОЩЕЙ- ПОСОХ УКРАЛ»</a:t>
            </a:r>
          </a:p>
          <a:p>
            <a:r>
              <a:rPr lang="ru-RU" sz="2400" dirty="0" smtClean="0">
                <a:solidFill>
                  <a:srgbClr val="E1EEE0"/>
                </a:solidFill>
              </a:rPr>
              <a:t>ДЕКАБРЬ 2016: « ДИАДЕМА СНЕГУРОЧКИ»</a:t>
            </a:r>
          </a:p>
          <a:p>
            <a:r>
              <a:rPr lang="ru-RU" sz="2400" dirty="0" smtClean="0">
                <a:solidFill>
                  <a:srgbClr val="E1EEE0"/>
                </a:solidFill>
              </a:rPr>
              <a:t>АПРЕЛЬ 2017: «КАК ИВАН ЦАРЕВИЧ ЭКОЛОГИЮ СПАСАЛ»</a:t>
            </a:r>
          </a:p>
          <a:p>
            <a:r>
              <a:rPr lang="ru-RU" sz="2400" dirty="0" smtClean="0">
                <a:solidFill>
                  <a:srgbClr val="E1EEE0"/>
                </a:solidFill>
              </a:rPr>
              <a:t>ДЕКАБРЬ 2017: «ТУРИСТИЧЕСКОЕ АГЕНТСТВО БАБЫ-ЯГИ»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7" y="3503054"/>
            <a:ext cx="4085018" cy="3063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81" y="3503054"/>
            <a:ext cx="4085019" cy="3063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29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28" y="406962"/>
            <a:ext cx="4804472" cy="3202981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24" y="3783723"/>
            <a:ext cx="4388958" cy="29259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426">
            <a:off x="-120194" y="524269"/>
            <a:ext cx="4509512" cy="3382134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62" y="3769435"/>
            <a:ext cx="4388958" cy="29259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80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75" y="3674772"/>
            <a:ext cx="4357887" cy="29052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81" y="412122"/>
            <a:ext cx="4501169" cy="3000779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73" y="354165"/>
            <a:ext cx="5022764" cy="3348509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4572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8" y="3729118"/>
            <a:ext cx="4353059" cy="2894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55" y="105996"/>
            <a:ext cx="4648758" cy="3090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3" y="510061"/>
            <a:ext cx="4441254" cy="29529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25794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6C6C6C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192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ПРОЕКТ «ТЕАТР МОЛОДЁЖИ»</vt:lpstr>
      <vt:lpstr>Актуальность проекта </vt:lpstr>
      <vt:lpstr>УЧАСТНИКИ ПРОЕКТА</vt:lpstr>
      <vt:lpstr>Основные Задачи</vt:lpstr>
      <vt:lpstr>МЕХАНИЗМЫ РЕАЛИЗАЦИИ</vt:lpstr>
      <vt:lpstr>ШКОЛЬНЫЙ ТЕАТР «АМПЛУА»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Михаил</cp:lastModifiedBy>
  <cp:revision>44</cp:revision>
  <dcterms:created xsi:type="dcterms:W3CDTF">2014-11-21T11:00:06Z</dcterms:created>
  <dcterms:modified xsi:type="dcterms:W3CDTF">2018-07-22T20:43:24Z</dcterms:modified>
</cp:coreProperties>
</file>