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65" r:id="rId5"/>
    <p:sldId id="270" r:id="rId6"/>
    <p:sldId id="273" r:id="rId7"/>
    <p:sldId id="274" r:id="rId8"/>
    <p:sldId id="275" r:id="rId9"/>
    <p:sldId id="288" r:id="rId10"/>
    <p:sldId id="292" r:id="rId11"/>
    <p:sldId id="281" r:id="rId12"/>
    <p:sldId id="282" r:id="rId13"/>
    <p:sldId id="289" r:id="rId14"/>
    <p:sldId id="284" r:id="rId15"/>
    <p:sldId id="286" r:id="rId16"/>
    <p:sldId id="283" r:id="rId17"/>
    <p:sldId id="285" r:id="rId18"/>
    <p:sldId id="290" r:id="rId19"/>
    <p:sldId id="287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E5"/>
    <a:srgbClr val="2E2EE6"/>
    <a:srgbClr val="003300"/>
    <a:srgbClr val="E88F18"/>
    <a:srgbClr val="003366"/>
    <a:srgbClr val="0AA66B"/>
    <a:srgbClr val="10F09B"/>
    <a:srgbClr val="B72609"/>
    <a:srgbClr val="FF5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5843" autoAdjust="0"/>
  </p:normalViewPr>
  <p:slideViewPr>
    <p:cSldViewPr snapToGrid="0" showGuides="1">
      <p:cViewPr varScale="1">
        <p:scale>
          <a:sx n="69" d="100"/>
          <a:sy n="69" d="100"/>
        </p:scale>
        <p:origin x="5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Формирование пар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наставник-выпускник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год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21349810981537332"/>
          <c:y val="3.0696535180673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Продажи!$A$5</c:f>
              <c:strCache>
                <c:ptCount val="1"/>
                <c:pt idx="0">
                  <c:v>Создание пары наставник-выпускник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8.0133564353561931E-3"/>
                  <c:y val="-2.4093278894905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9.50006641635285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11188117853981E-3"/>
                  <c:y val="-9.5000664163528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66"/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(Продажи!$N$5,Продажи!$S$5,Продажи!$X$5)</c:f>
              <c:numCache>
                <c:formatCode>#,##0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104712"/>
        <c:axId val="505102752"/>
      </c:barChart>
      <c:catAx>
        <c:axId val="50510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02752"/>
        <c:crosses val="autoZero"/>
        <c:auto val="1"/>
        <c:lblAlgn val="ctr"/>
        <c:lblOffset val="100"/>
        <c:noMultiLvlLbl val="0"/>
      </c:catAx>
      <c:valAx>
        <c:axId val="5051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0471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Количество сопровождаемых пар,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в году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3439566929133859"/>
          <c:y val="2.7777777777777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Продажи!$A$12</c:f>
              <c:strCache>
                <c:ptCount val="1"/>
                <c:pt idx="0">
                  <c:v>справочно: кол-во сопровождаемых пар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66"/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(Продажи!$N$12,Продажи!$S$12,Продажи!$X$12)</c:f>
              <c:numCache>
                <c:formatCode>#,##0</c:formatCode>
                <c:ptCount val="3"/>
                <c:pt idx="0">
                  <c:v>25</c:v>
                </c:pt>
                <c:pt idx="1">
                  <c:v>65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100008"/>
        <c:axId val="505098048"/>
      </c:barChart>
      <c:catAx>
        <c:axId val="5051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098048"/>
        <c:crosses val="autoZero"/>
        <c:auto val="1"/>
        <c:lblAlgn val="ctr"/>
        <c:lblOffset val="100"/>
        <c:noMultiLvlLbl val="0"/>
      </c:catAx>
      <c:valAx>
        <c:axId val="50509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0000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собственные средства</c:v>
                </c:pt>
                <c:pt idx="1">
                  <c:v>компенсации за услуги</c:v>
                </c:pt>
                <c:pt idx="2">
                  <c:v>невозвратное финансирование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288</c:v>
                </c:pt>
                <c:pt idx="2">
                  <c:v>1465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67474638672805"/>
          <c:y val="0.33985448395076501"/>
          <c:w val="0.35814905065342639"/>
          <c:h val="0.26588084522993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Aharoni" pitchFamily="2" charset="-79"/>
              <a:ea typeface="+mn-ea"/>
              <a:cs typeface="Aharoni" pitchFamily="2" charset="-79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>
                <a:solidFill>
                  <a:srgbClr val="003300"/>
                </a:solidFill>
                <a:latin typeface="Arial Black" pitchFamily="34" charset="0"/>
              </a:rPr>
              <a:t>Доходы (компенсации за оказанные услуги</a:t>
            </a:r>
            <a:r>
              <a:rPr lang="ru-RU" sz="1500" dirty="0" smtClean="0">
                <a:solidFill>
                  <a:srgbClr val="003300"/>
                </a:solidFill>
                <a:latin typeface="Arial Black" pitchFamily="34" charset="0"/>
              </a:rPr>
              <a:t>), </a:t>
            </a:r>
            <a:r>
              <a:rPr lang="ru-RU" sz="1500" dirty="0" err="1" smtClean="0">
                <a:solidFill>
                  <a:srgbClr val="003300"/>
                </a:solidFill>
                <a:latin typeface="Arial Black" pitchFamily="34" charset="0"/>
              </a:rPr>
              <a:t>руб</a:t>
            </a:r>
            <a:r>
              <a:rPr lang="en-US" sz="1500" dirty="0" smtClean="0">
                <a:solidFill>
                  <a:srgbClr val="003300"/>
                </a:solidFill>
                <a:latin typeface="Arial Black" pitchFamily="34" charset="0"/>
              </a:rPr>
              <a:t>/</a:t>
            </a:r>
            <a:r>
              <a:rPr lang="ru-RU" sz="1500" dirty="0" smtClean="0">
                <a:solidFill>
                  <a:srgbClr val="003300"/>
                </a:solidFill>
                <a:latin typeface="Arial Black" pitchFamily="34" charset="0"/>
              </a:rPr>
              <a:t>год.</a:t>
            </a:r>
            <a:endParaRPr lang="ru-RU" sz="1500" dirty="0">
              <a:solidFill>
                <a:srgbClr val="003300"/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78797962882806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'Сводный РДДС'!$B$8</c:f>
              <c:strCache>
                <c:ptCount val="1"/>
                <c:pt idx="0">
                  <c:v>Доходы (компенсации за оказанные услуги)</c:v>
                </c:pt>
              </c:strCache>
            </c:strRef>
          </c:tx>
          <c:spPr>
            <a:gradFill flip="none" rotWithShape="1">
              <a:gsLst>
                <a:gs pos="0">
                  <a:srgbClr val="5B9BD5">
                    <a:tint val="60000"/>
                    <a:satMod val="160000"/>
                  </a:srgbClr>
                </a:gs>
                <a:gs pos="46000">
                  <a:srgbClr val="5B9BD5">
                    <a:tint val="86000"/>
                    <a:satMod val="160000"/>
                  </a:srgbClr>
                </a:gs>
                <a:gs pos="100000">
                  <a:srgbClr val="5B9BD5">
                    <a:shade val="400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66"/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('Сводный РДДС'!$P$8,'Сводный РДДС'!$U$8,'Сводный РДДС'!$Z$8)</c:f>
              <c:numCache>
                <c:formatCode>#,##0</c:formatCode>
                <c:ptCount val="3"/>
                <c:pt idx="0">
                  <c:v>288000</c:v>
                </c:pt>
                <c:pt idx="1">
                  <c:v>408000</c:v>
                </c:pt>
                <c:pt idx="2">
                  <c:v>600000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108240"/>
        <c:axId val="505108632"/>
      </c:barChart>
      <c:catAx>
        <c:axId val="5051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08632"/>
        <c:crosses val="autoZero"/>
        <c:auto val="1"/>
        <c:lblAlgn val="ctr"/>
        <c:lblOffset val="100"/>
        <c:noMultiLvlLbl val="0"/>
      </c:catAx>
      <c:valAx>
        <c:axId val="50510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0824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>
                <a:solidFill>
                  <a:srgbClr val="003300"/>
                </a:solidFill>
                <a:latin typeface="Arial Black" pitchFamily="34" charset="0"/>
              </a:rPr>
              <a:t>Невозвратное финансирование (гранты, пожертвования</a:t>
            </a:r>
            <a:r>
              <a:rPr lang="ru-RU" sz="1500" dirty="0" smtClean="0">
                <a:solidFill>
                  <a:srgbClr val="003300"/>
                </a:solidFill>
                <a:latin typeface="Arial Black" pitchFamily="34" charset="0"/>
              </a:rPr>
              <a:t>), </a:t>
            </a:r>
            <a:r>
              <a:rPr lang="ru-RU" sz="1500" dirty="0" err="1" smtClean="0">
                <a:solidFill>
                  <a:srgbClr val="003300"/>
                </a:solidFill>
                <a:latin typeface="Arial Black" pitchFamily="34" charset="0"/>
              </a:rPr>
              <a:t>руб</a:t>
            </a:r>
            <a:r>
              <a:rPr lang="ru-RU" sz="1500" dirty="0" smtClean="0">
                <a:solidFill>
                  <a:srgbClr val="003300"/>
                </a:solidFill>
                <a:latin typeface="Arial Black" pitchFamily="34" charset="0"/>
              </a:rPr>
              <a:t>/год </a:t>
            </a:r>
            <a:endParaRPr lang="ru-RU" sz="1500" dirty="0">
              <a:solidFill>
                <a:srgbClr val="003300"/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4684065535374236"/>
          <c:y val="2.01340369330077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'Сводный РДДС'!$B$52</c:f>
              <c:strCache>
                <c:ptCount val="1"/>
                <c:pt idx="0">
                  <c:v>Невозвратное финансирование (гранты, пожертвование)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Arial Black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('Сводный РДДС'!$P$52,'Сводный РДДС'!$U$52,'Сводный РДДС'!$Z$52)</c:f>
              <c:numCache>
                <c:formatCode>#,##0</c:formatCode>
                <c:ptCount val="3"/>
                <c:pt idx="0">
                  <c:v>1464552.8800000001</c:v>
                </c:pt>
                <c:pt idx="1">
                  <c:v>1753603.84</c:v>
                </c:pt>
                <c:pt idx="2">
                  <c:v>1899451.84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099224"/>
        <c:axId val="505328304"/>
      </c:barChart>
      <c:catAx>
        <c:axId val="50509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328304"/>
        <c:crosses val="autoZero"/>
        <c:auto val="1"/>
        <c:lblAlgn val="ctr"/>
        <c:lblOffset val="100"/>
        <c:noMultiLvlLbl val="0"/>
      </c:catAx>
      <c:valAx>
        <c:axId val="50532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09922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Количество сопровождаемых пар,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год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3439566929133859"/>
          <c:y val="2.7777777777777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Продажи!$A$12</c:f>
              <c:strCache>
                <c:ptCount val="1"/>
                <c:pt idx="0">
                  <c:v>справочно: кол-во сопровождаемых пар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(Продажи!$N$12,Продажи!$S$12,Продажи!$X$12)</c:f>
              <c:numCache>
                <c:formatCode>#,##0</c:formatCode>
                <c:ptCount val="3"/>
                <c:pt idx="0">
                  <c:v>25</c:v>
                </c:pt>
                <c:pt idx="1">
                  <c:v>65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0270800"/>
        <c:axId val="500273544"/>
      </c:barChart>
      <c:catAx>
        <c:axId val="5002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273544"/>
        <c:crosses val="autoZero"/>
        <c:auto val="1"/>
        <c:lblAlgn val="ctr"/>
        <c:lblOffset val="100"/>
        <c:noMultiLvlLbl val="0"/>
      </c:catAx>
      <c:valAx>
        <c:axId val="50027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2708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Затраты на сопровождения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выпускника, руб.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месяц</a:t>
            </a:r>
          </a:p>
        </c:rich>
      </c:tx>
      <c:layout>
        <c:manualLayout>
          <c:xMode val="edge"/>
          <c:yMode val="edge"/>
          <c:x val="0.12519512838406566"/>
          <c:y val="3.2105067452815689E-2"/>
        </c:manualLayout>
      </c:layout>
      <c:overlay val="0"/>
      <c:spPr>
        <a:noFill/>
        <a:ln>
          <a:noFill/>
        </a:ln>
        <a:effectLst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'Сводный РДДС'!$B$63</c:f>
              <c:strCache>
                <c:ptCount val="1"/>
                <c:pt idx="0">
                  <c:v>Затраты на сопровождения одного благополучателя (без учета налоговых отчислений), рублей в месяц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('Сводный РДДС'!$P$63,'Сводный РДДС'!$U$63,'Сводный РДДС'!$Z$63)</c:f>
              <c:numCache>
                <c:formatCode>#,##0</c:formatCode>
                <c:ptCount val="3"/>
                <c:pt idx="0">
                  <c:v>5248.5866666666725</c:v>
                </c:pt>
                <c:pt idx="1">
                  <c:v>2470.4205128205149</c:v>
                </c:pt>
                <c:pt idx="2">
                  <c:v>1848.173333333332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0273152"/>
        <c:axId val="500273936"/>
      </c:barChart>
      <c:catAx>
        <c:axId val="5002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273936"/>
        <c:crosses val="autoZero"/>
        <c:auto val="1"/>
        <c:lblAlgn val="ctr"/>
        <c:lblOffset val="100"/>
        <c:noMultiLvlLbl val="0"/>
      </c:catAx>
      <c:valAx>
        <c:axId val="5002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27315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05EA0-F524-4913-A85D-4F6CA013556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B73C3E-8072-46CD-9BCE-301D0B2922B1}">
      <dgm:prSet phldrT="[Текст]" custT="1"/>
      <dgm:spPr>
        <a:gradFill flip="none" rotWithShape="0">
          <a:gsLst>
            <a:gs pos="0">
              <a:schemeClr val="accent1"/>
            </a:gs>
            <a:gs pos="29000">
              <a:schemeClr val="accent1">
                <a:lumMod val="75000"/>
                <a:shade val="67500"/>
                <a:satMod val="115000"/>
              </a:schemeClr>
            </a:gs>
            <a:gs pos="79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Обучение кураторов (педагогов-психологов) </a:t>
          </a:r>
          <a:endParaRPr lang="ru-RU" sz="1800" dirty="0">
            <a:latin typeface="+mj-lt"/>
          </a:endParaRPr>
        </a:p>
      </dgm:t>
    </dgm:pt>
    <dgm:pt modelId="{02757D6B-B7A4-4FB5-B88A-441757CF7333}" type="parTrans" cxnId="{997EB5BA-31C6-43F7-BA3B-F12C9FB610B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082336E-7B5F-43FF-A4C5-B1BA90BD3A0C}" type="sibTrans" cxnId="{997EB5BA-31C6-43F7-BA3B-F12C9FB610B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2AE755-0979-4DD4-BD15-0A2CFE56CD05}">
      <dgm:prSet phldrT="[Текст]" custT="1"/>
      <dgm:spPr>
        <a:gradFill flip="none" rotWithShape="0">
          <a:gsLst>
            <a:gs pos="0">
              <a:schemeClr val="accent1"/>
            </a:gs>
            <a:gs pos="22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</a:rPr>
            <a:t>Продвижение проекта, привлечение  волонтеров и выпускников</a:t>
          </a:r>
          <a:endParaRPr lang="ru-RU" sz="1800" dirty="0">
            <a:latin typeface="+mj-lt"/>
          </a:endParaRPr>
        </a:p>
      </dgm:t>
    </dgm:pt>
    <dgm:pt modelId="{BA9A2E4E-B905-4C74-90BE-04509DA2AB7E}" type="parTrans" cxnId="{192631FD-1F5F-4B4D-A0BF-66656FB36CC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038C9BD-F166-4349-9AE4-E41B06140B10}" type="sibTrans" cxnId="{192631FD-1F5F-4B4D-A0BF-66656FB36CC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8E74469-31E2-42DE-8BC9-897EC22E19E0}">
      <dgm:prSet phldrT="[Текст]" custT="1"/>
      <dgm:spPr>
        <a:gradFill flip="none" rotWithShape="0">
          <a:gsLst>
            <a:gs pos="0">
              <a:schemeClr val="accent1"/>
            </a:gs>
            <a:gs pos="47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</a:rPr>
            <a:t>Отбор участников проекта (тестирование, интервью), подбор пар «наставник-выпускник»</a:t>
          </a:r>
          <a:endParaRPr lang="ru-RU" sz="1800" dirty="0">
            <a:latin typeface="+mj-lt"/>
          </a:endParaRPr>
        </a:p>
      </dgm:t>
    </dgm:pt>
    <dgm:pt modelId="{E42643A0-190F-4B0E-A3AA-8E0C057DA4F3}" type="parTrans" cxnId="{CB8BEAE1-C317-48D0-9F21-8428B002081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A23E230-3B47-4874-BF1E-2CEE064FC3F0}" type="sibTrans" cxnId="{CB8BEAE1-C317-48D0-9F21-8428B002081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4FBD80-3330-40DA-8248-4BCEFC570203}" type="pres">
      <dgm:prSet presAssocID="{BC005EA0-F524-4913-A85D-4F6CA01355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F4F52-5BF9-4800-9AE1-C5F9F9602D9F}" type="pres">
      <dgm:prSet presAssocID="{15B73C3E-8072-46CD-9BCE-301D0B2922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23DD0-09F8-471E-B2FC-E73FF1A29922}" type="pres">
      <dgm:prSet presAssocID="{0082336E-7B5F-43FF-A4C5-B1BA90BD3A0C}" presName="sibTrans" presStyleCnt="0"/>
      <dgm:spPr/>
    </dgm:pt>
    <dgm:pt modelId="{DBBEC6E4-8711-49C8-A6DD-0F1BBABAAF65}" type="pres">
      <dgm:prSet presAssocID="{832AE755-0979-4DD4-BD15-0A2CFE56CD05}" presName="node" presStyleLbl="node1" presStyleIdx="1" presStyleCnt="3" custScaleX="109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AE8B-B88A-4FAF-8F6A-F0659E8856C4}" type="pres">
      <dgm:prSet presAssocID="{9038C9BD-F166-4349-9AE4-E41B06140B10}" presName="sibTrans" presStyleCnt="0"/>
      <dgm:spPr/>
    </dgm:pt>
    <dgm:pt modelId="{B4D942BD-1902-4DE3-B5EE-8B379DA6090B}" type="pres">
      <dgm:prSet presAssocID="{98E74469-31E2-42DE-8BC9-897EC22E19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7A35E-3B3D-4F76-877C-8DD700CCAF94}" type="presOf" srcId="{98E74469-31E2-42DE-8BC9-897EC22E19E0}" destId="{B4D942BD-1902-4DE3-B5EE-8B379DA6090B}" srcOrd="0" destOrd="0" presId="urn:microsoft.com/office/officeart/2005/8/layout/hList6"/>
    <dgm:cxn modelId="{ED05368A-BEAF-4312-A909-D8FEF67A569D}" type="presOf" srcId="{15B73C3E-8072-46CD-9BCE-301D0B2922B1}" destId="{20FF4F52-5BF9-4800-9AE1-C5F9F9602D9F}" srcOrd="0" destOrd="0" presId="urn:microsoft.com/office/officeart/2005/8/layout/hList6"/>
    <dgm:cxn modelId="{CB8BEAE1-C317-48D0-9F21-8428B0020815}" srcId="{BC005EA0-F524-4913-A85D-4F6CA0135568}" destId="{98E74469-31E2-42DE-8BC9-897EC22E19E0}" srcOrd="2" destOrd="0" parTransId="{E42643A0-190F-4B0E-A3AA-8E0C057DA4F3}" sibTransId="{0A23E230-3B47-4874-BF1E-2CEE064FC3F0}"/>
    <dgm:cxn modelId="{192631FD-1F5F-4B4D-A0BF-66656FB36CCE}" srcId="{BC005EA0-F524-4913-A85D-4F6CA0135568}" destId="{832AE755-0979-4DD4-BD15-0A2CFE56CD05}" srcOrd="1" destOrd="0" parTransId="{BA9A2E4E-B905-4C74-90BE-04509DA2AB7E}" sibTransId="{9038C9BD-F166-4349-9AE4-E41B06140B10}"/>
    <dgm:cxn modelId="{997EB5BA-31C6-43F7-BA3B-F12C9FB610B6}" srcId="{BC005EA0-F524-4913-A85D-4F6CA0135568}" destId="{15B73C3E-8072-46CD-9BCE-301D0B2922B1}" srcOrd="0" destOrd="0" parTransId="{02757D6B-B7A4-4FB5-B88A-441757CF7333}" sibTransId="{0082336E-7B5F-43FF-A4C5-B1BA90BD3A0C}"/>
    <dgm:cxn modelId="{C1C8F660-753E-4E6B-B33A-2137B4B43A75}" type="presOf" srcId="{BC005EA0-F524-4913-A85D-4F6CA0135568}" destId="{564FBD80-3330-40DA-8248-4BCEFC570203}" srcOrd="0" destOrd="0" presId="urn:microsoft.com/office/officeart/2005/8/layout/hList6"/>
    <dgm:cxn modelId="{27234BF5-85C8-4266-A99B-1EE4E179835D}" type="presOf" srcId="{832AE755-0979-4DD4-BD15-0A2CFE56CD05}" destId="{DBBEC6E4-8711-49C8-A6DD-0F1BBABAAF65}" srcOrd="0" destOrd="0" presId="urn:microsoft.com/office/officeart/2005/8/layout/hList6"/>
    <dgm:cxn modelId="{9E2F6FDE-39F5-416B-B0F4-930EB3652525}" type="presParOf" srcId="{564FBD80-3330-40DA-8248-4BCEFC570203}" destId="{20FF4F52-5BF9-4800-9AE1-C5F9F9602D9F}" srcOrd="0" destOrd="0" presId="urn:microsoft.com/office/officeart/2005/8/layout/hList6"/>
    <dgm:cxn modelId="{12E31F36-864E-4F4C-AF7B-81FC5F6606AF}" type="presParOf" srcId="{564FBD80-3330-40DA-8248-4BCEFC570203}" destId="{8AC23DD0-09F8-471E-B2FC-E73FF1A29922}" srcOrd="1" destOrd="0" presId="urn:microsoft.com/office/officeart/2005/8/layout/hList6"/>
    <dgm:cxn modelId="{60C58369-62BD-4AB8-A429-7E7C9F28DD97}" type="presParOf" srcId="{564FBD80-3330-40DA-8248-4BCEFC570203}" destId="{DBBEC6E4-8711-49C8-A6DD-0F1BBABAAF65}" srcOrd="2" destOrd="0" presId="urn:microsoft.com/office/officeart/2005/8/layout/hList6"/>
    <dgm:cxn modelId="{109C7BE6-9604-4B01-8DF0-5502AD59B163}" type="presParOf" srcId="{564FBD80-3330-40DA-8248-4BCEFC570203}" destId="{F59FAE8B-B88A-4FAF-8F6A-F0659E8856C4}" srcOrd="3" destOrd="0" presId="urn:microsoft.com/office/officeart/2005/8/layout/hList6"/>
    <dgm:cxn modelId="{C4A84430-B909-43AF-A2ED-73A2B2557F70}" type="presParOf" srcId="{564FBD80-3330-40DA-8248-4BCEFC570203}" destId="{B4D942BD-1902-4DE3-B5EE-8B379DA6090B}" srcOrd="4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05EA0-F524-4913-A85D-4F6CA013556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B73C3E-8072-46CD-9BCE-301D0B2922B1}">
      <dgm:prSet phldrT="[Текст]" custT="1"/>
      <dgm:spPr>
        <a:gradFill flip="none" rotWithShape="0">
          <a:gsLst>
            <a:gs pos="14000">
              <a:schemeClr val="accent1"/>
            </a:gs>
            <a:gs pos="59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Знакомство, организация взаимодействия в паре «наставник – выпускник»</a:t>
          </a:r>
          <a:endParaRPr lang="ru-RU" sz="1800" dirty="0">
            <a:latin typeface="+mj-lt"/>
          </a:endParaRPr>
        </a:p>
      </dgm:t>
    </dgm:pt>
    <dgm:pt modelId="{02757D6B-B7A4-4FB5-B88A-441757CF7333}" type="parTrans" cxnId="{997EB5BA-31C6-43F7-BA3B-F12C9FB610B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082336E-7B5F-43FF-A4C5-B1BA90BD3A0C}" type="sibTrans" cxnId="{997EB5BA-31C6-43F7-BA3B-F12C9FB610B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2AE755-0979-4DD4-BD15-0A2CFE56CD05}">
      <dgm:prSet phldrT="[Текст]" custT="1"/>
      <dgm:spPr>
        <a:gradFill flip="none" rotWithShape="0">
          <a:gsLst>
            <a:gs pos="21000">
              <a:schemeClr val="accent1"/>
            </a:gs>
            <a:gs pos="59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Сопровождение куратором пары «наставник – выпускник»</a:t>
          </a:r>
          <a:endParaRPr lang="ru-RU" sz="1800" dirty="0">
            <a:latin typeface="+mj-lt"/>
          </a:endParaRPr>
        </a:p>
      </dgm:t>
    </dgm:pt>
    <dgm:pt modelId="{BA9A2E4E-B905-4C74-90BE-04509DA2AB7E}" type="parTrans" cxnId="{192631FD-1F5F-4B4D-A0BF-66656FB36CC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038C9BD-F166-4349-9AE4-E41B06140B10}" type="sibTrans" cxnId="{192631FD-1F5F-4B4D-A0BF-66656FB36CC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8E74469-31E2-42DE-8BC9-897EC22E19E0}">
      <dgm:prSet phldrT="[Текст]" custT="1"/>
      <dgm:spPr>
        <a:gradFill flip="none" rotWithShape="0">
          <a:gsLst>
            <a:gs pos="21000">
              <a:schemeClr val="accent1"/>
            </a:gs>
            <a:gs pos="65000">
              <a:schemeClr val="accent1">
                <a:lumMod val="75000"/>
                <a:shade val="67500"/>
                <a:satMod val="115000"/>
              </a:schemeClr>
            </a:gs>
            <a:gs pos="97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r>
            <a:rPr lang="ru-RU" sz="1800" dirty="0" smtClean="0">
              <a:latin typeface="+mj-lt"/>
            </a:rPr>
            <a:t>Выход волонтера и воспитанника из проекта</a:t>
          </a:r>
          <a:endParaRPr lang="ru-RU" sz="1800" dirty="0">
            <a:latin typeface="+mj-lt"/>
          </a:endParaRPr>
        </a:p>
      </dgm:t>
    </dgm:pt>
    <dgm:pt modelId="{E42643A0-190F-4B0E-A3AA-8E0C057DA4F3}" type="parTrans" cxnId="{CB8BEAE1-C317-48D0-9F21-8428B002081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A23E230-3B47-4874-BF1E-2CEE064FC3F0}" type="sibTrans" cxnId="{CB8BEAE1-C317-48D0-9F21-8428B002081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4FBD80-3330-40DA-8248-4BCEFC570203}" type="pres">
      <dgm:prSet presAssocID="{BC005EA0-F524-4913-A85D-4F6CA01355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F4F52-5BF9-4800-9AE1-C5F9F9602D9F}" type="pres">
      <dgm:prSet presAssocID="{15B73C3E-8072-46CD-9BCE-301D0B2922B1}" presName="node" presStyleLbl="node1" presStyleIdx="0" presStyleCnt="3" custScaleX="114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23DD0-09F8-471E-B2FC-E73FF1A29922}" type="pres">
      <dgm:prSet presAssocID="{0082336E-7B5F-43FF-A4C5-B1BA90BD3A0C}" presName="sibTrans" presStyleCnt="0"/>
      <dgm:spPr/>
    </dgm:pt>
    <dgm:pt modelId="{DBBEC6E4-8711-49C8-A6DD-0F1BBABAAF65}" type="pres">
      <dgm:prSet presAssocID="{832AE755-0979-4DD4-BD15-0A2CFE56CD05}" presName="node" presStyleLbl="node1" presStyleIdx="1" presStyleCnt="3" custScaleX="11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AE8B-B88A-4FAF-8F6A-F0659E8856C4}" type="pres">
      <dgm:prSet presAssocID="{9038C9BD-F166-4349-9AE4-E41B06140B10}" presName="sibTrans" presStyleCnt="0"/>
      <dgm:spPr/>
    </dgm:pt>
    <dgm:pt modelId="{B4D942BD-1902-4DE3-B5EE-8B379DA6090B}" type="pres">
      <dgm:prSet presAssocID="{98E74469-31E2-42DE-8BC9-897EC22E19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919DD-50B9-4644-983E-CDEADB2CE809}" type="presOf" srcId="{BC005EA0-F524-4913-A85D-4F6CA0135568}" destId="{564FBD80-3330-40DA-8248-4BCEFC570203}" srcOrd="0" destOrd="0" presId="urn:microsoft.com/office/officeart/2005/8/layout/hList6"/>
    <dgm:cxn modelId="{E340EFC2-44C0-4D43-95DF-BE6FA5DEA6B0}" type="presOf" srcId="{15B73C3E-8072-46CD-9BCE-301D0B2922B1}" destId="{20FF4F52-5BF9-4800-9AE1-C5F9F9602D9F}" srcOrd="0" destOrd="0" presId="urn:microsoft.com/office/officeart/2005/8/layout/hList6"/>
    <dgm:cxn modelId="{CB8BEAE1-C317-48D0-9F21-8428B0020815}" srcId="{BC005EA0-F524-4913-A85D-4F6CA0135568}" destId="{98E74469-31E2-42DE-8BC9-897EC22E19E0}" srcOrd="2" destOrd="0" parTransId="{E42643A0-190F-4B0E-A3AA-8E0C057DA4F3}" sibTransId="{0A23E230-3B47-4874-BF1E-2CEE064FC3F0}"/>
    <dgm:cxn modelId="{192631FD-1F5F-4B4D-A0BF-66656FB36CCE}" srcId="{BC005EA0-F524-4913-A85D-4F6CA0135568}" destId="{832AE755-0979-4DD4-BD15-0A2CFE56CD05}" srcOrd="1" destOrd="0" parTransId="{BA9A2E4E-B905-4C74-90BE-04509DA2AB7E}" sibTransId="{9038C9BD-F166-4349-9AE4-E41B06140B10}"/>
    <dgm:cxn modelId="{997EB5BA-31C6-43F7-BA3B-F12C9FB610B6}" srcId="{BC005EA0-F524-4913-A85D-4F6CA0135568}" destId="{15B73C3E-8072-46CD-9BCE-301D0B2922B1}" srcOrd="0" destOrd="0" parTransId="{02757D6B-B7A4-4FB5-B88A-441757CF7333}" sibTransId="{0082336E-7B5F-43FF-A4C5-B1BA90BD3A0C}"/>
    <dgm:cxn modelId="{762DF723-C5F9-469E-8F90-EC92E7A4FAA7}" type="presOf" srcId="{98E74469-31E2-42DE-8BC9-897EC22E19E0}" destId="{B4D942BD-1902-4DE3-B5EE-8B379DA6090B}" srcOrd="0" destOrd="0" presId="urn:microsoft.com/office/officeart/2005/8/layout/hList6"/>
    <dgm:cxn modelId="{CA7648EE-3AE5-4FAA-8B4D-E92C5EBA5FE1}" type="presOf" srcId="{832AE755-0979-4DD4-BD15-0A2CFE56CD05}" destId="{DBBEC6E4-8711-49C8-A6DD-0F1BBABAAF65}" srcOrd="0" destOrd="0" presId="urn:microsoft.com/office/officeart/2005/8/layout/hList6"/>
    <dgm:cxn modelId="{810EC7E8-8F60-4BEB-AD22-B42D59EF990E}" type="presParOf" srcId="{564FBD80-3330-40DA-8248-4BCEFC570203}" destId="{20FF4F52-5BF9-4800-9AE1-C5F9F9602D9F}" srcOrd="0" destOrd="0" presId="urn:microsoft.com/office/officeart/2005/8/layout/hList6"/>
    <dgm:cxn modelId="{A4A6EB94-D01C-4E2F-A127-ED9874FFAB34}" type="presParOf" srcId="{564FBD80-3330-40DA-8248-4BCEFC570203}" destId="{8AC23DD0-09F8-471E-B2FC-E73FF1A29922}" srcOrd="1" destOrd="0" presId="urn:microsoft.com/office/officeart/2005/8/layout/hList6"/>
    <dgm:cxn modelId="{D87140FF-3B24-45EA-8622-6BDFC5F7B402}" type="presParOf" srcId="{564FBD80-3330-40DA-8248-4BCEFC570203}" destId="{DBBEC6E4-8711-49C8-A6DD-0F1BBABAAF65}" srcOrd="2" destOrd="0" presId="urn:microsoft.com/office/officeart/2005/8/layout/hList6"/>
    <dgm:cxn modelId="{EAF958BC-85AB-488A-9825-7F7F754DBE37}" type="presParOf" srcId="{564FBD80-3330-40DA-8248-4BCEFC570203}" destId="{F59FAE8B-B88A-4FAF-8F6A-F0659E8856C4}" srcOrd="3" destOrd="0" presId="urn:microsoft.com/office/officeart/2005/8/layout/hList6"/>
    <dgm:cxn modelId="{A966548E-A965-490B-9009-BBBF8C629DCB}" type="presParOf" srcId="{564FBD80-3330-40DA-8248-4BCEFC570203}" destId="{B4D942BD-1902-4DE3-B5EE-8B379DA609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pPr rtl="0"/>
              <a:t>12.06.2019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12.06.2019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4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5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49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7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4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pPr rtl="0"/>
              <a:t>12.06.2019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27976"/>
            <a:ext cx="9144000" cy="2374900"/>
          </a:xfrm>
        </p:spPr>
        <p:txBody>
          <a:bodyPr rtlCol="0">
            <a:norm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«</a:t>
            </a:r>
            <a:r>
              <a:rPr lang="ru-RU" sz="3600" b="1" dirty="0">
                <a:solidFill>
                  <a:srgbClr val="003366"/>
                </a:solidFill>
              </a:rPr>
              <a:t>Мост в </a:t>
            </a:r>
            <a:r>
              <a:rPr lang="ru-RU" sz="3600" b="1" dirty="0" smtClean="0">
                <a:solidFill>
                  <a:srgbClr val="003366"/>
                </a:solidFill>
              </a:rPr>
              <a:t>будущее. Наставники» </a:t>
            </a:r>
            <a:r>
              <a:rPr lang="ru-RU" sz="3600" b="1" dirty="0" smtClean="0">
                <a:solidFill>
                  <a:srgbClr val="003366"/>
                </a:solidFill>
              </a:rPr>
              <a:t/>
            </a:r>
            <a:br>
              <a:rPr lang="ru-RU" sz="3600" b="1" dirty="0" smtClean="0">
                <a:solidFill>
                  <a:srgbClr val="003366"/>
                </a:solidFill>
              </a:rPr>
            </a:br>
            <a:r>
              <a:rPr lang="ru-RU" sz="3600" b="1" dirty="0" smtClean="0">
                <a:solidFill>
                  <a:srgbClr val="003366"/>
                </a:solidFill>
              </a:rPr>
              <a:t>- </a:t>
            </a:r>
            <a:r>
              <a:rPr lang="ru-RU" sz="3600" b="1" dirty="0">
                <a:solidFill>
                  <a:srgbClr val="003366"/>
                </a:solidFill>
              </a:rPr>
              <a:t>сопровождение выпускников детских домов и замещающих семей по технологии </a:t>
            </a:r>
            <a:r>
              <a:rPr lang="ru-RU" sz="3600" b="1" dirty="0" smtClean="0">
                <a:solidFill>
                  <a:srgbClr val="003366"/>
                </a:solidFill>
              </a:rPr>
              <a:t>наставничества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700" y="3887632"/>
            <a:ext cx="10223500" cy="2568923"/>
          </a:xfrm>
        </p:spPr>
        <p:txBody>
          <a:bodyPr rtlCol="0">
            <a:normAutofit fontScale="85000" lnSpcReduction="10000"/>
          </a:bodyPr>
          <a:lstStyle/>
          <a:p>
            <a:pPr rtl="0"/>
            <a:endParaRPr lang="en-US" dirty="0" smtClean="0"/>
          </a:p>
          <a:p>
            <a:pPr rtl="0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rt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Шаламов Андрей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</a:p>
          <a:p>
            <a:pPr rtl="0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при поддержке: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 правам ребенка в Югре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социальной сферы Фонда поддержки предпринимательства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977" y="232686"/>
            <a:ext cx="2659023" cy="19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26" y="365125"/>
            <a:ext cx="949887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Источники финансирования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98185"/>
              </p:ext>
            </p:extLst>
          </p:nvPr>
        </p:nvGraphicFramePr>
        <p:xfrm>
          <a:off x="157003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526508"/>
              </p:ext>
            </p:extLst>
          </p:nvPr>
        </p:nvGraphicFramePr>
        <p:xfrm>
          <a:off x="660558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60650" y="5730875"/>
            <a:ext cx="9029700" cy="44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       год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Социально-экономическая эффективность проекта (метрики)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8721181"/>
              </p:ext>
            </p:extLst>
          </p:nvPr>
        </p:nvGraphicFramePr>
        <p:xfrm>
          <a:off x="522515" y="1690688"/>
          <a:ext cx="11090366" cy="4601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2191"/>
                <a:gridCol w="2288175"/>
              </a:tblGrid>
              <a:tr h="28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Значение по итогам первого года работы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91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Количественные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2610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Средневзвешенная продолжительность совместной работы в паре, месяцев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91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Объем проведенных учебных мероприятий и тренингов для наставников, средневзвешенная величина на одного наставника, часов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6561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Профессиональная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супервизия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отношений в паре с выработкой рекомендаций, количество в месяц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91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Объем оказанных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выпускникам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социально-педагогических, социально-психологических и социально-бытовых услуг, часов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425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91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Доля благополучателей, проходящих обучение в учебных учреждениях средне-специального и высшего образования, %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2610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Доля трудоустроенных выпускников из числа окончивших учебные учреждения, %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91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Доля выпускников, регулярно (не реже 1 раза в неделю) посещающих спортивные, творческие и иные секции по интересам, %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  <a:tr h="391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Доля выпускников, регулярно (не реже 1 раза в квартал) участвующих в благотворительных мероприятиях, иных мероприятиях социальной направленности, %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8" marR="434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Социально-экономическая эффективность проекта (метрики)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3819597"/>
              </p:ext>
            </p:extLst>
          </p:nvPr>
        </p:nvGraphicFramePr>
        <p:xfrm>
          <a:off x="927463" y="2159000"/>
          <a:ext cx="10319657" cy="3754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7065"/>
                <a:gridCol w="2342592"/>
              </a:tblGrid>
              <a:tr h="8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Значение по итогам первого года работы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85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Качественные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/>
                </a:tc>
              </a:tr>
              <a:tr h="83694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Средневзвешенный уровень удовлетворенности выпускника своим социальным положением (окружение, образование, трудоустройство, доход), уверенность в будущем, по десятибалльной шкале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/>
                </a:tc>
              </a:tr>
              <a:tr h="449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Динамика показателя уровня удовлетворенности выпускника, по десятибалльной шкале за 1 год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+ 2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/>
                </a:tc>
              </a:tr>
              <a:tr h="449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Средневзвешенный уровень удовлетворенности наставника участием в проекте, по десятибалльной шкале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/>
                </a:tc>
              </a:tr>
              <a:tr h="67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Узнаваемость и позитивное восприятие проекта жителями населенного пункта, % опрошенных, поставивших положительную оценку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15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1" marR="536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365125"/>
            <a:ext cx="9694817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Социально-экономическая эффективность проекта</a:t>
            </a:r>
            <a:endParaRPr lang="ru-RU" b="1" dirty="0">
              <a:solidFill>
                <a:srgbClr val="0033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1249852"/>
              </p:ext>
            </p:extLst>
          </p:nvPr>
        </p:nvGraphicFramePr>
        <p:xfrm>
          <a:off x="157003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0784656"/>
              </p:ext>
            </p:extLst>
          </p:nvPr>
        </p:nvGraphicFramePr>
        <p:xfrm>
          <a:off x="660558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330450" y="5730875"/>
            <a:ext cx="9029700" cy="44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        год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Социально-экономическая эффективность проекта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84070" y="1825625"/>
            <a:ext cx="4754880" cy="4351338"/>
          </a:xfrm>
        </p:spPr>
        <p:txBody>
          <a:bodyPr/>
          <a:lstStyle/>
          <a:p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3366"/>
                </a:solidFill>
                <a:latin typeface="+mj-lt"/>
              </a:rPr>
              <a:t>Среднегодовые затраты на сопровождение одного выпускника</a:t>
            </a:r>
          </a:p>
          <a:p>
            <a:endParaRPr lang="ru-RU" b="1" dirty="0">
              <a:solidFill>
                <a:srgbClr val="00336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38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66"/>
                </a:solidFill>
                <a:latin typeface="+mj-lt"/>
              </a:rPr>
              <a:t>тысяч рублей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983277" y="1787525"/>
            <a:ext cx="4754880" cy="435133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3366"/>
              </a:solidFill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3366"/>
                </a:solidFill>
                <a:latin typeface="+mj-lt"/>
              </a:rPr>
              <a:t>Вклад успешно </a:t>
            </a:r>
            <a:r>
              <a:rPr lang="ru-RU" b="1" dirty="0" err="1" smtClean="0">
                <a:solidFill>
                  <a:srgbClr val="003366"/>
                </a:solidFill>
                <a:latin typeface="+mj-lt"/>
              </a:rPr>
              <a:t>жизне</a:t>
            </a:r>
            <a:r>
              <a:rPr lang="ru-RU" b="1" dirty="0" smtClean="0">
                <a:solidFill>
                  <a:srgbClr val="003366"/>
                </a:solidFill>
                <a:latin typeface="+mj-lt"/>
              </a:rPr>
              <a:t>-устроенного выпускника в экономику Югры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3366"/>
                </a:solidFill>
                <a:latin typeface="+mj-lt"/>
              </a:rPr>
              <a:t>2 127*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66"/>
                </a:solidFill>
                <a:latin typeface="+mj-lt"/>
              </a:rPr>
              <a:t>тысяч рублей</a:t>
            </a:r>
            <a:endParaRPr lang="ru-RU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166100" y="5727700"/>
            <a:ext cx="3479800" cy="77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dirty="0">
                <a:solidFill>
                  <a:schemeClr val="tx1"/>
                </a:solidFill>
              </a:rPr>
              <a:t>Валовый региональный продукт на душу </a:t>
            </a:r>
            <a:r>
              <a:rPr lang="ru-RU" dirty="0" smtClean="0">
                <a:solidFill>
                  <a:schemeClr val="tx1"/>
                </a:solidFill>
              </a:rPr>
              <a:t>населения в 2017 году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6354318" y="4001294"/>
            <a:ext cx="628959" cy="646176"/>
          </a:xfrm>
          <a:prstGeom prst="chevron">
            <a:avLst/>
          </a:prstGeom>
          <a:gradFill>
            <a:gsLst>
              <a:gs pos="34000">
                <a:schemeClr val="accent1">
                  <a:lumMod val="75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Команда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9356" y="1785711"/>
            <a:ext cx="8924129" cy="435133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проект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реализован на базе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создаваемой автономной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некоммерческой организации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молодежи и поддержки добровольчества «СВОИ ЛЮДИ»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На первоначальном этапе команда состоит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из трех человек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(два человека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с опытом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в сфере управления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психолог – практик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Аутсорсинг: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 бухгалтерское, юридическое сопровождение, специалист – маркетолог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Волонтеры-наставники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: привлекаем по мере масштабирования проекта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-nus-1.pinme.ru/tumb/600/photo/c2/f2/c2f29430a853bc109c0ece54cf337d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775170"/>
            <a:ext cx="8899526" cy="499856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100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b="1" dirty="0" smtClean="0">
                <a:solidFill>
                  <a:srgbClr val="003366"/>
                </a:solidFill>
              </a:rPr>
              <a:t>Проблема, которую решает проект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62100" y="1690688"/>
            <a:ext cx="9791700" cy="4931229"/>
          </a:xfrm>
        </p:spPr>
        <p:txBody>
          <a:bodyPr rtlCol="0"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Государственная программа автономного округа «Социальное и демографическое развитие»: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lvl="1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Затраты на мероприятия по поддержке детей - сирот и замещающих семей в Югре ежегодно – более 3 млрд.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рублей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Затраты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на одного ребенка за период поддержки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до выпуска – около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3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млн.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рублей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Выпускник детского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дома и замещающей семьи в возрасте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18-23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года (льготный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социальный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статус) - в округе более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1,5 тысяч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человек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Благополучно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устраиваются во взрослой жизни –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не более 50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%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выпускников, остальные скатываются по социальной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лестнице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endParaRPr lang="ru-RU" sz="1800" dirty="0">
              <a:solidFill>
                <a:srgbClr val="2E2EE6"/>
              </a:solidFill>
              <a:latin typeface="+mj-lt"/>
              <a:cs typeface="Aharoni" pitchFamily="2" charset="-79"/>
            </a:endParaRPr>
          </a:p>
          <a:p>
            <a:pPr lvl="4" rtl="0"/>
            <a:endParaRPr lang="ru-RU" dirty="0">
              <a:solidFill>
                <a:srgbClr val="2E2EE6"/>
              </a:solidFill>
              <a:cs typeface="Aharoni" pitchFamily="2" charset="-79"/>
            </a:endParaRPr>
          </a:p>
        </p:txBody>
      </p:sp>
      <p:pic>
        <p:nvPicPr>
          <p:cNvPr id="5" name="Picture 4" descr="http://www.clipartbest.com/cliparts/yck/6yy/yck6yyk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4959749"/>
            <a:ext cx="1098803" cy="10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Идея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62100" y="1690688"/>
            <a:ext cx="9791700" cy="4931229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B72609"/>
                </a:solidFill>
                <a:latin typeface="+mj-lt"/>
              </a:rPr>
              <a:t>Цель</a:t>
            </a:r>
            <a:r>
              <a:rPr lang="ru-RU" sz="2400" b="1" dirty="0" smtClean="0">
                <a:latin typeface="+mj-lt"/>
              </a:rPr>
              <a:t> -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обеспечить успешное жизнеустройство выпускников детских домов и замещающих семей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путем: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привлечения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жителей региона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 бизнес 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активному участию в решении этой социальной проблемы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создания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негосударственной региональной системы долгосрочного сопровождения и поддержки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выпускников</a:t>
            </a:r>
          </a:p>
          <a:p>
            <a:pPr marL="457200" lvl="1" indent="0">
              <a:buNone/>
            </a:pPr>
            <a:endParaRPr lang="ru-RU" dirty="0"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B72609"/>
                </a:solidFill>
                <a:latin typeface="+mj-lt"/>
              </a:rPr>
              <a:t>Технология</a:t>
            </a:r>
            <a:r>
              <a:rPr lang="ru-RU" sz="2400" dirty="0" smtClean="0">
                <a:solidFill>
                  <a:srgbClr val="B72609"/>
                </a:solidFill>
                <a:latin typeface="+mj-lt"/>
              </a:rPr>
              <a:t>: </a:t>
            </a:r>
          </a:p>
          <a:p>
            <a:pPr lvl="1"/>
            <a:r>
              <a:rPr lang="ru-RU" dirty="0" smtClean="0">
                <a:solidFill>
                  <a:srgbClr val="003300"/>
                </a:solidFill>
                <a:latin typeface="+mj-lt"/>
              </a:rPr>
              <a:t>создание позитивного </a:t>
            </a:r>
            <a:r>
              <a:rPr lang="ru-RU" dirty="0">
                <a:solidFill>
                  <a:srgbClr val="003300"/>
                </a:solidFill>
                <a:latin typeface="+mj-lt"/>
              </a:rPr>
              <a:t>социального окружения выпускника </a:t>
            </a:r>
            <a:r>
              <a:rPr lang="ru-RU" dirty="0" smtClean="0">
                <a:solidFill>
                  <a:srgbClr val="003300"/>
                </a:solidFill>
                <a:latin typeface="+mj-lt"/>
              </a:rPr>
              <a:t>через формирование устойчивых пар «наставник – выпускник» и расширение сферы благоприятных контактов</a:t>
            </a:r>
          </a:p>
        </p:txBody>
      </p:sp>
    </p:spTree>
    <p:extLst>
      <p:ext uri="{BB962C8B-B14F-4D97-AF65-F5344CB8AC3E}">
        <p14:creationId xmlns:p14="http://schemas.microsoft.com/office/powerpoint/2010/main" val="25064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Идея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62100" y="1690688"/>
            <a:ext cx="9791700" cy="4529763"/>
          </a:xfrm>
        </p:spPr>
        <p:txBody>
          <a:bodyPr rtlCol="0">
            <a:noAutofit/>
          </a:bodyPr>
          <a:lstStyle/>
          <a:p>
            <a:pPr lvl="0">
              <a:buClr>
                <a:srgbClr val="A5A5A5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/>
              </a:rPr>
              <a:t>Инновационность</a:t>
            </a:r>
            <a:r>
              <a:rPr lang="ru-RU" sz="2400" dirty="0" smtClean="0">
                <a:solidFill>
                  <a:srgbClr val="C00000"/>
                </a:solidFill>
                <a:latin typeface="Cambria" panose="02040503050406030204"/>
              </a:rPr>
              <a:t>:</a:t>
            </a:r>
            <a:endParaRPr lang="ru-RU" sz="2400" dirty="0">
              <a:solidFill>
                <a:srgbClr val="C00000"/>
              </a:solidFill>
              <a:latin typeface="Cambria" panose="02040503050406030204"/>
            </a:endParaRPr>
          </a:p>
          <a:p>
            <a:pPr lvl="1" algn="just">
              <a:buClr>
                <a:srgbClr val="A5A5A5"/>
              </a:buClr>
            </a:pP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отсутствие системных аналогов </a:t>
            </a:r>
            <a:r>
              <a:rPr lang="ru-RU" dirty="0">
                <a:solidFill>
                  <a:srgbClr val="003366"/>
                </a:solidFill>
                <a:latin typeface="Cambria" panose="02040503050406030204"/>
              </a:rPr>
              <a:t>в </a:t>
            </a: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регионе;</a:t>
            </a:r>
          </a:p>
          <a:p>
            <a:pPr lvl="1" algn="just">
              <a:buClr>
                <a:srgbClr val="A5A5A5"/>
              </a:buClr>
            </a:pP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готовность </a:t>
            </a:r>
            <a:r>
              <a:rPr lang="ru-RU" dirty="0">
                <a:solidFill>
                  <a:srgbClr val="003366"/>
                </a:solidFill>
                <a:latin typeface="Cambria" panose="02040503050406030204"/>
              </a:rPr>
              <a:t>команды </a:t>
            </a: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проекта решать проблему;</a:t>
            </a:r>
          </a:p>
          <a:p>
            <a:pPr lvl="1" algn="just">
              <a:buClr>
                <a:srgbClr val="A5A5A5"/>
              </a:buClr>
            </a:pP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основной источник ресурсов для решения социальной проблемы – гражданское общество (модель волонтерство + </a:t>
            </a:r>
            <a:r>
              <a:rPr lang="ru-RU" dirty="0" err="1" smtClean="0">
                <a:solidFill>
                  <a:srgbClr val="003366"/>
                </a:solidFill>
                <a:latin typeface="Cambria" panose="02040503050406030204"/>
              </a:rPr>
              <a:t>фандрайзинг</a:t>
            </a: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)</a:t>
            </a:r>
            <a:endParaRPr lang="ru-RU" dirty="0">
              <a:solidFill>
                <a:srgbClr val="003366"/>
              </a:solidFill>
              <a:latin typeface="Cambria" panose="02040503050406030204"/>
            </a:endParaRPr>
          </a:p>
          <a:p>
            <a:pPr lvl="1" algn="just">
              <a:buClr>
                <a:srgbClr val="A5A5A5"/>
              </a:buClr>
            </a:pP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привлечение </a:t>
            </a:r>
            <a:r>
              <a:rPr lang="ru-RU" dirty="0">
                <a:solidFill>
                  <a:srgbClr val="003366"/>
                </a:solidFill>
                <a:latin typeface="Cambria" panose="02040503050406030204"/>
              </a:rPr>
              <a:t>выпускников к участию в других волонтерских проектах, тем самым выпускники будут «возвращать» обществу заботу и </a:t>
            </a: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внимание - это обеспечит равноценный </a:t>
            </a:r>
            <a:r>
              <a:rPr lang="ru-RU" dirty="0">
                <a:solidFill>
                  <a:srgbClr val="003366"/>
                </a:solidFill>
                <a:latin typeface="Cambria" panose="02040503050406030204"/>
              </a:rPr>
              <a:t>обмен ресурсами с наставником и </a:t>
            </a:r>
            <a:r>
              <a:rPr lang="ru-RU" dirty="0" smtClean="0">
                <a:solidFill>
                  <a:srgbClr val="003366"/>
                </a:solidFill>
                <a:latin typeface="Cambria" panose="02040503050406030204"/>
              </a:rPr>
              <a:t>обществом, самостоятельность выпускника и исключит иждивенческий подход</a:t>
            </a:r>
          </a:p>
          <a:p>
            <a:pPr lvl="1">
              <a:buClr>
                <a:srgbClr val="A5A5A5"/>
              </a:buClr>
            </a:pPr>
            <a:endParaRPr lang="ru-RU" dirty="0" smtClean="0">
              <a:solidFill>
                <a:prstClr val="black"/>
              </a:solidFill>
              <a:latin typeface="Cambria" panose="02040503050406030204"/>
            </a:endParaRPr>
          </a:p>
          <a:p>
            <a:pPr lvl="1">
              <a:buClr>
                <a:srgbClr val="A5A5A5"/>
              </a:buClr>
            </a:pPr>
            <a:endParaRPr lang="ru-RU" dirty="0">
              <a:solidFill>
                <a:prstClr val="black"/>
              </a:solidFill>
              <a:latin typeface="Cambria" panose="02040503050406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218821"/>
            <a:ext cx="2100072" cy="210007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3116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rgbClr val="003366"/>
                </a:solidFill>
              </a:rPr>
              <a:t>Российский опыт</a:t>
            </a:r>
            <a:endParaRPr lang="ru-RU" b="1" dirty="0">
              <a:solidFill>
                <a:srgbClr val="0033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86" y="1319257"/>
            <a:ext cx="5016810" cy="2821955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962186"/>
            <a:ext cx="4856749" cy="2731921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933" y="1326711"/>
            <a:ext cx="5780856" cy="3251732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5850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188" y="634618"/>
            <a:ext cx="9029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Что делает наставник?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33828" y="5205060"/>
            <a:ext cx="9029700" cy="132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Наставник, обычный человек, становится примером для подражания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85188" y="1584960"/>
            <a:ext cx="9029700" cy="39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Еженедельные встречи на протяжении 1 года и более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Совместные прогулки, походы, посещение мероприятий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Помощь в постановке целей и мотивация на достижение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Помощь в реализации задуманного (подготовка резюме, выставка, концерт, собеседование, публичное выступление, подготовка к сдаче ЕГЭ и поступлению)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Организует общее дело, передает навыки и знания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66"/>
                </a:solidFill>
              </a:rPr>
              <a:t>Под руководством куратора анализирует отношения в паре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31" y="21653"/>
            <a:ext cx="3266969" cy="196018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48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8279496"/>
              </p:ext>
            </p:extLst>
          </p:nvPr>
        </p:nvGraphicFramePr>
        <p:xfrm>
          <a:off x="1248937" y="1825625"/>
          <a:ext cx="50756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Технология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6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9902118"/>
              </p:ext>
            </p:extLst>
          </p:nvPr>
        </p:nvGraphicFramePr>
        <p:xfrm>
          <a:off x="6469138" y="1825625"/>
          <a:ext cx="50166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Заголовок 14"/>
          <p:cNvSpPr txBox="1">
            <a:spLocks/>
          </p:cNvSpPr>
          <p:nvPr/>
        </p:nvSpPr>
        <p:spPr>
          <a:xfrm>
            <a:off x="1440180" y="246310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Заголовок 14"/>
          <p:cNvSpPr txBox="1">
            <a:spLocks/>
          </p:cNvSpPr>
          <p:nvPr/>
        </p:nvSpPr>
        <p:spPr>
          <a:xfrm>
            <a:off x="3169398" y="247018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7" name="Заголовок 14"/>
          <p:cNvSpPr txBox="1">
            <a:spLocks/>
          </p:cNvSpPr>
          <p:nvPr/>
        </p:nvSpPr>
        <p:spPr>
          <a:xfrm>
            <a:off x="4965693" y="247018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8" name="Заголовок 14"/>
          <p:cNvSpPr txBox="1">
            <a:spLocks/>
          </p:cNvSpPr>
          <p:nvPr/>
        </p:nvSpPr>
        <p:spPr>
          <a:xfrm>
            <a:off x="6715245" y="246310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8511540" y="246310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1" name="Заголовок 14"/>
          <p:cNvSpPr txBox="1">
            <a:spLocks/>
          </p:cNvSpPr>
          <p:nvPr/>
        </p:nvSpPr>
        <p:spPr>
          <a:xfrm>
            <a:off x="10261092" y="2463102"/>
            <a:ext cx="352044" cy="389826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381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29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Ключевые количественные и финансовые показатели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5797500"/>
              </p:ext>
            </p:extLst>
          </p:nvPr>
        </p:nvGraphicFramePr>
        <p:xfrm>
          <a:off x="157003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0718630"/>
              </p:ext>
            </p:extLst>
          </p:nvPr>
        </p:nvGraphicFramePr>
        <p:xfrm>
          <a:off x="6605588" y="1825625"/>
          <a:ext cx="47545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330450" y="5730875"/>
            <a:ext cx="9029700" cy="44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       год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365125"/>
            <a:ext cx="973400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Источники финансирования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347492"/>
              </p:ext>
            </p:extLst>
          </p:nvPr>
        </p:nvGraphicFramePr>
        <p:xfrm>
          <a:off x="2750122" y="874332"/>
          <a:ext cx="6818058" cy="536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7400" y="5679547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Стоимость проекта - до 2,5 млн рублей в год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4356</TotalTime>
  <Words>798</Words>
  <Application>Microsoft Office PowerPoint</Application>
  <PresentationFormat>Широкоэкранный</PresentationFormat>
  <Paragraphs>126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Cambria</vt:lpstr>
      <vt:lpstr>Times New Roman</vt:lpstr>
      <vt:lpstr>Wingdings</vt:lpstr>
      <vt:lpstr>Шаблон в оформлении «Облачный шкипер»</vt:lpstr>
      <vt:lpstr>«Мост в будущее. Наставники»  - сопровождение выпускников детских домов и замещающих семей по технологии наставничества</vt:lpstr>
      <vt:lpstr>Проблема, которую решает проект</vt:lpstr>
      <vt:lpstr>Идея проекта</vt:lpstr>
      <vt:lpstr>Идея проекта</vt:lpstr>
      <vt:lpstr>Российский опыт</vt:lpstr>
      <vt:lpstr>Что делает наставник?</vt:lpstr>
      <vt:lpstr>Технология</vt:lpstr>
      <vt:lpstr>Ключевые количественные и финансовые показатели проекта</vt:lpstr>
      <vt:lpstr>Источники финансирования проекта</vt:lpstr>
      <vt:lpstr>Источники финансирования проекта</vt:lpstr>
      <vt:lpstr>Социально-экономическая эффективность проекта (метрики)</vt:lpstr>
      <vt:lpstr>Социально-экономическая эффективность проекта (метрики)</vt:lpstr>
      <vt:lpstr>Социально-экономическая эффективность проекта</vt:lpstr>
      <vt:lpstr>Социально-экономическая эффективность проекта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«Мост в будущее»  - сопровождение выпускников детских домов и замещающих семей по технологии наставничества»</dc:title>
  <dc:creator>Андрей</dc:creator>
  <cp:lastModifiedBy>Андрей Шаламов</cp:lastModifiedBy>
  <cp:revision>90</cp:revision>
  <dcterms:created xsi:type="dcterms:W3CDTF">2019-05-03T12:46:03Z</dcterms:created>
  <dcterms:modified xsi:type="dcterms:W3CDTF">2019-06-12T11:18:54Z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