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sldIdLst>
    <p:sldId id="295" r:id="rId3"/>
    <p:sldId id="270" r:id="rId4"/>
    <p:sldId id="271" r:id="rId5"/>
    <p:sldId id="272" r:id="rId6"/>
    <p:sldId id="273" r:id="rId7"/>
    <p:sldId id="274" r:id="rId8"/>
    <p:sldId id="275" r:id="rId9"/>
    <p:sldId id="294" r:id="rId10"/>
    <p:sldId id="293" r:id="rId11"/>
    <p:sldId id="276" r:id="rId12"/>
    <p:sldId id="310" r:id="rId13"/>
    <p:sldId id="291" r:id="rId14"/>
    <p:sldId id="292" r:id="rId15"/>
    <p:sldId id="278" r:id="rId16"/>
    <p:sldId id="285" r:id="rId17"/>
    <p:sldId id="28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67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5332" autoAdjust="0"/>
  </p:normalViewPr>
  <p:slideViewPr>
    <p:cSldViewPr snapToGrid="0" showGuides="1">
      <p:cViewPr varScale="1">
        <p:scale>
          <a:sx n="83" d="100"/>
          <a:sy n="83" d="100"/>
        </p:scale>
        <p:origin x="504" y="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4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charset="0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charset="0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charset="0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charset="0"/>
              </a:rPr>
              <a:t>”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标题，两项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28650" y="1825625"/>
            <a:ext cx="3886200" cy="20986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28650" y="4076700"/>
            <a:ext cx="3886200" cy="21002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/>
              <a:t>2019/4/1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>
    <p:wipe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5C552-5A01-463A-9444-65798F8C7FC6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slow">
    <p:wip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5E5C552-5A01-463A-9444-65798F8C7FC6}" type="datetime1">
              <a:rPr lang="ru-RU" smtClean="0"/>
              <a:t>01.04.2019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A6C95F4-3F76-4FFF-8F4B-3846D279332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ransition spd="slow">
    <p:wipe/>
  </p:transition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8" y="1177313"/>
            <a:ext cx="4183682" cy="5056800"/>
          </a:xfrm>
          <a:prstGeom prst="rect">
            <a:avLst/>
          </a:prstGeom>
        </p:spPr>
      </p:pic>
      <p:pic>
        <p:nvPicPr>
          <p:cNvPr id="12290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104775"/>
            <a:ext cx="127635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Заголовок 1"/>
          <p:cNvSpPr>
            <a:spLocks noGrp="1"/>
          </p:cNvSpPr>
          <p:nvPr>
            <p:ph type="ctrTitle"/>
          </p:nvPr>
        </p:nvSpPr>
        <p:spPr>
          <a:xfrm>
            <a:off x="3851096" y="2323488"/>
            <a:ext cx="6297613" cy="2605088"/>
          </a:xfrm>
        </p:spPr>
        <p:txBody>
          <a:bodyPr/>
          <a:lstStyle/>
          <a:p>
            <a:pPr algn="ctr"/>
            <a:r>
              <a:rPr lang="ru-RU" altLang="ru-RU" sz="2800" dirty="0" smtClean="0"/>
              <a:t>Социальный проект</a:t>
            </a:r>
            <a:br>
              <a:rPr lang="ru-RU" altLang="ru-RU" sz="2800" dirty="0" smtClean="0"/>
            </a:br>
            <a:r>
              <a:rPr lang="ru-RU" altLang="ru-RU" sz="2800" dirty="0" smtClean="0"/>
              <a:t>ППО учащихся СПбГПМУ </a:t>
            </a:r>
            <a:r>
              <a:rPr lang="ru-RU" altLang="ru-RU" sz="4000" dirty="0" smtClean="0"/>
              <a:t/>
            </a:r>
            <a:br>
              <a:rPr lang="ru-RU" altLang="ru-RU" sz="4000" dirty="0" smtClean="0"/>
            </a:br>
            <a:r>
              <a:rPr lang="ru-RU" altLang="ru-RU" sz="4800" b="1" dirty="0" smtClean="0"/>
              <a:t>«Дети - детям»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082" y="231775"/>
            <a:ext cx="6297612" cy="1204913"/>
          </a:xfrm>
        </p:spPr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Федеральное государственное 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бюджетное образовательное учреждение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высшего 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образования</a:t>
            </a:r>
            <a:br>
              <a:rPr lang="ru-RU" dirty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Санкт-Петербургский государственный педиатрический медицинский университет Министерства здравоохранения Российской Федерации</a:t>
            </a:r>
          </a:p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/>
          </a:p>
        </p:txBody>
      </p:sp>
      <p:pic>
        <p:nvPicPr>
          <p:cNvPr id="12294" name="Picture 5" descr="C:\Users\user\Desktop\1-hrW3Zuc-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47625"/>
            <a:ext cx="1203325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Box 5"/>
          <p:cNvSpPr txBox="1">
            <a:spLocks noChangeArrowheads="1"/>
          </p:cNvSpPr>
          <p:nvPr/>
        </p:nvSpPr>
        <p:spPr bwMode="auto">
          <a:xfrm>
            <a:off x="5068888" y="6234113"/>
            <a:ext cx="1133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dirty="0" smtClean="0"/>
              <a:t>2018 год</a:t>
            </a:r>
            <a:endParaRPr lang="ru-RU" alt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553548" cy="1450757"/>
          </a:xfrm>
        </p:spPr>
        <p:txBody>
          <a:bodyPr/>
          <a:lstStyle/>
          <a:p>
            <a:pPr algn="ctr"/>
            <a:r>
              <a:rPr lang="ru-RU" b="1" dirty="0" smtClean="0"/>
              <a:t>«ДЕТИ – ДЕТЯМ»</a:t>
            </a:r>
            <a:endParaRPr lang="ru-RU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</p:spPr>
      </p:pic>
      <p:sp>
        <p:nvSpPr>
          <p:cNvPr id="10" name="Объект 2"/>
          <p:cNvSpPr txBox="1"/>
          <p:nvPr/>
        </p:nvSpPr>
        <p:spPr>
          <a:xfrm>
            <a:off x="845185" y="213275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 fontScale="77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17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705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93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81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82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84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87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89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smtClean="0"/>
              <a:t>Направление реализации проекта: </a:t>
            </a:r>
          </a:p>
          <a:p>
            <a:r>
              <a:rPr lang="ru-RU" altLang="ru-RU" dirty="0" err="1" smtClean="0"/>
              <a:t>Волонтерство</a:t>
            </a:r>
            <a:r>
              <a:rPr lang="ru-RU" altLang="ru-RU" dirty="0" smtClean="0"/>
              <a:t> и добровольчество</a:t>
            </a:r>
          </a:p>
          <a:p>
            <a:endParaRPr lang="ru-RU" altLang="ru-RU" b="1" dirty="0" smtClean="0"/>
          </a:p>
          <a:p>
            <a:r>
              <a:rPr lang="ru-RU" altLang="ru-RU" b="1" dirty="0" smtClean="0"/>
              <a:t>Авторы проекта:</a:t>
            </a:r>
            <a:r>
              <a:rPr lang="ru-RU" altLang="ru-RU" dirty="0" smtClean="0"/>
              <a:t> </a:t>
            </a:r>
          </a:p>
          <a:p>
            <a:r>
              <a:rPr lang="x-none" altLang="ru-RU" dirty="0" smtClean="0"/>
              <a:t>Данилова </a:t>
            </a:r>
            <a:r>
              <a:rPr lang="ru-RU" altLang="ru-RU" dirty="0" smtClean="0"/>
              <a:t>Полина Евгеньевна, </a:t>
            </a:r>
            <a:r>
              <a:rPr lang="x-none" altLang="ru-RU" dirty="0" smtClean="0"/>
              <a:t>6</a:t>
            </a:r>
            <a:r>
              <a:rPr lang="ru-RU" altLang="ru-RU" dirty="0" smtClean="0"/>
              <a:t> курс</a:t>
            </a:r>
          </a:p>
          <a:p>
            <a:r>
              <a:rPr lang="ru-RU" altLang="ru-RU" dirty="0" err="1" smtClean="0"/>
              <a:t>Гурциева</a:t>
            </a:r>
            <a:r>
              <a:rPr lang="ru-RU" altLang="ru-RU" dirty="0" smtClean="0"/>
              <a:t> Диана Константиновна, </a:t>
            </a:r>
            <a:r>
              <a:rPr lang="x-none" altLang="ru-RU" dirty="0" smtClean="0"/>
              <a:t>4</a:t>
            </a:r>
            <a:r>
              <a:rPr lang="ru-RU" altLang="ru-RU" dirty="0" smtClean="0"/>
              <a:t> курс</a:t>
            </a:r>
          </a:p>
          <a:p>
            <a:r>
              <a:rPr lang="x-none" altLang="ru-RU" dirty="0" smtClean="0"/>
              <a:t>Ливатинова Анна Николаевна, 3</a:t>
            </a:r>
            <a:r>
              <a:rPr lang="ru-RU" altLang="ru-RU" dirty="0" smtClean="0"/>
              <a:t> </a:t>
            </a:r>
            <a:r>
              <a:rPr lang="x-none" altLang="ru-RU" dirty="0" smtClean="0"/>
              <a:t>курс</a:t>
            </a:r>
          </a:p>
          <a:p>
            <a:r>
              <a:rPr lang="ru-RU" altLang="ru-RU" dirty="0" smtClean="0"/>
              <a:t>Педиатрический факультет</a:t>
            </a:r>
          </a:p>
          <a:p>
            <a:r>
              <a:rPr lang="ru-RU" altLang="ru-RU" dirty="0" smtClean="0"/>
              <a:t> </a:t>
            </a:r>
            <a:endParaRPr lang="ru-RU" altLang="ru-RU" b="1" dirty="0" smtClean="0"/>
          </a:p>
          <a:p>
            <a:r>
              <a:rPr lang="ru-RU" altLang="ru-RU" b="1" dirty="0" smtClean="0"/>
              <a:t>Консультант проекта: </a:t>
            </a:r>
          </a:p>
          <a:p>
            <a:r>
              <a:rPr lang="ru-RU" altLang="ru-RU" dirty="0" smtClean="0"/>
              <a:t>Кондратьев Глеб Валентинович – заведующий учебной частью кафедры онкологии, детской онкологии и лучевой терапии, председатель ППО учащихся ФГБОУ ВО СПбГПМУ;</a:t>
            </a:r>
            <a:endParaRPr lang="ru-RU" altLang="ru-RU" b="1" dirty="0" smtClean="0"/>
          </a:p>
          <a:p>
            <a:endParaRPr lang="ru-RU" altLang="ru-RU" dirty="0" smtClean="0"/>
          </a:p>
          <a:p>
            <a:endParaRPr lang="ru-RU" dirty="0"/>
          </a:p>
        </p:txBody>
      </p:sp>
      <p:pic>
        <p:nvPicPr>
          <p:cNvPr id="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82861" y="3294438"/>
            <a:ext cx="6050759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</a:rPr>
              <a:t>Кураторы проекта:</a:t>
            </a:r>
          </a:p>
          <a:p>
            <a:r>
              <a:rPr lang="ru-RU" dirty="0" smtClean="0">
                <a:latin typeface="Times New Roman" panose="02020603050405020304" pitchFamily="18" charset="0"/>
              </a:rPr>
              <a:t>Горбунова Дарья, Педиатрический факультет, 236 группа</a:t>
            </a:r>
          </a:p>
          <a:p>
            <a:r>
              <a:rPr lang="ru-RU" dirty="0">
                <a:latin typeface="Times New Roman" panose="02020603050405020304" pitchFamily="18" charset="0"/>
              </a:rPr>
              <a:t>Морозова Анна, Педиатрический факультет, </a:t>
            </a:r>
            <a:r>
              <a:rPr lang="ru-RU" dirty="0" smtClean="0">
                <a:latin typeface="Times New Roman" panose="02020603050405020304" pitchFamily="18" charset="0"/>
              </a:rPr>
              <a:t>237 группа</a:t>
            </a:r>
          </a:p>
          <a:p>
            <a:r>
              <a:rPr lang="ru-RU" dirty="0" err="1" smtClean="0">
                <a:latin typeface="Times New Roman" panose="02020603050405020304" pitchFamily="18" charset="0"/>
              </a:rPr>
              <a:t>Лапушкин</a:t>
            </a:r>
            <a:r>
              <a:rPr lang="ru-RU" dirty="0" smtClean="0">
                <a:latin typeface="Times New Roman" panose="02020603050405020304" pitchFamily="18" charset="0"/>
              </a:rPr>
              <a:t> Евгений</a:t>
            </a:r>
            <a:r>
              <a:rPr lang="ru-RU" dirty="0">
                <a:latin typeface="Times New Roman" panose="02020603050405020304" pitchFamily="18" charset="0"/>
              </a:rPr>
              <a:t>, Педиатрический факультет, </a:t>
            </a:r>
            <a:r>
              <a:rPr lang="ru-RU" dirty="0" smtClean="0">
                <a:latin typeface="Times New Roman" panose="02020603050405020304" pitchFamily="18" charset="0"/>
              </a:rPr>
              <a:t>237 </a:t>
            </a:r>
            <a:r>
              <a:rPr lang="ru-RU" dirty="0">
                <a:latin typeface="Times New Roman" panose="02020603050405020304" pitchFamily="18" charset="0"/>
              </a:rPr>
              <a:t>группа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sp>
        <p:nvSpPr>
          <p:cNvPr id="5" name="Заголовок 1"/>
          <p:cNvSpPr txBox="1"/>
          <p:nvPr/>
        </p:nvSpPr>
        <p:spPr>
          <a:xfrm>
            <a:off x="1897058" y="348481"/>
            <a:ext cx="8458844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/>
              <a:t>ПОСТАНОВКА ПРОБЛЕМЫ</a:t>
            </a:r>
            <a:endParaRPr lang="ru-RU" dirty="0"/>
          </a:p>
        </p:txBody>
      </p:sp>
      <p:sp>
        <p:nvSpPr>
          <p:cNvPr id="6" name="Объект 2"/>
          <p:cNvSpPr txBox="1"/>
          <p:nvPr/>
        </p:nvSpPr>
        <p:spPr>
          <a:xfrm>
            <a:off x="1097280" y="1845733"/>
            <a:ext cx="10058400" cy="1631563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17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705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93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81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82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84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87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89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Болезнь ребенка, лечение (различные процедуры, операции и манипуляции), нахождение в условиях лечебно-профилактического учреждения (больницы), особенности течения заболеваний, относительное (иногда полная) изоляция от сверстников формируют синдром </a:t>
            </a:r>
            <a:r>
              <a:rPr lang="ru-RU" dirty="0" err="1" smtClean="0"/>
              <a:t>госпитализма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Наличие</a:t>
            </a:r>
            <a:r>
              <a:rPr lang="ru-RU" dirty="0"/>
              <a:t> болезни для детей является выраженной психотравмирующей ситуацией. </a:t>
            </a:r>
          </a:p>
        </p:txBody>
      </p:sp>
      <p:sp>
        <p:nvSpPr>
          <p:cNvPr id="7" name="Заголовок 1"/>
          <p:cNvSpPr txBox="1"/>
          <p:nvPr/>
        </p:nvSpPr>
        <p:spPr>
          <a:xfrm>
            <a:off x="1097280" y="2799097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b="1" dirty="0" smtClean="0"/>
              <a:t>ЦЕЛЕВОЕ НАЗНАЧЕНИЕ ПРОЕКТА</a:t>
            </a:r>
            <a:endParaRPr lang="ru-RU" dirty="0"/>
          </a:p>
        </p:txBody>
      </p:sp>
      <p:sp>
        <p:nvSpPr>
          <p:cNvPr id="8" name="Объект 2"/>
          <p:cNvSpPr txBox="1"/>
          <p:nvPr/>
        </p:nvSpPr>
        <p:spPr>
          <a:xfrm>
            <a:off x="1097280" y="4287448"/>
            <a:ext cx="10058400" cy="241305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17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705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93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81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82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84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87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89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§"/>
            </a:pPr>
            <a:r>
              <a:rPr lang="ru-RU" dirty="0"/>
              <a:t>Психологическая поддержка </a:t>
            </a:r>
            <a:r>
              <a:rPr lang="ru-RU" dirty="0" smtClean="0"/>
              <a:t>детей</a:t>
            </a:r>
          </a:p>
          <a:p>
            <a:pPr>
              <a:buFont typeface="Wingdings" charset="2"/>
              <a:buChar char="§"/>
            </a:pPr>
            <a:r>
              <a:rPr lang="ru-RU" dirty="0" smtClean="0"/>
              <a:t>Создание </a:t>
            </a:r>
            <a:r>
              <a:rPr lang="ru-RU" dirty="0"/>
              <a:t>положительного микроклимата в отделениях больниц и клиник для более скорого выхода ребенка из состояния болезни. </a:t>
            </a:r>
            <a:endParaRPr lang="ru-RU" dirty="0" smtClean="0"/>
          </a:p>
          <a:p>
            <a:pPr>
              <a:buFont typeface="Wingdings" charset="2"/>
              <a:buChar char="§"/>
            </a:pPr>
            <a:r>
              <a:rPr lang="ru-RU" dirty="0" smtClean="0"/>
              <a:t>Активное </a:t>
            </a:r>
            <a:r>
              <a:rPr lang="ru-RU" dirty="0"/>
              <a:t>вовлечение </a:t>
            </a:r>
            <a:r>
              <a:rPr lang="ru-RU" dirty="0" smtClean="0"/>
              <a:t>обучающихся </a:t>
            </a:r>
            <a:r>
              <a:rPr lang="ru-RU" dirty="0"/>
              <a:t>в волонтерское </a:t>
            </a:r>
            <a:r>
              <a:rPr lang="ru-RU" dirty="0" smtClean="0"/>
              <a:t>движение.</a:t>
            </a:r>
            <a:endParaRPr lang="ru-RU" dirty="0"/>
          </a:p>
        </p:txBody>
      </p:sp>
      <p:pic>
        <p:nvPicPr>
          <p:cNvPr id="9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ЗАДАЧИ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Font typeface="Wingdings" charset="2"/>
              <a:buChar char="§"/>
            </a:pPr>
            <a:r>
              <a:rPr lang="ru-RU" dirty="0"/>
              <a:t>Объединение обучающихся с разных факультетов и курсов вокруг идеи проекта и широкое вовлечение обучающихся в общественную жизнь, основанное на принципе добровольности;</a:t>
            </a:r>
          </a:p>
          <a:p>
            <a:pPr lvl="0">
              <a:buFont typeface="Wingdings" charset="2"/>
              <a:buChar char="§"/>
            </a:pPr>
            <a:r>
              <a:rPr lang="ru-RU" dirty="0"/>
              <a:t>Оказание помощи в виде посещений добровольцами детей, находящихся на лечении в больницах и клиниках города Санкт-Петербурга и Ленинградской области, нуждающихся в социализации, адаптации и психологической поддержке. </a:t>
            </a:r>
          </a:p>
          <a:p>
            <a:pPr lvl="0">
              <a:buFont typeface="Wingdings" charset="2"/>
              <a:buChar char="§"/>
            </a:pPr>
            <a:r>
              <a:rPr lang="ru-RU" dirty="0"/>
              <a:t>Организация мероприятий в лечебных учреждениях, направленных на создание позитивной атмосферы для лучшей адаптации пациентов к изменившимся условиям среды.</a:t>
            </a:r>
          </a:p>
          <a:p>
            <a:pPr lvl="0">
              <a:buFont typeface="Wingdings" charset="2"/>
              <a:buChar char="§"/>
            </a:pPr>
            <a:r>
              <a:rPr lang="ru-RU" dirty="0"/>
              <a:t>Оказание волонтерской помощи медперсоналу детских отделений больниц и клиник в виде психологической адаптации детей путем проведения развлекательных занятий и совместного творчества. </a:t>
            </a:r>
            <a:r>
              <a:rPr lang="ru-RU" dirty="0" smtClean="0"/>
              <a:t>Осуществление работы </a:t>
            </a:r>
            <a:r>
              <a:rPr lang="ru-RU" dirty="0"/>
              <a:t>с каждым ребенком </a:t>
            </a:r>
            <a:r>
              <a:rPr lang="ru-RU" dirty="0" smtClean="0"/>
              <a:t>индивидуально при </a:t>
            </a:r>
            <a:r>
              <a:rPr lang="ru-RU" dirty="0"/>
              <a:t>невозможности проведения коллективных занятий, например, в условиях инфекционного отделения.</a:t>
            </a:r>
          </a:p>
          <a:p>
            <a:pPr lvl="0">
              <a:buFont typeface="Wingdings" charset="2"/>
              <a:buChar char="§"/>
            </a:pPr>
            <a:r>
              <a:rPr lang="ru-RU" dirty="0"/>
              <a:t>Удовлетворение потребностей самореализации обучающихся, содействие в превращении добровольчества в элемент развития личностных и профессиональных качеств будущих врачей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УЧАСТНИКИ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lstStyle/>
          <a:p>
            <a:pPr lvl="0"/>
            <a:r>
              <a:rPr lang="ru-RU" b="1" dirty="0"/>
              <a:t>Исполнители:</a:t>
            </a:r>
            <a:endParaRPr lang="ru-RU" dirty="0"/>
          </a:p>
          <a:p>
            <a:r>
              <a:rPr lang="ru-RU" dirty="0" smtClean="0"/>
              <a:t>Обучающиеся </a:t>
            </a:r>
            <a:r>
              <a:rPr lang="ru-RU" dirty="0"/>
              <a:t>СПбГПМУ всех курсов педиатрического, лечебного, стоматологического факультетов, факультета клинической психологии.</a:t>
            </a:r>
          </a:p>
          <a:p>
            <a:pPr lvl="0"/>
            <a:r>
              <a:rPr lang="ru-RU" b="1" dirty="0"/>
              <a:t>Целевые группы:</a:t>
            </a:r>
            <a:endParaRPr lang="ru-RU" dirty="0"/>
          </a:p>
          <a:p>
            <a:pPr lvl="0"/>
            <a:r>
              <a:rPr lang="ru-RU" dirty="0"/>
              <a:t>Дети, находящиеся на лечении в Клинике СПбГПМУ, нуждающиеся в социальной </a:t>
            </a:r>
            <a:r>
              <a:rPr lang="ru-RU" dirty="0" smtClean="0"/>
              <a:t>адаптации</a:t>
            </a:r>
            <a:endParaRPr lang="ru-RU" dirty="0"/>
          </a:p>
          <a:p>
            <a:pPr lvl="0"/>
            <a:r>
              <a:rPr lang="ru-RU" dirty="0"/>
              <a:t>Дети, находящиеся на лечении в Городской клинической больнице №31, нуждающиеся в социальной </a:t>
            </a:r>
            <a:r>
              <a:rPr lang="ru-RU" dirty="0" smtClean="0"/>
              <a:t>адаптации</a:t>
            </a:r>
            <a:endParaRPr lang="ru-RU" dirty="0"/>
          </a:p>
          <a:p>
            <a:r>
              <a:rPr lang="ru-RU" dirty="0"/>
              <a:t>Дети, находящиеся на лечении в Детской городской больнице №1, нуждающиеся в социальной адаптации.</a:t>
            </a:r>
          </a:p>
          <a:p>
            <a:r>
              <a:rPr lang="ru-RU" dirty="0"/>
              <a:t>Дети, находящиеся на лечении в Клинике НИИ детской онкологии, гематологии и трансплантологии им. Р.М.Горбачевой, нуждающиеся в социальной адаптации.</a:t>
            </a:r>
          </a:p>
          <a:p>
            <a:r>
              <a:rPr lang="ru-RU" dirty="0"/>
              <a:t> </a:t>
            </a:r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u="sng" dirty="0"/>
              <a:t>пропаганда безвозмездной помощи пациентам больниц и клиник среди обучающихся в Университете</a:t>
            </a:r>
            <a:r>
              <a:rPr lang="ru-RU" dirty="0" smtClean="0"/>
              <a:t>:</a:t>
            </a:r>
          </a:p>
          <a:p>
            <a:pPr lvl="0">
              <a:buFont typeface="Wingdings" charset="2"/>
              <a:buChar char="§"/>
            </a:pPr>
            <a:r>
              <a:rPr lang="ru-RU" b="1" dirty="0" smtClean="0"/>
              <a:t>Уроки доброты</a:t>
            </a:r>
            <a:endParaRPr lang="ru-RU" b="1" dirty="0"/>
          </a:p>
          <a:p>
            <a:endParaRPr lang="ru-RU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914157" cy="1450757"/>
          </a:xfrm>
        </p:spPr>
        <p:txBody>
          <a:bodyPr/>
          <a:lstStyle/>
          <a:p>
            <a:pPr algn="ctr"/>
            <a:r>
              <a:rPr lang="ru-RU" b="1" dirty="0" smtClean="0"/>
              <a:t>ОСНОВНЫЕ НАПРАВЛЕНИЯ РАБОТЫ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921573"/>
            <a:ext cx="4959978" cy="33053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36" y="2923503"/>
            <a:ext cx="4954179" cy="330343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0405" y="1845734"/>
            <a:ext cx="10058400" cy="402336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ru-RU" u="sng" dirty="0"/>
              <a:t>волонтерская работа в детских отделениях больниц-партнеров проекта</a:t>
            </a:r>
            <a:r>
              <a:rPr lang="ru-RU" dirty="0"/>
              <a:t>:</a:t>
            </a:r>
          </a:p>
          <a:p>
            <a:endParaRPr lang="ru-RU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8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914157" cy="1450757"/>
          </a:xfrm>
        </p:spPr>
        <p:txBody>
          <a:bodyPr/>
          <a:lstStyle/>
          <a:p>
            <a:pPr algn="ctr"/>
            <a:r>
              <a:rPr lang="ru-RU" b="1" dirty="0" smtClean="0"/>
              <a:t>ОСНОВНЫЕ НАПРАВЛЕНИЯ РАБОТЫ</a:t>
            </a:r>
            <a:endParaRPr lang="ru-RU" b="1" dirty="0"/>
          </a:p>
        </p:txBody>
      </p:sp>
      <p:pic>
        <p:nvPicPr>
          <p:cNvPr id="6" name="Рисунок 5" descr="2017-09-29 14:09:36.277000"/>
          <p:cNvPicPr>
            <a:picLocks noChangeAspect="1"/>
          </p:cNvPicPr>
          <p:nvPr/>
        </p:nvPicPr>
        <p:blipFill>
          <a:blip r:embed="rId4"/>
          <a:srcRect l="10752" t="3067" r="6909" b="14594"/>
          <a:stretch>
            <a:fillRect/>
          </a:stretch>
        </p:blipFill>
        <p:spPr>
          <a:xfrm>
            <a:off x="165827" y="2519623"/>
            <a:ext cx="5245973" cy="3497315"/>
          </a:xfrm>
          <a:prstGeom prst="rect">
            <a:avLst/>
          </a:prstGeom>
        </p:spPr>
      </p:pic>
      <p:pic>
        <p:nvPicPr>
          <p:cNvPr id="9" name="Рисунок 8" descr="2017-09-29 14:09:52.893000"/>
          <p:cNvPicPr>
            <a:picLocks noChangeAspect="1"/>
          </p:cNvPicPr>
          <p:nvPr/>
        </p:nvPicPr>
        <p:blipFill rotWithShape="1">
          <a:blip r:embed="rId5"/>
          <a:srcRect l="29523" t="22676" r="24552" b="732"/>
          <a:stretch/>
        </p:blipFill>
        <p:spPr>
          <a:xfrm>
            <a:off x="5489561" y="2611379"/>
            <a:ext cx="3209916" cy="3257715"/>
          </a:xfrm>
          <a:prstGeom prst="rect">
            <a:avLst/>
          </a:prstGeom>
        </p:spPr>
      </p:pic>
      <p:pic>
        <p:nvPicPr>
          <p:cNvPr id="11" name="Рисунок 10" descr="2017-09-29 14:10:16.344000"/>
          <p:cNvPicPr>
            <a:picLocks noChangeAspect="1"/>
          </p:cNvPicPr>
          <p:nvPr/>
        </p:nvPicPr>
        <p:blipFill rotWithShape="1">
          <a:blip r:embed="rId6"/>
          <a:srcRect l="1481" t="7617" r="10362" b="3097"/>
          <a:stretch/>
        </p:blipFill>
        <p:spPr>
          <a:xfrm>
            <a:off x="8777238" y="2404996"/>
            <a:ext cx="2510736" cy="374702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737149"/>
            <a:ext cx="10058400" cy="402336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ru-RU" u="sng" dirty="0"/>
              <a:t>волонтерская работа в детских отделениях больниц-партнеров проекта</a:t>
            </a:r>
            <a:r>
              <a:rPr lang="ru-RU" dirty="0"/>
              <a:t>:</a:t>
            </a:r>
          </a:p>
          <a:p>
            <a:endParaRPr lang="ru-RU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9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914157" cy="1450757"/>
          </a:xfrm>
        </p:spPr>
        <p:txBody>
          <a:bodyPr/>
          <a:lstStyle/>
          <a:p>
            <a:pPr algn="ctr"/>
            <a:r>
              <a:rPr lang="ru-RU" b="1" dirty="0" smtClean="0"/>
              <a:t>ОСНОВНЫЕ НАПРАВЛЕНИЯ РАБОТЫ</a:t>
            </a:r>
            <a:endParaRPr lang="ru-RU" b="1" dirty="0"/>
          </a:p>
        </p:txBody>
      </p:sp>
      <p:pic>
        <p:nvPicPr>
          <p:cNvPr id="6" name="Рисунок 5" descr="2017-09-29 14:22:02.9300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4818" y="2140229"/>
            <a:ext cx="2482215" cy="3730625"/>
          </a:xfrm>
          <a:prstGeom prst="rect">
            <a:avLst/>
          </a:prstGeom>
        </p:spPr>
      </p:pic>
      <p:pic>
        <p:nvPicPr>
          <p:cNvPr id="7" name="Рисунок 6" descr="2017-09-29 14:23:15.786000"/>
          <p:cNvPicPr>
            <a:picLocks noChangeAspect="1"/>
          </p:cNvPicPr>
          <p:nvPr/>
        </p:nvPicPr>
        <p:blipFill>
          <a:blip r:embed="rId5"/>
          <a:srcRect l="-5527" t="3835" r="15072" b="5173"/>
          <a:stretch>
            <a:fillRect/>
          </a:stretch>
        </p:blipFill>
        <p:spPr>
          <a:xfrm>
            <a:off x="5137472" y="3265360"/>
            <a:ext cx="3883025" cy="2614295"/>
          </a:xfrm>
          <a:prstGeom prst="rect">
            <a:avLst/>
          </a:prstGeom>
        </p:spPr>
      </p:pic>
      <p:pic>
        <p:nvPicPr>
          <p:cNvPr id="8" name="Рисунок 7" descr="2017-09-29 14:24:47.208000"/>
          <p:cNvPicPr>
            <a:picLocks noChangeAspect="1"/>
          </p:cNvPicPr>
          <p:nvPr/>
        </p:nvPicPr>
        <p:blipFill>
          <a:blip r:embed="rId6"/>
          <a:srcRect l="9854" t="10656" r="9800" b="24696"/>
          <a:stretch>
            <a:fillRect/>
          </a:stretch>
        </p:blipFill>
        <p:spPr>
          <a:xfrm>
            <a:off x="234989" y="2233361"/>
            <a:ext cx="3021965" cy="3591560"/>
          </a:xfrm>
          <a:prstGeom prst="rect">
            <a:avLst/>
          </a:prstGeom>
        </p:spPr>
      </p:pic>
      <p:pic>
        <p:nvPicPr>
          <p:cNvPr id="10" name="Рисунок 9" descr="2017-09-29 14:27:48.166000"/>
          <p:cNvPicPr>
            <a:picLocks noChangeAspect="1"/>
          </p:cNvPicPr>
          <p:nvPr/>
        </p:nvPicPr>
        <p:blipFill>
          <a:blip r:embed="rId7"/>
          <a:srcRect l="15694" t="15546" r="33056" b="16387"/>
          <a:stretch>
            <a:fillRect/>
          </a:stretch>
        </p:blipFill>
        <p:spPr>
          <a:xfrm>
            <a:off x="3331275" y="2233361"/>
            <a:ext cx="2827446" cy="248229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ru-RU" u="sng" dirty="0"/>
              <a:t>волонтерская работа в детских отделениях больниц-партнеров проекта</a:t>
            </a:r>
            <a:r>
              <a:rPr lang="ru-RU" dirty="0"/>
              <a:t>:</a:t>
            </a:r>
          </a:p>
          <a:p>
            <a:endParaRPr lang="ru-RU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7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914157" cy="1450757"/>
          </a:xfrm>
        </p:spPr>
        <p:txBody>
          <a:bodyPr/>
          <a:lstStyle/>
          <a:p>
            <a:pPr algn="ctr"/>
            <a:r>
              <a:rPr lang="ru-RU" b="1" dirty="0" smtClean="0"/>
              <a:t>ОСНОВНЫЕ НАПРАВЛЕНИЯ РАБОТЫ</a:t>
            </a:r>
            <a:endParaRPr lang="ru-RU" b="1" dirty="0"/>
          </a:p>
        </p:txBody>
      </p:sp>
      <p:pic>
        <p:nvPicPr>
          <p:cNvPr id="2" name="Рисунок 1" descr="2017-09-29 14:29:21.450000"/>
          <p:cNvPicPr>
            <a:picLocks noChangeAspect="1"/>
          </p:cNvPicPr>
          <p:nvPr/>
        </p:nvPicPr>
        <p:blipFill>
          <a:blip r:embed="rId4"/>
          <a:srcRect l="13782" t="12981" r="21474" b="14904"/>
          <a:stretch>
            <a:fillRect/>
          </a:stretch>
        </p:blipFill>
        <p:spPr>
          <a:xfrm>
            <a:off x="4848339" y="2266141"/>
            <a:ext cx="2642225" cy="3924870"/>
          </a:xfrm>
          <a:prstGeom prst="rect">
            <a:avLst/>
          </a:prstGeom>
        </p:spPr>
      </p:pic>
      <p:pic>
        <p:nvPicPr>
          <p:cNvPr id="5" name="Рисунок 4" descr="2017-09-29 14:29:57.7500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10" y="2564139"/>
            <a:ext cx="4597855" cy="3047521"/>
          </a:xfrm>
          <a:prstGeom prst="rect">
            <a:avLst/>
          </a:prstGeom>
        </p:spPr>
      </p:pic>
      <p:pic>
        <p:nvPicPr>
          <p:cNvPr id="8" name="Рисунок 7" descr="2017-09-29 14:30:48.205000"/>
          <p:cNvPicPr>
            <a:picLocks noChangeAspect="1"/>
          </p:cNvPicPr>
          <p:nvPr/>
        </p:nvPicPr>
        <p:blipFill>
          <a:blip r:embed="rId6"/>
          <a:srcRect l="-427" r="9829" b="7051"/>
          <a:stretch>
            <a:fillRect/>
          </a:stretch>
        </p:blipFill>
        <p:spPr>
          <a:xfrm rot="16200000">
            <a:off x="8182562" y="1966414"/>
            <a:ext cx="3248582" cy="444402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ru-RU" u="sng" dirty="0"/>
              <a:t>партнеры проекта:</a:t>
            </a:r>
            <a:endParaRPr lang="ru-RU" dirty="0"/>
          </a:p>
          <a:p>
            <a:endParaRPr lang="ru-RU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9218" name="Picture 2" descr="https://pp.vk.me/c621317/v621317933/1e899/BiTaYb_zah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17" y="2551944"/>
            <a:ext cx="4055815" cy="304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pp.vk.me/c625731/v625731341/358ff/wTyt2rCrSJ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899" y="2422409"/>
            <a:ext cx="4510432" cy="317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pp.vk.me/c625223/v625223341/216f3/VnxaknVsAo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868" y="1998519"/>
            <a:ext cx="2333650" cy="414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914157" cy="1450757"/>
          </a:xfrm>
        </p:spPr>
        <p:txBody>
          <a:bodyPr/>
          <a:lstStyle/>
          <a:p>
            <a:pPr algn="ctr"/>
            <a:r>
              <a:rPr lang="ru-RU" b="1" dirty="0" smtClean="0"/>
              <a:t>ОСНОВНЫЕ НАПРАВЛЕНИЯ РАБОТЫ</a:t>
            </a:r>
            <a:endParaRPr lang="ru-RU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ksoSlideStyle" descr="#wm#_a_01_210_112" hidden="1"/>
          <p:cNvSpPr/>
          <p:nvPr/>
        </p:nvSpPr>
        <p:spPr>
          <a:xfrm>
            <a:off x="1524000" y="0"/>
            <a:ext cx="12700" cy="127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914157" cy="1450757"/>
          </a:xfrm>
        </p:spPr>
        <p:txBody>
          <a:bodyPr/>
          <a:lstStyle/>
          <a:p>
            <a:pPr algn="ctr"/>
            <a:r>
              <a:rPr lang="ru-RU" b="1" dirty="0" smtClean="0"/>
              <a:t>ОСНОВНЫЕ НАПРАВЛЕНИЯ РАБОТЫ</a:t>
            </a:r>
            <a:endParaRPr lang="ru-RU" b="1" dirty="0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ru-RU" u="sng" dirty="0"/>
              <a:t>партнеры проекта: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 descr="2017-09-29 14:51:02.340000"/>
          <p:cNvPicPr>
            <a:picLocks noChangeAspect="1"/>
          </p:cNvPicPr>
          <p:nvPr/>
        </p:nvPicPr>
        <p:blipFill rotWithShape="1">
          <a:blip r:embed="rId2"/>
          <a:srcRect l="8636" t="-1768" r="8000" b="1"/>
          <a:stretch/>
        </p:blipFill>
        <p:spPr>
          <a:xfrm>
            <a:off x="350729" y="2246112"/>
            <a:ext cx="3858016" cy="3532905"/>
          </a:xfrm>
          <a:prstGeom prst="rect">
            <a:avLst/>
          </a:prstGeom>
        </p:spPr>
      </p:pic>
      <p:pic>
        <p:nvPicPr>
          <p:cNvPr id="6" name="Рисунок 5" descr="2017-09-29 14:51:13.699000"/>
          <p:cNvPicPr>
            <a:picLocks noChangeAspect="1"/>
          </p:cNvPicPr>
          <p:nvPr/>
        </p:nvPicPr>
        <p:blipFill>
          <a:blip r:embed="rId3"/>
          <a:srcRect l="11078" t="25225" r="15868" b="1802"/>
          <a:stretch>
            <a:fillRect/>
          </a:stretch>
        </p:blipFill>
        <p:spPr>
          <a:xfrm>
            <a:off x="6966132" y="2407802"/>
            <a:ext cx="5076190" cy="3371215"/>
          </a:xfrm>
          <a:prstGeom prst="rect">
            <a:avLst/>
          </a:prstGeom>
        </p:spPr>
      </p:pic>
      <p:pic>
        <p:nvPicPr>
          <p:cNvPr id="7" name="Рисунок 6" descr="2017-09-29 14:52:07.466000"/>
          <p:cNvPicPr>
            <a:picLocks noChangeAspect="1"/>
          </p:cNvPicPr>
          <p:nvPr/>
        </p:nvPicPr>
        <p:blipFill>
          <a:blip r:embed="rId4"/>
          <a:srcRect l="1205" t="1812" r="-1205" b="-1812"/>
          <a:stretch>
            <a:fillRect/>
          </a:stretch>
        </p:blipFill>
        <p:spPr>
          <a:xfrm>
            <a:off x="4374323" y="2076605"/>
            <a:ext cx="2426230" cy="403360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charset="2"/>
              <a:buChar char="q"/>
            </a:pPr>
            <a:r>
              <a:rPr lang="ru-RU" altLang="ru-RU" b="1" dirty="0"/>
              <a:t>Организационный этап</a:t>
            </a:r>
          </a:p>
          <a:p>
            <a:pPr>
              <a:buFont typeface="Wingdings" charset="2"/>
              <a:buChar char="§"/>
            </a:pPr>
            <a:r>
              <a:rPr lang="ru-RU" altLang="ru-RU" dirty="0"/>
              <a:t>Информирование </a:t>
            </a:r>
            <a:r>
              <a:rPr lang="ru-RU" dirty="0"/>
              <a:t>обучающихся</a:t>
            </a:r>
            <a:r>
              <a:rPr lang="ru-RU" altLang="ru-RU" dirty="0" smtClean="0"/>
              <a:t> </a:t>
            </a:r>
            <a:r>
              <a:rPr lang="ru-RU" altLang="ru-RU" dirty="0"/>
              <a:t>о проекте</a:t>
            </a:r>
          </a:p>
          <a:p>
            <a:pPr>
              <a:buFont typeface="Wingdings" charset="2"/>
              <a:buChar char="§"/>
            </a:pPr>
            <a:r>
              <a:rPr lang="ru-RU" altLang="ru-RU" dirty="0"/>
              <a:t>Формирование инициативных групп</a:t>
            </a:r>
          </a:p>
          <a:p>
            <a:pPr>
              <a:buFont typeface="Wingdings" charset="2"/>
              <a:buChar char="§"/>
            </a:pPr>
            <a:r>
              <a:rPr lang="ru-RU" altLang="ru-RU" dirty="0"/>
              <a:t>Разработка плана мероприятий, графика посещения площадок реализации проекта.</a:t>
            </a:r>
          </a:p>
          <a:p>
            <a:pPr>
              <a:buFont typeface="Wingdings" charset="2"/>
              <a:buChar char="q"/>
            </a:pPr>
            <a:r>
              <a:rPr lang="ru-RU" altLang="ru-RU" b="1" dirty="0" smtClean="0"/>
              <a:t>Реализация проекта</a:t>
            </a:r>
            <a:endParaRPr lang="ru-RU" altLang="ru-RU" b="1" dirty="0"/>
          </a:p>
          <a:p>
            <a:pPr>
              <a:buFont typeface="Wingdings" charset="2"/>
              <a:buChar char="§"/>
            </a:pPr>
            <a:r>
              <a:rPr lang="ru-RU" altLang="ru-RU" dirty="0"/>
              <a:t>определение потенциальных партнеров и участников проекта, установление рабочих контактов; формирование рабочих групп, определение команды волонтеров и распределение по дням работы в зависимости от направления акции;</a:t>
            </a:r>
          </a:p>
          <a:p>
            <a:pPr>
              <a:buFont typeface="Wingdings" charset="2"/>
              <a:buChar char="§"/>
            </a:pPr>
            <a:r>
              <a:rPr lang="ru-RU" altLang="ru-RU" dirty="0" smtClean="0"/>
              <a:t>изготовление </a:t>
            </a:r>
            <a:r>
              <a:rPr lang="ru-RU" altLang="ru-RU" dirty="0"/>
              <a:t>сувенирной продукции для запланированных мероприятий.</a:t>
            </a:r>
          </a:p>
          <a:p>
            <a:pPr>
              <a:buFont typeface="Wingdings" charset="2"/>
              <a:buChar char="§"/>
            </a:pPr>
            <a:r>
              <a:rPr lang="ru-RU" altLang="ru-RU" dirty="0"/>
              <a:t>информационно-рекламная деятельность, привлечение </a:t>
            </a:r>
            <a:r>
              <a:rPr lang="ru-RU" dirty="0"/>
              <a:t>обучающихся</a:t>
            </a:r>
            <a:r>
              <a:rPr lang="ru-RU" altLang="ru-RU" dirty="0" smtClean="0"/>
              <a:t> </a:t>
            </a:r>
            <a:r>
              <a:rPr lang="ru-RU" altLang="ru-RU" dirty="0"/>
              <a:t>Университета к участию в проекте на всех этапах реализации</a:t>
            </a:r>
          </a:p>
          <a:p>
            <a:pPr>
              <a:buFont typeface="Wingdings" charset="2"/>
              <a:buChar char="q"/>
            </a:pPr>
            <a:r>
              <a:rPr lang="ru-RU" altLang="ru-RU" b="1" dirty="0">
                <a:solidFill>
                  <a:srgbClr val="404040"/>
                </a:solidFill>
              </a:rPr>
              <a:t>Заключительный </a:t>
            </a:r>
            <a:r>
              <a:rPr lang="ru-RU" altLang="ru-RU" b="1" dirty="0" smtClean="0">
                <a:solidFill>
                  <a:srgbClr val="404040"/>
                </a:solidFill>
              </a:rPr>
              <a:t>этап</a:t>
            </a:r>
            <a:endParaRPr lang="ru-RU" altLang="ru-RU" dirty="0">
              <a:solidFill>
                <a:srgbClr val="404040"/>
              </a:solidFill>
            </a:endParaRPr>
          </a:p>
          <a:p>
            <a:r>
              <a:rPr lang="ru-RU" altLang="ru-RU" dirty="0">
                <a:solidFill>
                  <a:srgbClr val="404040"/>
                </a:solidFill>
              </a:rPr>
              <a:t>Проведение собрания участников проекта и его актива, с целью подведения итогов</a:t>
            </a:r>
          </a:p>
          <a:p>
            <a:pPr>
              <a:buFont typeface="Wingdings" charset="2"/>
              <a:buChar char="§"/>
            </a:pPr>
            <a:endParaRPr lang="ru-RU" altLang="ru-RU" dirty="0">
              <a:solidFill>
                <a:srgbClr val="40404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87018" y="269876"/>
            <a:ext cx="8744457" cy="14668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ДЕЯТЕЛЬНОСТЬ ПО РЕАЛИЗАЦИИ </a:t>
            </a:r>
            <a:r>
              <a:rPr lang="ru-RU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ПРОЕКТА</a:t>
            </a: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РЕСУРСНОЕ ОБЕСПЕЧЕНИЕ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Объект 2"/>
          <p:cNvSpPr txBox="1"/>
          <p:nvPr/>
        </p:nvSpPr>
        <p:spPr>
          <a:xfrm>
            <a:off x="1108075" y="1798638"/>
            <a:ext cx="10058400" cy="40227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17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705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93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815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82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84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87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895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Материальная и техническая база обеспечивается ресурсами Университета (помещения, стенды) и финансируется Профсоюзным комитетом учащихся для приобретения сувенирной продукции, а также расходных </a:t>
            </a:r>
            <a:r>
              <a:rPr lang="ru-RU" dirty="0" smtClean="0"/>
              <a:t>материалов.</a:t>
            </a:r>
            <a:endParaRPr lang="ru-RU" altLang="ru-RU" dirty="0" smtClean="0"/>
          </a:p>
        </p:txBody>
      </p:sp>
      <p:pic>
        <p:nvPicPr>
          <p:cNvPr id="7" name="Picture 5" descr="C:\Users\user\Desktop\1-hrW3Zuc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5" y="2751138"/>
            <a:ext cx="2860675" cy="330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238" y="2751138"/>
            <a:ext cx="3141662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ОЖИДАЕМЫЕ РЕЗУЛЬТАТЫ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Font typeface="Wingdings" charset="2"/>
              <a:buChar char="§"/>
            </a:pPr>
            <a:r>
              <a:rPr lang="ru-RU" dirty="0"/>
              <a:t>Создание возможности для детей, получающих лечение в детских отделениях больниц и клиник города Санкт-Петербурга, нуждающихся в социальной и психологической помощи, регулярно получать необходимое общение и поддержку.</a:t>
            </a:r>
          </a:p>
          <a:p>
            <a:pPr lvl="0">
              <a:buFont typeface="Wingdings" charset="2"/>
              <a:buChar char="§"/>
            </a:pPr>
            <a:r>
              <a:rPr lang="ru-RU" dirty="0"/>
              <a:t>Формирование активной жизненной позиции обучающихся, повышение общественного статуса обучающихся СПбГПМУ.</a:t>
            </a:r>
          </a:p>
          <a:p>
            <a:pPr lvl="0">
              <a:buFont typeface="Wingdings" charset="2"/>
              <a:buChar char="§"/>
            </a:pPr>
            <a:r>
              <a:rPr lang="ru-RU" dirty="0"/>
              <a:t>Приобретение дополнительных профессиональных компетенций </a:t>
            </a:r>
            <a:r>
              <a:rPr lang="ru-RU" dirty="0" smtClean="0"/>
              <a:t>обучающимися-медиками </a:t>
            </a:r>
            <a:r>
              <a:rPr lang="ru-RU" dirty="0"/>
              <a:t>в процессе волонтерской деятельности.</a:t>
            </a:r>
          </a:p>
          <a:p>
            <a:pPr lvl="0">
              <a:buFont typeface="Wingdings" charset="2"/>
              <a:buChar char="§"/>
            </a:pPr>
            <a:r>
              <a:rPr lang="ru-RU" dirty="0"/>
              <a:t>Широкое вовлечение обучающихся СПбГПМУ в общественную жизнь Университета, Санкт-Петербурга и Ленинградской области, основанное на принципе добровольности.</a:t>
            </a:r>
          </a:p>
          <a:p>
            <a:pPr lvl="0">
              <a:buFont typeface="Wingdings" charset="2"/>
              <a:buChar char="§"/>
            </a:pPr>
            <a:r>
              <a:rPr lang="ru-RU" dirty="0"/>
              <a:t>Расширение контактов с другими ВУЗами, территориально близкими к Педиатрическому Университету, путем проведения совместных акций с целью развития не только данного направления, но и сотрудничества в других сферах жизни.</a:t>
            </a:r>
          </a:p>
          <a:p>
            <a:endParaRPr lang="ru-RU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ДОСТИГНУТЫЕ РЕЗУЛЬТАТЫ</a:t>
            </a:r>
            <a:endParaRPr lang="ru-RU" b="1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7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93" y="286603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4994" y="1862770"/>
            <a:ext cx="7601282" cy="444110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8203" y="286603"/>
            <a:ext cx="7987476" cy="1450757"/>
          </a:xfrm>
        </p:spPr>
        <p:txBody>
          <a:bodyPr>
            <a:normAutofit/>
          </a:bodyPr>
          <a:lstStyle/>
          <a:p>
            <a:r>
              <a:rPr lang="ru-RU" sz="4200" b="1" dirty="0" smtClean="0"/>
              <a:t>СПАСИБО ЗА ВНИМАНИЕ!</a:t>
            </a:r>
            <a:endParaRPr lang="ru-RU" sz="4200" b="1" dirty="0"/>
          </a:p>
        </p:txBody>
      </p:sp>
      <p:pic>
        <p:nvPicPr>
          <p:cNvPr id="9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89" y="0"/>
            <a:ext cx="1488578" cy="1799238"/>
          </a:xfrm>
          <a:prstGeom prst="rect">
            <a:avLst/>
          </a:prstGeom>
        </p:spPr>
      </p:pic>
      <p:pic>
        <p:nvPicPr>
          <p:cNvPr id="10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" y="209149"/>
            <a:ext cx="1586358" cy="158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2017-09-29 14:57:38.0380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441" y="1799238"/>
            <a:ext cx="6246033" cy="447630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</TotalTime>
  <Words>660</Words>
  <Application>Microsoft Office PowerPoint</Application>
  <PresentationFormat>Широкоэкранный</PresentationFormat>
  <Paragraphs>75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宋体</vt:lpstr>
      <vt:lpstr>Arial</vt:lpstr>
      <vt:lpstr>Calibri</vt:lpstr>
      <vt:lpstr>Calibri Light</vt:lpstr>
      <vt:lpstr>Times New Roman</vt:lpstr>
      <vt:lpstr>Trebuchet MS</vt:lpstr>
      <vt:lpstr>Wingdings</vt:lpstr>
      <vt:lpstr>Wingdings 3</vt:lpstr>
      <vt:lpstr>Грань</vt:lpstr>
      <vt:lpstr>Ретро</vt:lpstr>
      <vt:lpstr>Социальный проект ППО учащихся СПбГПМУ  «Дети - детям»</vt:lpstr>
      <vt:lpstr>«ДЕТИ – ДЕТЯМ»</vt:lpstr>
      <vt:lpstr>Презентация PowerPoint</vt:lpstr>
      <vt:lpstr>ЗАДАЧИ ПРОЕКТА</vt:lpstr>
      <vt:lpstr>УЧАСТНИКИ ПРОЕКТА</vt:lpstr>
      <vt:lpstr>ОСНОВНЫЕ НАПРАВЛЕНИЯ РАБОТЫ</vt:lpstr>
      <vt:lpstr>ОСНОВНЫЕ НАПРАВЛЕНИЯ РАБОТЫ</vt:lpstr>
      <vt:lpstr>ОСНОВНЫЕ НАПРАВЛЕНИЯ РАБОТЫ</vt:lpstr>
      <vt:lpstr>ОСНОВНЫЕ НАПРАВЛЕНИЯ РАБОТЫ</vt:lpstr>
      <vt:lpstr>ОСНОВНЫЕ НАПРАВЛЕНИЯ РАБОТЫ</vt:lpstr>
      <vt:lpstr>ОСНОВНЫЕ НАПРАВЛЕНИЯ РАБОТЫ</vt:lpstr>
      <vt:lpstr>ДЕЯТЕЛЬНОСТЬ ПО РЕАЛИЗАЦИИ ПРОЕКТА</vt:lpstr>
      <vt:lpstr>РЕСУРСНОЕ ОБЕСПЕЧЕНИЕ</vt:lpstr>
      <vt:lpstr>ОЖИДАЕМЫЕ РЕЗУЛЬТАТЫ</vt:lpstr>
      <vt:lpstr>ДОСТИГНУТЫЕ РЕЗУЛЬТАТЫ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Евгеньевна</dc:creator>
  <cp:lastModifiedBy>Дарья</cp:lastModifiedBy>
  <cp:revision>44</cp:revision>
  <dcterms:created xsi:type="dcterms:W3CDTF">1900-01-01T00:00:00Z</dcterms:created>
  <dcterms:modified xsi:type="dcterms:W3CDTF">2019-04-01T16:26:08Z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2052-7.6.1</vt:lpwstr>
  </property>
</Properties>
</file>