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79" r:id="rId5"/>
    <p:sldId id="282" r:id="rId6"/>
    <p:sldId id="277" r:id="rId7"/>
    <p:sldId id="283" r:id="rId8"/>
    <p:sldId id="28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27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458200" cy="1222375"/>
          </a:xfrm>
          <a:solidFill>
            <a:schemeClr val="bg2">
              <a:lumMod val="9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200" b="1" cap="none" dirty="0" smtClean="0">
                <a:solidFill>
                  <a:srgbClr val="002060"/>
                </a:solidFill>
                <a:effectLst/>
                <a:latin typeface="Trebuchet MS"/>
              </a:rPr>
              <a:t>                  </a:t>
            </a:r>
            <a:r>
              <a:rPr lang="ru-RU" sz="3100" b="1" cap="none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МКОУ </a:t>
            </a:r>
            <a:r>
              <a:rPr lang="ru-RU" sz="3100" b="1" cap="none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Грибановская</a:t>
            </a:r>
            <a:r>
              <a:rPr lang="ru-RU" sz="31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СОШ № 3</a:t>
            </a:r>
            <a:br>
              <a:rPr lang="ru-RU" sz="31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1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ru-RU" sz="3100" b="1" cap="none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Волонтёрское </a:t>
            </a:r>
            <a:r>
              <a:rPr lang="ru-RU" sz="31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объединение </a:t>
            </a:r>
            <a:r>
              <a:rPr lang="ru-RU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ВМЕСТЕ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cap="none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cap="none" dirty="0" smtClean="0">
                <a:solidFill>
                  <a:srgbClr val="002060"/>
                </a:solidFill>
                <a:effectLst/>
                <a:latin typeface="Trebuchet MS"/>
              </a:rPr>
              <a:t/>
            </a:r>
            <a:br>
              <a:rPr lang="ru-RU" sz="3200" b="1" cap="none" dirty="0" smtClean="0">
                <a:solidFill>
                  <a:srgbClr val="002060"/>
                </a:solidFill>
                <a:effectLst/>
                <a:latin typeface="Trebuchet MS"/>
              </a:rPr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1972" y="1828800"/>
            <a:ext cx="8596313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Социальный проект</a:t>
            </a:r>
          </a:p>
          <a:p>
            <a:pPr lvl="0" algn="ctr"/>
            <a:r>
              <a:rPr lang="ru-RU" sz="3600" b="1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«Лекарство от Одиночества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lvl="0"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EA157A">
                        <a:satMod val="155000"/>
                      </a:srgbClr>
                    </a:gs>
                    <a:gs pos="100000">
                      <a:srgbClr val="EA157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Руководитель Горемыкина Е.Ю.</a:t>
            </a:r>
            <a:endParaRPr lang="ru-RU" sz="3600" b="1" spc="50" dirty="0">
              <a:ln w="11430"/>
              <a:gradFill>
                <a:gsLst>
                  <a:gs pos="25000">
                    <a:srgbClr val="EA157A">
                      <a:satMod val="155000"/>
                    </a:srgbClr>
                  </a:gs>
                  <a:gs pos="100000">
                    <a:srgbClr val="EA157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46" y="3886200"/>
            <a:ext cx="3687763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319924"/>
            <a:ext cx="2743201" cy="185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828800" cy="262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56" y="1319924"/>
            <a:ext cx="2716213" cy="1809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1" y="228600"/>
            <a:ext cx="6705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latin typeface="Franklin Gothic Medium"/>
              </a:rPr>
              <a:t>5. Проект стал победителем районного этапа акции-конкурса социальных проектов «Я-гражданин России» и участником областного этапа.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199" y="3171075"/>
            <a:ext cx="78486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 smtClean="0">
                <a:solidFill>
                  <a:prstClr val="black"/>
                </a:solidFill>
                <a:latin typeface="Franklin Gothic Medium"/>
              </a:rPr>
              <a:t>6. Шефство работает, проект развивается. Без внимания ветеранов не оставляем. Помогаем, поздравляем, дарим подарки.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43" y="3968335"/>
            <a:ext cx="2124857" cy="2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181371"/>
            <a:ext cx="3062266" cy="211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7199" y="6082814"/>
            <a:ext cx="330225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C00000"/>
                </a:solidFill>
                <a:latin typeface="Franklin Gothic Medium"/>
              </a:rPr>
              <a:t>Пасхальные сувениры.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36427" y="4985384"/>
            <a:ext cx="2154116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Franklin Gothic Medium"/>
              </a:rPr>
              <a:t>Помощь на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Franklin Gothic Medium"/>
              </a:rPr>
              <a:t>приусадебном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Franklin Gothic Medium"/>
              </a:rPr>
              <a:t> участке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Franklin Gothic Medium"/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5753100" cy="762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/>
            </a:r>
            <a:br>
              <a:rPr lang="ru-RU" sz="48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</a:br>
            <a:r>
              <a:rPr lang="ru-RU" sz="4800" b="1" i="1" cap="none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Соцопрос</a:t>
            </a:r>
            <a:r>
              <a:rPr lang="ru-RU" sz="4800" b="1" i="1" cap="none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/>
            </a:r>
            <a:br>
              <a:rPr lang="ru-RU" sz="4800" b="1" i="1" cap="none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</a:br>
            <a:r>
              <a:rPr lang="ru-RU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 </a:t>
            </a:r>
            <a:endParaRPr lang="ru-RU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1064972qm293tz1z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410200"/>
            <a:ext cx="3124200" cy="838200"/>
          </a:xfrm>
          <a:prstGeom prst="rect">
            <a:avLst/>
          </a:prstGeom>
        </p:spPr>
      </p:pic>
      <p:pic>
        <p:nvPicPr>
          <p:cNvPr id="5" name="Рисунок 4" descr="1064972qm293tz1z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5486400"/>
            <a:ext cx="3124200" cy="8382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79879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46" y="1295400"/>
            <a:ext cx="3005137" cy="261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4800" y="4309408"/>
            <a:ext cx="8839200" cy="24314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chemeClr val="bg1"/>
                </a:solidFill>
                <a:latin typeface="Times New Roman"/>
                <a:ea typeface="Calibri"/>
              </a:rPr>
              <a:t>ПРОБЛЕМЫ ОДИНОКИХ ПЕНСИОНЕРОВ в рейтинге занимают третье место, но именно эту проблему решить в наших силах и  у нас имеется опыт работы в этой области</a:t>
            </a:r>
            <a:r>
              <a:rPr lang="ru-RU" sz="2800" b="1" i="1" dirty="0" smtClean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</a:p>
          <a:p>
            <a:pPr lvl="0" algn="ctr"/>
            <a:r>
              <a:rPr lang="ru-RU" sz="4000" b="1" i="1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Актуально.</a:t>
            </a:r>
            <a:endParaRPr lang="ru-RU" sz="40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cap="none" dirty="0">
                <a:solidFill>
                  <a:srgbClr val="00B050"/>
                </a:solidFill>
                <a:effectLst/>
                <a:latin typeface="Times New Roman"/>
                <a:ea typeface="Calibri"/>
                <a:cs typeface="+mn-cs"/>
              </a:rPr>
              <a:t>Выбран вариант </a:t>
            </a:r>
            <a:r>
              <a:rPr lang="ru-RU" sz="2800" b="1" cap="none" dirty="0">
                <a:solidFill>
                  <a:srgbClr val="00B050"/>
                </a:solidFill>
                <a:effectLst/>
                <a:latin typeface="Times New Roman"/>
                <a:ea typeface="Calibri"/>
                <a:cs typeface="+mn-cs"/>
              </a:rPr>
              <a:t>«Взять шефство над одинокими пожилыми людьми»,</a:t>
            </a:r>
            <a:r>
              <a:rPr lang="ru-RU" sz="2000" b="1" cap="none" dirty="0">
                <a:solidFill>
                  <a:srgbClr val="00B050"/>
                </a:solidFill>
                <a:effectLst/>
                <a:latin typeface="Times New Roman"/>
                <a:ea typeface="Calibri"/>
                <a:cs typeface="+mn-cs"/>
              </a:rPr>
              <a:t> так как этот вариант включает в себя все остальные. </a:t>
            </a:r>
            <a:endParaRPr lang="ru-RU" sz="2000" b="1" cap="none" dirty="0">
              <a:solidFill>
                <a:srgbClr val="00B050"/>
              </a:solidFill>
              <a:effectLst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 descr="1064972qm293tz1z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81000"/>
            <a:ext cx="3124200" cy="838200"/>
          </a:xfrm>
          <a:prstGeom prst="rect">
            <a:avLst/>
          </a:prstGeom>
        </p:spPr>
      </p:pic>
      <p:pic>
        <p:nvPicPr>
          <p:cNvPr id="5" name="Рисунок 4" descr="1064972qm293tz1z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3124200" cy="8382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67768" y="1828800"/>
            <a:ext cx="868680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1.Выявить  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</a:rPr>
              <a:t>одиноких пожилых людей нашего микрорайона посёлка. 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</a:rPr>
              <a:t>2.Изготовить своими руками поделки и закупить  гостинцы на Новый год и Рождество.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</a:rPr>
              <a:t>3.Познакомиться с одинокими пожилыми людьми, подготовить для них концерт и  поздравить  с новогодними праздниками. 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</a:rPr>
              <a:t>4.Взять шефство над теми, кому необходима забота и помощь.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1568" y="46047"/>
            <a:ext cx="8839200" cy="150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3200" b="1" i="1" dirty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Цель проекта </a:t>
            </a:r>
            <a:r>
              <a:rPr lang="ru-RU" sz="2000" b="1" i="1" dirty="0" smtClean="0">
                <a:solidFill>
                  <a:srgbClr val="FF0000"/>
                </a:solidFill>
                <a:latin typeface="Calibri"/>
              </a:rPr>
              <a:t>:</a:t>
            </a:r>
            <a:r>
              <a:rPr lang="ru-RU" sz="2000" i="1" dirty="0" smtClean="0">
                <a:solidFill>
                  <a:srgbClr val="800000"/>
                </a:solidFill>
                <a:latin typeface="Calibri"/>
              </a:rPr>
              <a:t> 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дать возможность пожилым людям посёлка, проживающим без родственников, осознать, что они не одиноки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624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/>
            </a:r>
            <a:b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</a:br>
            <a: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Целевая группа-</a:t>
            </a:r>
            <a:r>
              <a:rPr lang="ru-RU" sz="2800" b="1" i="1" cap="none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одинокие пожилые люди преимущественно нашего микрорайона, 19 человек.</a:t>
            </a:r>
            <a: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Сроки </a:t>
            </a:r>
            <a: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реализации проекта: </a:t>
            </a:r>
            <a:r>
              <a:rPr lang="ru-RU" sz="2800" b="1" i="1" cap="none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декабрь 2017- январь –март 2018  г .</a:t>
            </a:r>
            <a:br>
              <a:rPr lang="ru-RU" sz="2800" b="1" i="1" cap="none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i="1" cap="none" dirty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оличество участников </a:t>
            </a:r>
            <a:r>
              <a:rPr lang="ru-RU" sz="2800" b="1" i="1" cap="none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r>
              <a:rPr lang="ru-RU" sz="2800" b="1" i="1" cap="none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26 волонтёров в возрасте от 11 до 17 лет.</a:t>
            </a:r>
            <a:br>
              <a:rPr lang="ru-RU" sz="2800" b="1" i="1" cap="none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i="1" cap="none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800" b="1" i="1" cap="none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88307"/>
            <a:ext cx="3602124" cy="2686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992562"/>
            <a:ext cx="3619500" cy="2865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840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6172200"/>
          </a:xfrm>
        </p:spPr>
        <p:txBody>
          <a:bodyPr>
            <a:noAutofit/>
          </a:bodyPr>
          <a:lstStyle/>
          <a:p>
            <a:r>
              <a:rPr lang="ru-RU" sz="2800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Краткая аннотация</a:t>
            </a:r>
            <a:r>
              <a:rPr lang="ru-RU" sz="2000" b="1" i="1" cap="none" dirty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/>
            </a:r>
            <a:br>
              <a:rPr lang="ru-RU" sz="2000" b="1" i="1" cap="none" dirty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</a:br>
            <a:r>
              <a:rPr lang="ru-RU" sz="2400" b="1" i="1" cap="none" dirty="0" smtClean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Проект </a:t>
            </a:r>
            <a:r>
              <a:rPr lang="ru-RU" sz="2400" b="1" i="1" cap="none" dirty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направлен на  шефскую работу с одинокими пожилыми </a:t>
            </a:r>
            <a:r>
              <a:rPr lang="ru-RU" sz="2400" b="1" i="1" cap="none" dirty="0" smtClean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ветеранами. Великой отечественной войны, позволил </a:t>
            </a:r>
            <a:r>
              <a:rPr lang="ru-RU" sz="2400" b="1" i="1" cap="none" dirty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выявить </a:t>
            </a:r>
            <a:r>
              <a:rPr lang="ru-RU" sz="2400" b="1" i="1" cap="none" dirty="0" smtClean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и расширить </a:t>
            </a:r>
            <a:r>
              <a:rPr lang="ru-RU" sz="2400" b="1" i="1" cap="none" dirty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круг подшефных, провести концерты у ветеранов на дому ,  подарить подарки к Новому году и Рождеству, изготовленные детьми и родителями, а также гостинцы, приобретенные на средства, заработанные школьниками от операции «</a:t>
            </a:r>
            <a:r>
              <a:rPr lang="ru-RU" sz="2400" b="1" i="1" cap="none" dirty="0" err="1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Рециклинг</a:t>
            </a:r>
            <a:r>
              <a:rPr lang="ru-RU" sz="2400" b="1" i="1" cap="none" dirty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». </a:t>
            </a:r>
            <a:r>
              <a:rPr lang="ru-RU" sz="2400" b="1" i="1" cap="none" dirty="0" smtClean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График </a:t>
            </a:r>
            <a:r>
              <a:rPr lang="ru-RU" sz="2400" b="1" i="1" cap="none" dirty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помощи и ежемесячных встреч, поздравлений с праздниками и помощи по хозяйству,  помог   подшефным почувствовать внимание к себе,  а шефам-волонтёрам научиться заботиться о пожилых людях .Социальный эффект: Привлечение внимания к проблеме одиночества престарелых ветеранов через СМИ , позволило найти помощников среди соседей одиноких ветеранов, воспитывает у окружающих чувство сострадания. Размещение видео интервью с ветеранами в интернете, газеты о ветеране позволил привлечь внимание к живым и истинным страницам истории Великой отечественной войны, узнать правду о </a:t>
            </a:r>
            <a:r>
              <a:rPr lang="ru-RU" sz="2400" b="1" i="1" cap="none" dirty="0" smtClean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>войне.</a:t>
            </a:r>
            <a:r>
              <a:rPr lang="ru-RU" sz="2400" b="1" i="1" cap="none" dirty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  <a:t/>
            </a:r>
            <a:br>
              <a:rPr lang="ru-RU" sz="2400" b="1" i="1" cap="none" dirty="0">
                <a:ln w="11430"/>
                <a:solidFill>
                  <a:srgbClr val="D6ECFF">
                    <a:lumMod val="2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  <a:ea typeface="+mn-ea"/>
                <a:cs typeface="+mn-cs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75187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862"/>
            <a:ext cx="8686800" cy="228013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</a:rPr>
              <a:t/>
            </a:r>
            <a:b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</a:rPr>
            </a:br>
            <a: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</a:rPr>
              <a:t/>
            </a:r>
            <a:br>
              <a:rPr lang="ru-RU" b="1" i="1" cap="none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</a:rPr>
            </a:br>
            <a:r>
              <a:rPr lang="ru-RU" sz="3100" b="1" i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</a:rPr>
              <a:t>Смета  </a:t>
            </a:r>
            <a:r>
              <a:rPr lang="ru-RU" sz="3100" b="1" i="1" cap="none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</a:rPr>
              <a:t>проекта составила порядка  2000 рублей на гостинцы нашим подопечным</a:t>
            </a:r>
            <a:r>
              <a:rPr lang="ru-RU" sz="3100" b="1" i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</a:rPr>
              <a:t>.</a:t>
            </a:r>
            <a:r>
              <a:rPr lang="ru-RU" sz="3100" b="1" i="1" cap="none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</a:rPr>
              <a:t> </a:t>
            </a:r>
            <a:r>
              <a:rPr lang="ru-RU" b="1" i="1" cap="none" dirty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Собрали 700  килограммов макулатуры. Участвовала вся школа.</a:t>
            </a:r>
            <a:r>
              <a:rPr lang="ru-RU" sz="3100" b="1" i="1" cap="none" dirty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100" b="1" i="1" cap="none" dirty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100" b="1" i="1" cap="none" dirty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100" b="1" i="1" cap="none" dirty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22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3657600" cy="272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8085"/>
            <a:ext cx="5987806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79985"/>
            <a:ext cx="35052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66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297161"/>
            <a:ext cx="2326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itchFamily="18" charset="0"/>
                <a:cs typeface="Arial" pitchFamily="34" charset="0"/>
              </a:rPr>
              <a:t>Реализация</a:t>
            </a:r>
            <a:endParaRPr lang="ru-RU" sz="24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0648"/>
            <a:ext cx="3321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itchFamily="18" charset="0"/>
                <a:cs typeface="Arial" pitchFamily="34" charset="0"/>
              </a:rPr>
              <a:t>План действий</a:t>
            </a:r>
            <a:endParaRPr lang="ru-RU" sz="3200" i="1" dirty="0">
              <a:solidFill>
                <a:schemeClr val="bg2">
                  <a:lumMod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1" y="1052736"/>
            <a:ext cx="60468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1.Составить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одиноких пожилых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людей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Подготовить </a:t>
            </a:r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подарки </a:t>
            </a:r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2400" b="1" i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новогодние поздравления.</a:t>
            </a:r>
          </a:p>
          <a:p>
            <a:r>
              <a:rPr lang="ru-RU" sz="2400" b="1" i="1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3-4  недели декабря ,</a:t>
            </a:r>
          </a:p>
          <a:p>
            <a:r>
              <a:rPr lang="ru-RU" sz="2400" b="1" i="1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20 человек</a:t>
            </a:r>
            <a:endParaRPr lang="ru-RU" sz="2400" b="1" i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Посетить на дому</a:t>
            </a:r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выступить </a:t>
            </a:r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 концертом,</a:t>
            </a:r>
            <a:endParaRPr lang="ru-RU" sz="2400" b="1" i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 поздравлениями, подарить подарки,  </a:t>
            </a: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оставить контактный телефон</a:t>
            </a:r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i="1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1-2 недели января. , 23 человека</a:t>
            </a:r>
            <a:endParaRPr lang="ru-RU" sz="2400" b="1" i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Составить план посещений и оказания </a:t>
            </a:r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помощи</a:t>
            </a:r>
          </a:p>
          <a:p>
            <a:r>
              <a:rPr lang="ru-RU" sz="2400" b="1" i="1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3-4 недели января. , 10 </a:t>
            </a:r>
            <a:r>
              <a:rPr lang="ru-RU" sz="2400" b="1" i="1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32538" y="1206020"/>
            <a:ext cx="1230682" cy="3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42891" y="1539538"/>
            <a:ext cx="5496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неделя</a:t>
            </a:r>
            <a:r>
              <a:rPr lang="ru-RU" sz="2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декабря 5 человек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Рисунок 12" descr="H:\проект вол поб янв 18папка\IMG_71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8822" y="1846907"/>
            <a:ext cx="2429864" cy="16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49" y="3013045"/>
            <a:ext cx="2962275" cy="23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6" y="3390502"/>
            <a:ext cx="2485793" cy="1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90" y="4338980"/>
            <a:ext cx="29622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97" y="4962957"/>
            <a:ext cx="2380373" cy="15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33" y="5597349"/>
            <a:ext cx="1481138" cy="15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46" y="1052736"/>
            <a:ext cx="234791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352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6096000" cy="609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Достигнутые результаты</a:t>
            </a:r>
            <a:endParaRPr lang="ru-RU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720512"/>
            <a:ext cx="58673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+mj-lt"/>
              </a:rPr>
              <a:t>1.Фотоотчёт </a:t>
            </a:r>
            <a:r>
              <a:rPr lang="ru-RU" sz="2400" dirty="0">
                <a:latin typeface="+mj-lt"/>
              </a:rPr>
              <a:t>показал, волонтёры выполнили всю запланированную </a:t>
            </a:r>
            <a:r>
              <a:rPr lang="ru-RU" sz="2400" dirty="0" smtClean="0">
                <a:latin typeface="+mj-lt"/>
              </a:rPr>
              <a:t>работу. Выявили 19 одиноких ветеранов, взяли над ними шефство, являемся по первому звонку. Ветераны получили много положительных эмоций от Рождественских поздравлений, концерта на Старый Новый год.</a:t>
            </a:r>
            <a:endParaRPr lang="ru-RU" sz="2000" dirty="0" smtClean="0">
              <a:latin typeface="+mj-lt"/>
            </a:endParaRPr>
          </a:p>
          <a:p>
            <a:pPr algn="just"/>
            <a:endParaRPr lang="ru-RU" sz="2400" dirty="0">
              <a:latin typeface="+mj-lt"/>
            </a:endParaRPr>
          </a:p>
          <a:p>
            <a:pPr algn="just"/>
            <a:r>
              <a:rPr lang="ru-RU" sz="2400" dirty="0" smtClean="0">
                <a:latin typeface="+mj-lt"/>
              </a:rPr>
              <a:t>2.Ветераны стали обращаться за помощью, регулярно получать сувениры и поздравительные открытки к праздникам.</a:t>
            </a:r>
            <a:endParaRPr lang="ru-RU" sz="2400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47" y="-1"/>
            <a:ext cx="2977370" cy="208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003" y="1584111"/>
            <a:ext cx="2786062" cy="215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73" y="3505200"/>
            <a:ext cx="291289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2363788"/>
            <a:ext cx="29575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00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69" y="-11724"/>
            <a:ext cx="6720254" cy="1307123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cap="none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3. Информация о проекте появилась в районной газете, на сайте школы, в группе </a:t>
            </a:r>
            <a:r>
              <a:rPr lang="ru-RU" sz="2400" cap="none" dirty="0" err="1" smtClean="0">
                <a:solidFill>
                  <a:prstClr val="black"/>
                </a:solidFill>
                <a:effectLst/>
                <a:ea typeface="+mn-ea"/>
                <a:cs typeface="+mn-cs"/>
              </a:rPr>
              <a:t>Вконтакте</a:t>
            </a:r>
            <a:r>
              <a:rPr lang="ru-RU" sz="2400" cap="none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- привлекли внимание к проблемам</a:t>
            </a:r>
            <a:br>
              <a:rPr lang="ru-RU" sz="2400" cap="none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r>
              <a:rPr lang="ru-RU" sz="2400" cap="none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стариков.</a:t>
            </a:r>
            <a:endParaRPr lang="ru-RU" sz="2400" cap="none" dirty="0">
              <a:solidFill>
                <a:prstClr val="black"/>
              </a:solidFill>
              <a:effectLst/>
              <a:ea typeface="+mn-ea"/>
              <a:cs typeface="+mn-cs"/>
            </a:endParaRPr>
          </a:p>
        </p:txBody>
      </p:sp>
      <p:pic>
        <p:nvPicPr>
          <p:cNvPr id="4" name="Рисунок 3" descr="1064972qm293tz1z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257800"/>
            <a:ext cx="3124200" cy="838200"/>
          </a:xfrm>
          <a:prstGeom prst="rect">
            <a:avLst/>
          </a:prstGeom>
        </p:spPr>
      </p:pic>
      <p:pic>
        <p:nvPicPr>
          <p:cNvPr id="5" name="Рисунок 4" descr="1064972qm293tz1z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43400"/>
            <a:ext cx="4366846" cy="2248116"/>
          </a:xfrm>
          <a:prstGeom prst="rect">
            <a:avLst/>
          </a:prstGeom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64" y="214356"/>
            <a:ext cx="1536325" cy="253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2" y="1341509"/>
            <a:ext cx="3244734" cy="204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76" y="1341509"/>
            <a:ext cx="3325164" cy="204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E:\тер добр СОШ № 3\алин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5" r="35270"/>
          <a:stretch/>
        </p:blipFill>
        <p:spPr bwMode="auto">
          <a:xfrm>
            <a:off x="7733232" y="214356"/>
            <a:ext cx="1242646" cy="250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90" y="2743966"/>
            <a:ext cx="2917183" cy="210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45740" y="4877596"/>
            <a:ext cx="272495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Васильева А.И. на </a:t>
            </a:r>
            <a:r>
              <a:rPr lang="ru-RU" sz="28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видео интервью </a:t>
            </a:r>
            <a:endParaRPr lang="ru-RU" sz="2800" b="1" i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28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в школе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8582" y="3379131"/>
            <a:ext cx="5728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  <a:latin typeface="Franklin Gothic Medium"/>
                <a:ea typeface="+mj-ea"/>
                <a:cs typeface="+mj-cs"/>
              </a:rPr>
              <a:t>4.Получили положительные отзывы о проекте</a:t>
            </a:r>
            <a:endParaRPr lang="ru-RU" sz="16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99" y="4343400"/>
            <a:ext cx="211024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" y="4309407"/>
            <a:ext cx="1919893" cy="23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29" y="5467457"/>
            <a:ext cx="2374316" cy="133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</TotalTime>
  <Words>352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                  МКОУ Грибановская СОШ № 3               Волонтёрское объединение ВМЕСТЕ  </vt:lpstr>
      <vt:lpstr> Соцопрос  </vt:lpstr>
      <vt:lpstr>Выбран вариант «Взять шефство над одинокими пожилыми людьми», так как этот вариант включает в себя все остальные. </vt:lpstr>
      <vt:lpstr> Целевая группа-одинокие пожилые люди преимущественно нашего микрорайона, 19 человек. Сроки реализации проекта: - декабрь 2017- январь –март 2018  г . Количество участников -26 волонтёров в возрасте от 11 до 17 лет.  </vt:lpstr>
      <vt:lpstr>Краткая аннотация Проект направлен на  шефскую работу с одинокими пожилыми ветеранами. Великой отечественной войны, позволил выявить и расширить круг подшефных, провести концерты у ветеранов на дому ,  подарить подарки к Новому году и Рождеству, изготовленные детьми и родителями, а также гостинцы, приобретенные на средства, заработанные школьниками от операции «Рециклинг». График помощи и ежемесячных встреч, поздравлений с праздниками и помощи по хозяйству,  помог   подшефным почувствовать внимание к себе,  а шефам-волонтёрам научиться заботиться о пожилых людях .Социальный эффект: Привлечение внимания к проблеме одиночества престарелых ветеранов через СМИ , позволило найти помощников среди соседей одиноких ветеранов, воспитывает у окружающих чувство сострадания. Размещение видео интервью с ветеранами в интернете, газеты о ветеране позволил привлечь внимание к живым и истинным страницам истории Великой отечественной войны, узнать правду о войне. </vt:lpstr>
      <vt:lpstr>  Смета  проекта составила порядка  2000 рублей на гостинцы нашим подопечным. Собрали 700  килограммов макулатуры. Участвовала вся школа.  </vt:lpstr>
      <vt:lpstr>Презентация PowerPoint</vt:lpstr>
      <vt:lpstr>Достигнутые результаты</vt:lpstr>
      <vt:lpstr>3. Информация о проекте появилась в районной газете, на сайте школы, в группе Вконтакте- привлекли внимание к проблемам стариков.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Подготовила воспитатель: Кулакова О.А.</dc:title>
  <dc:creator>admin</dc:creator>
  <cp:lastModifiedBy>admin</cp:lastModifiedBy>
  <cp:revision>55</cp:revision>
  <dcterms:modified xsi:type="dcterms:W3CDTF">2018-06-26T13:48:55Z</dcterms:modified>
</cp:coreProperties>
</file>