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69" r:id="rId3"/>
    <p:sldId id="436" r:id="rId4"/>
    <p:sldId id="435" r:id="rId5"/>
    <p:sldId id="434" r:id="rId6"/>
    <p:sldId id="373" r:id="rId7"/>
    <p:sldId id="374" r:id="rId8"/>
    <p:sldId id="372" r:id="rId9"/>
    <p:sldId id="370" r:id="rId10"/>
    <p:sldId id="371" r:id="rId11"/>
    <p:sldId id="408" r:id="rId12"/>
    <p:sldId id="379" r:id="rId13"/>
    <p:sldId id="437" r:id="rId14"/>
    <p:sldId id="375" r:id="rId15"/>
    <p:sldId id="438" r:id="rId16"/>
    <p:sldId id="433" r:id="rId17"/>
    <p:sldId id="423" r:id="rId18"/>
    <p:sldId id="394" r:id="rId19"/>
    <p:sldId id="395" r:id="rId20"/>
    <p:sldId id="378" r:id="rId21"/>
    <p:sldId id="419" r:id="rId22"/>
    <p:sldId id="386" r:id="rId23"/>
    <p:sldId id="385" r:id="rId24"/>
    <p:sldId id="383" r:id="rId25"/>
    <p:sldId id="414" r:id="rId26"/>
    <p:sldId id="406" r:id="rId27"/>
    <p:sldId id="407" r:id="rId28"/>
    <p:sldId id="400" r:id="rId29"/>
    <p:sldId id="429" r:id="rId30"/>
    <p:sldId id="430" r:id="rId31"/>
    <p:sldId id="431" r:id="rId32"/>
    <p:sldId id="440" r:id="rId33"/>
    <p:sldId id="441" r:id="rId34"/>
    <p:sldId id="411" r:id="rId35"/>
    <p:sldId id="377" r:id="rId36"/>
    <p:sldId id="387" r:id="rId37"/>
    <p:sldId id="402" r:id="rId38"/>
    <p:sldId id="409" r:id="rId39"/>
    <p:sldId id="424" r:id="rId40"/>
    <p:sldId id="426" r:id="rId41"/>
    <p:sldId id="427" r:id="rId42"/>
    <p:sldId id="439" r:id="rId43"/>
    <p:sldId id="418" r:id="rId44"/>
    <p:sldId id="417" r:id="rId45"/>
    <p:sldId id="380" r:id="rId46"/>
    <p:sldId id="382" r:id="rId47"/>
    <p:sldId id="396" r:id="rId48"/>
    <p:sldId id="398" r:id="rId49"/>
    <p:sldId id="412" r:id="rId50"/>
    <p:sldId id="413" r:id="rId51"/>
    <p:sldId id="420" r:id="rId52"/>
    <p:sldId id="421" r:id="rId53"/>
    <p:sldId id="428" r:id="rId54"/>
    <p:sldId id="269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7" autoAdjust="0"/>
    <p:restoredTop sz="94718" autoAdjust="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767AC-28D6-4956-8B9C-F26DC12E802C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4E2AF-9980-45BF-A522-816EAB8AD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207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2033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3677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5054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5054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3082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3596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9211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3924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3253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1450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35079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580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7581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5585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7585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675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4499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48918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6218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8442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153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57876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57876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88705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21402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25697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22194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02545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662010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01487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85604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64459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95721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E2AF-9980-45BF-A522-816EAB8ADFA0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1828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C2BE4-4CA5-4D52-A7B1-9A510A8E7489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FA250-FC74-42C0-A387-7FFB1EB4F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4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6.png"/><Relationship Id="rId10" Type="http://schemas.openxmlformats.org/officeDocument/2006/relationships/image" Target="../media/image25.jpeg"/><Relationship Id="rId4" Type="http://schemas.openxmlformats.org/officeDocument/2006/relationships/image" Target="../media/image5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4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5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4.jpe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571744"/>
            <a:ext cx="7929618" cy="17526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Молодёжная Палата</a:t>
            </a:r>
          </a:p>
          <a:p>
            <a:r>
              <a:rPr lang="ru-RU" sz="2000" b="1" dirty="0" smtClean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при Земском собрании </a:t>
            </a:r>
          </a:p>
          <a:p>
            <a:r>
              <a:rPr lang="ru-RU" sz="2000" b="1" dirty="0" smtClean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Павловского муниципального района</a:t>
            </a:r>
            <a:endParaRPr lang="ru-RU" sz="2000" b="1" dirty="0">
              <a:solidFill>
                <a:schemeClr val="tx2"/>
              </a:solidFill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6" name="Рисунок 5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9819" y="570806"/>
            <a:ext cx="1541007" cy="1935734"/>
          </a:xfrm>
          <a:prstGeom prst="rect">
            <a:avLst/>
          </a:prstGeom>
        </p:spPr>
      </p:pic>
      <p:pic>
        <p:nvPicPr>
          <p:cNvPr id="7" name="Рисунок 6" descr="Миниатюр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1189" y="500042"/>
            <a:ext cx="1935059" cy="1935059"/>
          </a:xfrm>
          <a:prstGeom prst="rect">
            <a:avLst/>
          </a:prstGeom>
        </p:spPr>
      </p:pic>
      <p:pic>
        <p:nvPicPr>
          <p:cNvPr id="8" name="Рисунок 7" descr="Pavlovo_gorod.jpg"/>
          <p:cNvPicPr>
            <a:picLocks noChangeAspect="1"/>
          </p:cNvPicPr>
          <p:nvPr/>
        </p:nvPicPr>
        <p:blipFill>
          <a:blip r:embed="rId5"/>
          <a:srcRect t="5826" b="3875"/>
          <a:stretch>
            <a:fillRect/>
          </a:stretch>
        </p:blipFill>
        <p:spPr>
          <a:xfrm>
            <a:off x="285720" y="4357694"/>
            <a:ext cx="8572560" cy="2196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Состав и численность</a:t>
            </a:r>
          </a:p>
        </p:txBody>
      </p:sp>
      <p:pic>
        <p:nvPicPr>
          <p:cNvPr id="11" name="Рисунок 10" descr="hrMJWclu5k8.jpg"/>
          <p:cNvPicPr>
            <a:picLocks noChangeAspect="1"/>
          </p:cNvPicPr>
          <p:nvPr/>
        </p:nvPicPr>
        <p:blipFill>
          <a:blip r:embed="rId5">
            <a:lum/>
          </a:blip>
          <a:srcRect t="29798" b="9147"/>
          <a:stretch>
            <a:fillRect/>
          </a:stretch>
        </p:blipFill>
        <p:spPr>
          <a:xfrm>
            <a:off x="285719" y="3128094"/>
            <a:ext cx="8572561" cy="29441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4282" y="1285860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2400" b="1" dirty="0" smtClean="0">
                <a:latin typeface="Century Gothic" pitchFamily="34" charset="0"/>
                <a:cs typeface="Times New Roman" pitchFamily="18" charset="0"/>
              </a:rPr>
              <a:t> Всего в палате 50 активных участников</a:t>
            </a:r>
          </a:p>
          <a:p>
            <a:pPr algn="ctr"/>
            <a:endParaRPr lang="ru-RU" sz="2400" b="1" dirty="0" smtClean="0">
              <a:latin typeface="Century Gothic" pitchFamily="34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2400" b="1" dirty="0" smtClean="0">
                <a:latin typeface="Century Gothic" pitchFamily="34" charset="0"/>
                <a:cs typeface="Times New Roman" pitchFamily="18" charset="0"/>
              </a:rPr>
              <a:t> За год привлечено к работе в проектах </a:t>
            </a:r>
          </a:p>
          <a:p>
            <a:pPr algn="ctr"/>
            <a:r>
              <a:rPr lang="ru-RU" sz="2400" b="1" dirty="0" smtClean="0">
                <a:latin typeface="Century Gothic" pitchFamily="34" charset="0"/>
                <a:cs typeface="Times New Roman" pitchFamily="18" charset="0"/>
              </a:rPr>
              <a:t>более 3 000 молодых людей</a:t>
            </a:r>
            <a:endParaRPr lang="ru-RU" sz="2400" dirty="0" smtClean="0">
              <a:latin typeface="Century Gothic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Состав и численность</a:t>
            </a:r>
          </a:p>
        </p:txBody>
      </p:sp>
      <p:pic>
        <p:nvPicPr>
          <p:cNvPr id="10" name="Рисунок 9" descr="hkMbIMXJd8I.jpg"/>
          <p:cNvPicPr>
            <a:picLocks noChangeAspect="1"/>
          </p:cNvPicPr>
          <p:nvPr/>
        </p:nvPicPr>
        <p:blipFill>
          <a:blip r:embed="rId5"/>
          <a:srcRect t="4035" b="20645"/>
          <a:stretch>
            <a:fillRect/>
          </a:stretch>
        </p:blipFill>
        <p:spPr>
          <a:xfrm>
            <a:off x="214282" y="1500174"/>
            <a:ext cx="8676709" cy="43577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9365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Направления работы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282" y="1285860"/>
            <a:ext cx="871543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200" b="1" dirty="0" smtClean="0">
                <a:latin typeface="Century Gothic" pitchFamily="34" charset="0"/>
                <a:cs typeface="Times New Roman" pitchFamily="18" charset="0"/>
              </a:rPr>
              <a:t>- Экология</a:t>
            </a:r>
          </a:p>
          <a:p>
            <a:pPr marL="457200" indent="-457200"/>
            <a:endParaRPr lang="ru-RU" sz="1000" b="1" dirty="0" smtClean="0">
              <a:latin typeface="Century Gothic" pitchFamily="34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Century Gothic" pitchFamily="34" charset="0"/>
                <a:cs typeface="Times New Roman" pitchFamily="18" charset="0"/>
              </a:rPr>
              <a:t>- Образовательные технологии</a:t>
            </a:r>
          </a:p>
          <a:p>
            <a:endParaRPr lang="ru-RU" sz="1000" b="1" dirty="0" smtClean="0">
              <a:latin typeface="Century Gothic" pitchFamily="34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Century Gothic" pitchFamily="34" charset="0"/>
                <a:cs typeface="Times New Roman" pitchFamily="18" charset="0"/>
              </a:rPr>
              <a:t>- Культура, нравственное </a:t>
            </a:r>
          </a:p>
          <a:p>
            <a:r>
              <a:rPr lang="ru-RU" sz="2200" b="1" dirty="0" smtClean="0">
                <a:latin typeface="Century Gothic" pitchFamily="34" charset="0"/>
                <a:cs typeface="Times New Roman" pitchFamily="18" charset="0"/>
              </a:rPr>
              <a:t>   и патриотическое воспитание</a:t>
            </a:r>
          </a:p>
          <a:p>
            <a:endParaRPr lang="ru-RU" sz="1000" b="1" dirty="0" smtClean="0">
              <a:latin typeface="Century Gothic" pitchFamily="34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Century Gothic" pitchFamily="34" charset="0"/>
                <a:cs typeface="Times New Roman" pitchFamily="18" charset="0"/>
              </a:rPr>
              <a:t>- Спорт и здоровье</a:t>
            </a:r>
          </a:p>
          <a:p>
            <a:endParaRPr lang="ru-RU" sz="1000" b="1" dirty="0" smtClean="0">
              <a:latin typeface="Century Gothic" pitchFamily="34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Century Gothic" pitchFamily="34" charset="0"/>
                <a:cs typeface="Times New Roman" pitchFamily="18" charset="0"/>
              </a:rPr>
              <a:t>- Волонтерство и добровольчество</a:t>
            </a:r>
          </a:p>
          <a:p>
            <a:endParaRPr lang="ru-RU" sz="1000" b="1" dirty="0" smtClean="0">
              <a:latin typeface="Century Gothic" pitchFamily="34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Century Gothic" pitchFamily="34" charset="0"/>
                <a:cs typeface="Times New Roman" pitchFamily="18" charset="0"/>
              </a:rPr>
              <a:t>- Работа с детскими домами</a:t>
            </a:r>
          </a:p>
          <a:p>
            <a:endParaRPr lang="ru-RU" sz="1000" b="1" dirty="0" smtClean="0">
              <a:latin typeface="Century Gothic" pitchFamily="34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Century Gothic" pitchFamily="34" charset="0"/>
                <a:cs typeface="Times New Roman" pitchFamily="18" charset="0"/>
              </a:rPr>
              <a:t>- Пропаганда семейных ценностей</a:t>
            </a:r>
          </a:p>
          <a:p>
            <a:endParaRPr lang="ru-RU" sz="1000" b="1" dirty="0" smtClean="0">
              <a:latin typeface="Century Gothic" pitchFamily="34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Century Gothic" pitchFamily="34" charset="0"/>
                <a:cs typeface="Times New Roman" pitchFamily="18" charset="0"/>
              </a:rPr>
              <a:t>- Проектная деятельность</a:t>
            </a:r>
            <a:endParaRPr lang="ru-RU" sz="2200" dirty="0" smtClean="0"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10" name="Рисунок 9" descr="1467451136_delovoy.info.jpg"/>
          <p:cNvPicPr>
            <a:picLocks noChangeAspect="1"/>
          </p:cNvPicPr>
          <p:nvPr/>
        </p:nvPicPr>
        <p:blipFill>
          <a:blip r:embed="rId5"/>
          <a:srcRect l="22429" r="30353"/>
          <a:stretch>
            <a:fillRect/>
          </a:stretch>
        </p:blipFill>
        <p:spPr>
          <a:xfrm>
            <a:off x="5843303" y="1428736"/>
            <a:ext cx="3086415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Благотворительный проект «Волшебная Крышечка»</a:t>
            </a:r>
            <a:endParaRPr lang="ru-RU" sz="2400" dirty="0"/>
          </a:p>
        </p:txBody>
      </p:sp>
      <p:pic>
        <p:nvPicPr>
          <p:cNvPr id="15" name="Содержимое 3" descr="TTRolSl0PF4.jpg"/>
          <p:cNvPicPr>
            <a:picLocks noChangeAspect="1"/>
          </p:cNvPicPr>
          <p:nvPr/>
        </p:nvPicPr>
        <p:blipFill>
          <a:blip r:embed="rId5"/>
          <a:srcRect l="280" t="23044" b="9084"/>
          <a:stretch>
            <a:fillRect/>
          </a:stretch>
        </p:blipFill>
        <p:spPr>
          <a:xfrm>
            <a:off x="285720" y="1714488"/>
            <a:ext cx="8542601" cy="43607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Благотворительный проект «Волшебная Крышечка»</a:t>
            </a:r>
            <a:endParaRPr lang="ru-RU" sz="2400" dirty="0"/>
          </a:p>
        </p:txBody>
      </p:sp>
      <p:pic>
        <p:nvPicPr>
          <p:cNvPr id="11" name="Содержимое 3" descr="hNpXuE9Hb5s.jpg"/>
          <p:cNvPicPr>
            <a:picLocks noChangeAspect="1"/>
          </p:cNvPicPr>
          <p:nvPr/>
        </p:nvPicPr>
        <p:blipFill>
          <a:blip r:embed="rId5"/>
          <a:srcRect t="6000" b="4000"/>
          <a:stretch>
            <a:fillRect/>
          </a:stretch>
        </p:blipFill>
        <p:spPr>
          <a:xfrm>
            <a:off x="4786314" y="1785926"/>
            <a:ext cx="3571900" cy="4286280"/>
          </a:xfrm>
          <a:prstGeom prst="rect">
            <a:avLst/>
          </a:prstGeom>
        </p:spPr>
      </p:pic>
      <p:pic>
        <p:nvPicPr>
          <p:cNvPr id="13" name="Рисунок 12" descr="WNu_lTlJoKE.jpg"/>
          <p:cNvPicPr>
            <a:picLocks noChangeAspect="1"/>
          </p:cNvPicPr>
          <p:nvPr/>
        </p:nvPicPr>
        <p:blipFill>
          <a:blip r:embed="rId6"/>
          <a:srcRect t="5969" b="4478"/>
          <a:stretch>
            <a:fillRect/>
          </a:stretch>
        </p:blipFill>
        <p:spPr>
          <a:xfrm>
            <a:off x="642910" y="1785926"/>
            <a:ext cx="3589724" cy="428628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Благотворительный проект «Волшебная Крышечка»</a:t>
            </a:r>
            <a:endParaRPr lang="ru-RU" sz="2400" dirty="0"/>
          </a:p>
        </p:txBody>
      </p:sp>
      <p:pic>
        <p:nvPicPr>
          <p:cNvPr id="15" name="Рисунок 14" descr="4xPGNvbI2ew.jpg"/>
          <p:cNvPicPr>
            <a:picLocks noChangeAspect="1"/>
          </p:cNvPicPr>
          <p:nvPr/>
        </p:nvPicPr>
        <p:blipFill>
          <a:blip r:embed="rId5"/>
          <a:srcRect t="8641" b="23253"/>
          <a:stretch>
            <a:fillRect/>
          </a:stretch>
        </p:blipFill>
        <p:spPr>
          <a:xfrm>
            <a:off x="285720" y="1767336"/>
            <a:ext cx="8563288" cy="43763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pic>
        <p:nvPicPr>
          <p:cNvPr id="11" name="Рисунок 10" descr="№-169.jpg"/>
          <p:cNvPicPr>
            <a:picLocks noChangeAspect="1"/>
          </p:cNvPicPr>
          <p:nvPr/>
        </p:nvPicPr>
        <p:blipFill>
          <a:blip r:embed="rId5" cstate="print"/>
          <a:srcRect t="3862" b="18893"/>
          <a:stretch>
            <a:fillRect/>
          </a:stretch>
        </p:blipFill>
        <p:spPr>
          <a:xfrm>
            <a:off x="289901" y="1714488"/>
            <a:ext cx="8599118" cy="442915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entury Gothic" pitchFamily="34" charset="0"/>
              </a:rPr>
              <a:t>Общегородской субботник на Троицкой горе возле обелиска</a:t>
            </a:r>
            <a:endParaRPr lang="ru-RU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entury Gothic" pitchFamily="34" charset="0"/>
              </a:rPr>
              <a:t>Общегородской субботник на Троицкой горе возле обелиска</a:t>
            </a:r>
            <a:endParaRPr lang="ru-RU" sz="2000" dirty="0"/>
          </a:p>
        </p:txBody>
      </p:sp>
      <p:pic>
        <p:nvPicPr>
          <p:cNvPr id="13" name="Содержимое 3" descr="№-33.jpg"/>
          <p:cNvPicPr>
            <a:picLocks noChangeAspect="1"/>
          </p:cNvPicPr>
          <p:nvPr/>
        </p:nvPicPr>
        <p:blipFill>
          <a:blip r:embed="rId5"/>
          <a:srcRect b="15248"/>
          <a:stretch>
            <a:fillRect/>
          </a:stretch>
        </p:blipFill>
        <p:spPr>
          <a:xfrm>
            <a:off x="4697712" y="1776272"/>
            <a:ext cx="3429025" cy="1938480"/>
          </a:xfrm>
          <a:prstGeom prst="rect">
            <a:avLst/>
          </a:prstGeom>
        </p:spPr>
      </p:pic>
      <p:pic>
        <p:nvPicPr>
          <p:cNvPr id="15" name="Рисунок 14" descr="№-95.jpg"/>
          <p:cNvPicPr>
            <a:picLocks noChangeAspect="1"/>
          </p:cNvPicPr>
          <p:nvPr/>
        </p:nvPicPr>
        <p:blipFill>
          <a:blip r:embed="rId6"/>
          <a:srcRect t="6142" b="6340"/>
          <a:stretch>
            <a:fillRect/>
          </a:stretch>
        </p:blipFill>
        <p:spPr>
          <a:xfrm>
            <a:off x="911499" y="1791205"/>
            <a:ext cx="3258403" cy="4281001"/>
          </a:xfrm>
          <a:prstGeom prst="rect">
            <a:avLst/>
          </a:prstGeom>
        </p:spPr>
      </p:pic>
      <p:pic>
        <p:nvPicPr>
          <p:cNvPr id="16" name="Рисунок 15" descr="№-30.jpg"/>
          <p:cNvPicPr>
            <a:picLocks noChangeAspect="1"/>
          </p:cNvPicPr>
          <p:nvPr/>
        </p:nvPicPr>
        <p:blipFill>
          <a:blip r:embed="rId7"/>
          <a:srcRect t="9364"/>
          <a:stretch>
            <a:fillRect/>
          </a:stretch>
        </p:blipFill>
        <p:spPr>
          <a:xfrm>
            <a:off x="4697714" y="3990122"/>
            <a:ext cx="3446186" cy="208470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entury Gothic" pitchFamily="34" charset="0"/>
              </a:rPr>
              <a:t>Общегородской субботник на Троицкой горе возле обелиска</a:t>
            </a:r>
            <a:endParaRPr lang="ru-RU" sz="2000" dirty="0"/>
          </a:p>
        </p:txBody>
      </p:sp>
      <p:pic>
        <p:nvPicPr>
          <p:cNvPr id="17" name="Рисунок 16" descr="№-44.jpg"/>
          <p:cNvPicPr>
            <a:picLocks noChangeAspect="1"/>
          </p:cNvPicPr>
          <p:nvPr/>
        </p:nvPicPr>
        <p:blipFill>
          <a:blip r:embed="rId5" cstate="print"/>
          <a:srcRect l="29114" r="8862"/>
          <a:stretch>
            <a:fillRect/>
          </a:stretch>
        </p:blipFill>
        <p:spPr>
          <a:xfrm>
            <a:off x="285720" y="1857365"/>
            <a:ext cx="3701224" cy="3977835"/>
          </a:xfrm>
          <a:prstGeom prst="rect">
            <a:avLst/>
          </a:prstGeom>
        </p:spPr>
      </p:pic>
      <p:pic>
        <p:nvPicPr>
          <p:cNvPr id="18" name="Рисунок 17" descr="№-113.jpg"/>
          <p:cNvPicPr>
            <a:picLocks noChangeAspect="1"/>
          </p:cNvPicPr>
          <p:nvPr/>
        </p:nvPicPr>
        <p:blipFill>
          <a:blip r:embed="rId6" cstate="print"/>
          <a:srcRect l="2632" r="22369"/>
          <a:stretch>
            <a:fillRect/>
          </a:stretch>
        </p:blipFill>
        <p:spPr>
          <a:xfrm>
            <a:off x="4401705" y="1857364"/>
            <a:ext cx="4456575" cy="39610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Общегородской субботник в парке Дальняя Круча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перед открытием </a:t>
            </a:r>
            <a:r>
              <a:rPr lang="ru-RU" sz="2000" b="1" dirty="0" err="1">
                <a:latin typeface="Century Gothic" pitchFamily="34" charset="0"/>
              </a:rPr>
              <a:t>в</a:t>
            </a:r>
            <a:r>
              <a:rPr lang="ru-RU" sz="2000" b="1" dirty="0" err="1" smtClean="0">
                <a:latin typeface="Century Gothic" pitchFamily="34" charset="0"/>
              </a:rPr>
              <a:t>оркаут</a:t>
            </a:r>
            <a:r>
              <a:rPr lang="ru-RU" sz="2000" b="1" dirty="0" smtClean="0">
                <a:latin typeface="Century Gothic" pitchFamily="34" charset="0"/>
              </a:rPr>
              <a:t> </a:t>
            </a:r>
            <a:r>
              <a:rPr lang="ru-RU" sz="2000" b="1" dirty="0">
                <a:latin typeface="Century Gothic" pitchFamily="34" charset="0"/>
              </a:rPr>
              <a:t>п</a:t>
            </a:r>
            <a:r>
              <a:rPr lang="ru-RU" sz="2000" b="1" dirty="0" smtClean="0">
                <a:latin typeface="Century Gothic" pitchFamily="34" charset="0"/>
              </a:rPr>
              <a:t>лощадки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1" name="Рисунок 10" descr="UocAA6KWS1c.jpg"/>
          <p:cNvPicPr>
            <a:picLocks noChangeAspect="1"/>
          </p:cNvPicPr>
          <p:nvPr/>
        </p:nvPicPr>
        <p:blipFill>
          <a:blip r:embed="rId6"/>
          <a:srcRect t="14511" b="19354"/>
          <a:stretch>
            <a:fillRect/>
          </a:stretch>
        </p:blipFill>
        <p:spPr>
          <a:xfrm>
            <a:off x="285720" y="1928802"/>
            <a:ext cx="8497550" cy="42148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entury Gothic" pitchFamily="34" charset="0"/>
              </a:rPr>
              <a:t>Образовательные лекции «Иди и Делай!» </a:t>
            </a:r>
            <a:br>
              <a:rPr lang="ru-RU" b="1" dirty="0" smtClean="0">
                <a:latin typeface="Century Gothic" pitchFamily="34" charset="0"/>
              </a:rPr>
            </a:br>
            <a:r>
              <a:rPr lang="ru-RU" b="1" dirty="0" smtClean="0">
                <a:latin typeface="Century Gothic" pitchFamily="34" charset="0"/>
              </a:rPr>
              <a:t>на радиостанции </a:t>
            </a:r>
            <a:r>
              <a:rPr lang="en-US" b="1" dirty="0" smtClean="0">
                <a:latin typeface="Century Gothic" pitchFamily="34" charset="0"/>
              </a:rPr>
              <a:t>DFM</a:t>
            </a:r>
            <a:r>
              <a:rPr lang="ru-RU" b="1" dirty="0" smtClean="0">
                <a:latin typeface="Century Gothic" pitchFamily="34" charset="0"/>
              </a:rPr>
              <a:t> в прямом эфире программы «Счастливый Час»</a:t>
            </a:r>
            <a:r>
              <a:rPr lang="en-US" b="1" dirty="0" smtClean="0">
                <a:latin typeface="Century Gothic" pitchFamily="34" charset="0"/>
              </a:rPr>
              <a:t> </a:t>
            </a:r>
            <a:endParaRPr lang="ru-RU" dirty="0"/>
          </a:p>
        </p:txBody>
      </p:sp>
      <p:pic>
        <p:nvPicPr>
          <p:cNvPr id="13" name="Рисунок 12" descr="5MQ1T4h-a0c.jpg"/>
          <p:cNvPicPr>
            <a:picLocks noChangeAspect="1"/>
          </p:cNvPicPr>
          <p:nvPr/>
        </p:nvPicPr>
        <p:blipFill>
          <a:blip r:embed="rId6" cstate="print"/>
          <a:srcRect b="14229"/>
          <a:stretch>
            <a:fillRect/>
          </a:stretch>
        </p:blipFill>
        <p:spPr>
          <a:xfrm>
            <a:off x="2428860" y="4786321"/>
            <a:ext cx="2005205" cy="1285885"/>
          </a:xfrm>
          <a:prstGeom prst="rect">
            <a:avLst/>
          </a:prstGeom>
        </p:spPr>
      </p:pic>
      <p:pic>
        <p:nvPicPr>
          <p:cNvPr id="15" name="Содержимое 5" descr="7Oe9FS3MXUI.jpg"/>
          <p:cNvPicPr>
            <a:picLocks noChangeAspect="1"/>
          </p:cNvPicPr>
          <p:nvPr/>
        </p:nvPicPr>
        <p:blipFill>
          <a:blip r:embed="rId7" cstate="print"/>
          <a:srcRect b="14627"/>
          <a:stretch>
            <a:fillRect/>
          </a:stretch>
        </p:blipFill>
        <p:spPr>
          <a:xfrm>
            <a:off x="285720" y="4786321"/>
            <a:ext cx="2014553" cy="1285884"/>
          </a:xfrm>
          <a:prstGeom prst="rect">
            <a:avLst/>
          </a:prstGeom>
        </p:spPr>
      </p:pic>
      <p:pic>
        <p:nvPicPr>
          <p:cNvPr id="18" name="Рисунок 17" descr="I9DPaxRfXBA.jpg"/>
          <p:cNvPicPr>
            <a:picLocks noChangeAspect="1"/>
          </p:cNvPicPr>
          <p:nvPr/>
        </p:nvPicPr>
        <p:blipFill>
          <a:blip r:embed="rId8" cstate="print"/>
          <a:srcRect b="14671"/>
          <a:stretch>
            <a:fillRect/>
          </a:stretch>
        </p:blipFill>
        <p:spPr>
          <a:xfrm>
            <a:off x="4717256" y="1928802"/>
            <a:ext cx="4141024" cy="2643206"/>
          </a:xfrm>
          <a:prstGeom prst="rect">
            <a:avLst/>
          </a:prstGeom>
        </p:spPr>
      </p:pic>
      <p:pic>
        <p:nvPicPr>
          <p:cNvPr id="19" name="Рисунок 18" descr="91mlOgxh57w.jpg"/>
          <p:cNvPicPr>
            <a:picLocks noChangeAspect="1"/>
          </p:cNvPicPr>
          <p:nvPr/>
        </p:nvPicPr>
        <p:blipFill>
          <a:blip r:embed="rId9" cstate="print"/>
          <a:srcRect b="15388"/>
          <a:stretch>
            <a:fillRect/>
          </a:stretch>
        </p:blipFill>
        <p:spPr>
          <a:xfrm>
            <a:off x="285720" y="1928802"/>
            <a:ext cx="4176098" cy="2643206"/>
          </a:xfrm>
          <a:prstGeom prst="rect">
            <a:avLst/>
          </a:prstGeom>
        </p:spPr>
      </p:pic>
      <p:pic>
        <p:nvPicPr>
          <p:cNvPr id="16" name="Рисунок 15" descr="Афиша Иди и Делай (Сиверсков).jpg"/>
          <p:cNvPicPr>
            <a:picLocks noChangeAspect="1"/>
          </p:cNvPicPr>
          <p:nvPr/>
        </p:nvPicPr>
        <p:blipFill>
          <a:blip r:embed="rId10" cstate="print"/>
          <a:srcRect b="16576"/>
          <a:stretch>
            <a:fillRect/>
          </a:stretch>
        </p:blipFill>
        <p:spPr>
          <a:xfrm>
            <a:off x="6786578" y="4786323"/>
            <a:ext cx="2060568" cy="1285884"/>
          </a:xfrm>
          <a:prstGeom prst="rect">
            <a:avLst/>
          </a:prstGeom>
        </p:spPr>
      </p:pic>
      <p:pic>
        <p:nvPicPr>
          <p:cNvPr id="17" name="Рисунок 16" descr="Афиша Иди и Делай (Скоробогатов).jpg"/>
          <p:cNvPicPr>
            <a:picLocks noChangeAspect="1"/>
          </p:cNvPicPr>
          <p:nvPr/>
        </p:nvPicPr>
        <p:blipFill>
          <a:blip r:embed="rId11" cstate="print"/>
          <a:srcRect b="13636"/>
          <a:stretch>
            <a:fillRect/>
          </a:stretch>
        </p:blipFill>
        <p:spPr>
          <a:xfrm>
            <a:off x="4714876" y="4786323"/>
            <a:ext cx="2000264" cy="129224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entury Gothic" pitchFamily="34" charset="0"/>
              </a:rPr>
              <a:t>Образовательные лекции «Иди и Делай!» </a:t>
            </a:r>
            <a:br>
              <a:rPr lang="ru-RU" b="1" dirty="0" smtClean="0">
                <a:latin typeface="Century Gothic" pitchFamily="34" charset="0"/>
              </a:rPr>
            </a:br>
            <a:r>
              <a:rPr lang="ru-RU" b="1" dirty="0" smtClean="0">
                <a:latin typeface="Century Gothic" pitchFamily="34" charset="0"/>
              </a:rPr>
              <a:t>на радиостанции </a:t>
            </a:r>
            <a:r>
              <a:rPr lang="en-US" b="1" dirty="0" smtClean="0">
                <a:latin typeface="Century Gothic" pitchFamily="34" charset="0"/>
              </a:rPr>
              <a:t>DFM</a:t>
            </a:r>
            <a:r>
              <a:rPr lang="ru-RU" b="1" dirty="0" smtClean="0">
                <a:latin typeface="Century Gothic" pitchFamily="34" charset="0"/>
              </a:rPr>
              <a:t> в прямом эфире программы «Счастливый Час»</a:t>
            </a:r>
            <a:r>
              <a:rPr lang="en-US" b="1" dirty="0" smtClean="0">
                <a:latin typeface="Century Gothic" pitchFamily="34" charset="0"/>
              </a:rPr>
              <a:t> </a:t>
            </a:r>
            <a:endParaRPr lang="ru-RU" dirty="0"/>
          </a:p>
        </p:txBody>
      </p:sp>
      <p:pic>
        <p:nvPicPr>
          <p:cNvPr id="21" name="Рисунок 20" descr="UbBX4QShtv0.jpg"/>
          <p:cNvPicPr>
            <a:picLocks noChangeAspect="1"/>
          </p:cNvPicPr>
          <p:nvPr/>
        </p:nvPicPr>
        <p:blipFill>
          <a:blip r:embed="rId6" cstate="print"/>
          <a:srcRect t="13668"/>
          <a:stretch>
            <a:fillRect/>
          </a:stretch>
        </p:blipFill>
        <p:spPr>
          <a:xfrm>
            <a:off x="285720" y="2357430"/>
            <a:ext cx="4082246" cy="2643206"/>
          </a:xfrm>
          <a:prstGeom prst="rect">
            <a:avLst/>
          </a:prstGeom>
        </p:spPr>
      </p:pic>
      <p:pic>
        <p:nvPicPr>
          <p:cNvPr id="26" name="Рисунок 25" descr="yj7ABJno2wk.jpg"/>
          <p:cNvPicPr>
            <a:picLocks noChangeAspect="1"/>
          </p:cNvPicPr>
          <p:nvPr/>
        </p:nvPicPr>
        <p:blipFill>
          <a:blip r:embed="rId7" cstate="print"/>
          <a:srcRect t="8155" r="6122" b="10874"/>
          <a:stretch>
            <a:fillRect/>
          </a:stretch>
        </p:blipFill>
        <p:spPr>
          <a:xfrm>
            <a:off x="4776178" y="2357430"/>
            <a:ext cx="4082102" cy="264320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Обучающие семинары от руководителей района</a:t>
            </a:r>
            <a:endParaRPr lang="ru-RU" sz="2400" dirty="0"/>
          </a:p>
        </p:txBody>
      </p:sp>
      <p:pic>
        <p:nvPicPr>
          <p:cNvPr id="13" name="Рисунок 12" descr="-BxgLRwxju4.jpg"/>
          <p:cNvPicPr>
            <a:picLocks noChangeAspect="1"/>
          </p:cNvPicPr>
          <p:nvPr/>
        </p:nvPicPr>
        <p:blipFill>
          <a:blip r:embed="rId5"/>
          <a:srcRect t="24823"/>
          <a:stretch>
            <a:fillRect/>
          </a:stretch>
        </p:blipFill>
        <p:spPr>
          <a:xfrm>
            <a:off x="285720" y="1731244"/>
            <a:ext cx="8572560" cy="42695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Обучающие семинары от руководителей района</a:t>
            </a:r>
            <a:endParaRPr lang="ru-RU" sz="2400" dirty="0"/>
          </a:p>
        </p:txBody>
      </p:sp>
      <p:pic>
        <p:nvPicPr>
          <p:cNvPr id="11" name="Рисунок 10" descr="m5FzmnrD8pI.jpg"/>
          <p:cNvPicPr>
            <a:picLocks noChangeAspect="1"/>
          </p:cNvPicPr>
          <p:nvPr/>
        </p:nvPicPr>
        <p:blipFill>
          <a:blip r:embed="rId5"/>
          <a:srcRect t="9550" b="17176"/>
          <a:stretch>
            <a:fillRect/>
          </a:stretch>
        </p:blipFill>
        <p:spPr>
          <a:xfrm>
            <a:off x="500034" y="1668150"/>
            <a:ext cx="8143932" cy="44754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Встреча с депутатами законодательного собрания</a:t>
            </a:r>
            <a:endParaRPr lang="ru-RU" sz="2400" dirty="0"/>
          </a:p>
        </p:txBody>
      </p:sp>
      <p:pic>
        <p:nvPicPr>
          <p:cNvPr id="11" name="Рисунок 10" descr="HgCdO-ARbt8.jpg"/>
          <p:cNvPicPr>
            <a:picLocks noChangeAspect="1"/>
          </p:cNvPicPr>
          <p:nvPr/>
        </p:nvPicPr>
        <p:blipFill>
          <a:blip r:embed="rId5" cstate="print"/>
          <a:srcRect l="6696"/>
          <a:stretch>
            <a:fillRect/>
          </a:stretch>
        </p:blipFill>
        <p:spPr>
          <a:xfrm>
            <a:off x="285720" y="1857364"/>
            <a:ext cx="4976815" cy="4000504"/>
          </a:xfrm>
          <a:prstGeom prst="rect">
            <a:avLst/>
          </a:prstGeom>
        </p:spPr>
      </p:pic>
      <p:pic>
        <p:nvPicPr>
          <p:cNvPr id="15" name="Рисунок 14" descr="uooGQBX9U_Q.jpg"/>
          <p:cNvPicPr>
            <a:picLocks noChangeAspect="1"/>
          </p:cNvPicPr>
          <p:nvPr/>
        </p:nvPicPr>
        <p:blipFill>
          <a:blip r:embed="rId6"/>
          <a:srcRect l="17135" r="31459"/>
          <a:stretch>
            <a:fillRect/>
          </a:stretch>
        </p:blipFill>
        <p:spPr>
          <a:xfrm>
            <a:off x="5786446" y="1857364"/>
            <a:ext cx="3100923" cy="40005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Лекция для выпускников 9-11-классов школы №11 </a:t>
            </a:r>
            <a:br>
              <a:rPr lang="ru-RU" sz="2000" b="1" dirty="0" smtClean="0">
                <a:latin typeface="Century Gothic" pitchFamily="34" charset="0"/>
              </a:rPr>
            </a:br>
            <a:r>
              <a:rPr lang="ru-RU" sz="2000" b="1" dirty="0" smtClean="0">
                <a:latin typeface="Century Gothic" pitchFamily="34" charset="0"/>
              </a:rPr>
              <a:t>на тему Профориентации: Как найти свой путь?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1" name="Рисунок 10" descr="B4I4xLNwD_Y.jpg"/>
          <p:cNvPicPr>
            <a:picLocks noChangeAspect="1"/>
          </p:cNvPicPr>
          <p:nvPr/>
        </p:nvPicPr>
        <p:blipFill>
          <a:blip r:embed="rId6"/>
          <a:srcRect t="25000" r="9375" b="15625"/>
          <a:stretch>
            <a:fillRect/>
          </a:stretch>
        </p:blipFill>
        <p:spPr>
          <a:xfrm>
            <a:off x="285720" y="1928802"/>
            <a:ext cx="8577540" cy="42148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Торжественное возложение венка на братском кладбище,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в честь празднования Дня Победы 9 Мая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7" name="Рисунок 16" descr="y_Qgo6SPJkM.jpg"/>
          <p:cNvPicPr>
            <a:picLocks noChangeAspect="1"/>
          </p:cNvPicPr>
          <p:nvPr/>
        </p:nvPicPr>
        <p:blipFill>
          <a:blip r:embed="rId6"/>
          <a:srcRect t="7472" b="12814"/>
          <a:stretch>
            <a:fillRect/>
          </a:stretch>
        </p:blipFill>
        <p:spPr>
          <a:xfrm>
            <a:off x="642910" y="1928802"/>
            <a:ext cx="7929618" cy="42148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Шествие в параде на главной площади города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посвященному празднованию Дня Победы 9 Мая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1" name="Содержимое 5" descr="aNlnNshHYs4.jpg"/>
          <p:cNvPicPr>
            <a:picLocks noChangeAspect="1"/>
          </p:cNvPicPr>
          <p:nvPr/>
        </p:nvPicPr>
        <p:blipFill>
          <a:blip r:embed="rId6"/>
          <a:srcRect t="21923" b="9608"/>
          <a:stretch>
            <a:fillRect/>
          </a:stretch>
        </p:blipFill>
        <p:spPr>
          <a:xfrm>
            <a:off x="500034" y="1928802"/>
            <a:ext cx="8143932" cy="418201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entury Gothic" pitchFamily="34" charset="0"/>
              </a:rPr>
              <a:t>Акция по раздаче георгиевских ленточек совместно </a:t>
            </a:r>
          </a:p>
          <a:p>
            <a:pPr algn="ctr"/>
            <a:r>
              <a:rPr lang="ru-RU" b="1" dirty="0" smtClean="0">
                <a:latin typeface="Century Gothic" pitchFamily="34" charset="0"/>
              </a:rPr>
              <a:t>с Павловским санаторным детским домом и движением «Милосердие»</a:t>
            </a:r>
            <a:endParaRPr lang="ru-RU" dirty="0"/>
          </a:p>
        </p:txBody>
      </p:sp>
      <p:pic>
        <p:nvPicPr>
          <p:cNvPr id="11" name="Содержимое 3" descr="r2PgRbNtE5A.jpg"/>
          <p:cNvPicPr>
            <a:picLocks noChangeAspect="1"/>
          </p:cNvPicPr>
          <p:nvPr/>
        </p:nvPicPr>
        <p:blipFill>
          <a:blip r:embed="rId5"/>
          <a:srcRect t="21946" b="8216"/>
          <a:stretch>
            <a:fillRect/>
          </a:stretch>
        </p:blipFill>
        <p:spPr>
          <a:xfrm>
            <a:off x="344598" y="2000240"/>
            <a:ext cx="8442244" cy="392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Послание потомкам на праздновании 100-летия ВЛКСМ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3" name="Рисунок 12" descr="IMG_5379.JPG"/>
          <p:cNvPicPr>
            <a:picLocks noChangeAspect="1"/>
          </p:cNvPicPr>
          <p:nvPr/>
        </p:nvPicPr>
        <p:blipFill>
          <a:blip r:embed="rId6" cstate="print"/>
          <a:srcRect l="1860" t="13887" r="5116" b="3721"/>
          <a:stretch>
            <a:fillRect/>
          </a:stretch>
        </p:blipFill>
        <p:spPr>
          <a:xfrm>
            <a:off x="714348" y="1630123"/>
            <a:ext cx="7643866" cy="4513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latin typeface="Century Gothic" pitchFamily="34" charset="0"/>
              </a:rPr>
              <a:t>Акция к международному дню отказа от курения совместно с техникумом им. Лепсе и «Павловским санаторным детским домом»</a:t>
            </a:r>
            <a:endParaRPr lang="ru-RU" b="1" dirty="0"/>
          </a:p>
        </p:txBody>
      </p:sp>
      <p:pic>
        <p:nvPicPr>
          <p:cNvPr id="11" name="Рисунок 10" descr="5Kh6pGHsju0.jpg"/>
          <p:cNvPicPr>
            <a:picLocks noChangeAspect="1"/>
          </p:cNvPicPr>
          <p:nvPr/>
        </p:nvPicPr>
        <p:blipFill>
          <a:blip r:embed="rId6" cstate="print"/>
          <a:srcRect t="13354"/>
          <a:stretch>
            <a:fillRect/>
          </a:stretch>
        </p:blipFill>
        <p:spPr>
          <a:xfrm>
            <a:off x="4572000" y="1857364"/>
            <a:ext cx="3643338" cy="4171831"/>
          </a:xfrm>
          <a:prstGeom prst="rect">
            <a:avLst/>
          </a:prstGeom>
        </p:spPr>
      </p:pic>
      <p:pic>
        <p:nvPicPr>
          <p:cNvPr id="15" name="Рисунок 14" descr="ezmLWCH3xF0.jpg"/>
          <p:cNvPicPr>
            <a:picLocks noChangeAspect="1"/>
          </p:cNvPicPr>
          <p:nvPr/>
        </p:nvPicPr>
        <p:blipFill>
          <a:blip r:embed="rId7" cstate="print"/>
          <a:srcRect t="11197" b="7258"/>
          <a:stretch>
            <a:fillRect/>
          </a:stretch>
        </p:blipFill>
        <p:spPr>
          <a:xfrm>
            <a:off x="909621" y="4143380"/>
            <a:ext cx="3113398" cy="1928826"/>
          </a:xfrm>
          <a:prstGeom prst="rect">
            <a:avLst/>
          </a:prstGeom>
        </p:spPr>
      </p:pic>
      <p:pic>
        <p:nvPicPr>
          <p:cNvPr id="16" name="Рисунок 15" descr="QEHxs_x55z0.jpg"/>
          <p:cNvPicPr>
            <a:picLocks noChangeAspect="1"/>
          </p:cNvPicPr>
          <p:nvPr/>
        </p:nvPicPr>
        <p:blipFill>
          <a:blip r:embed="rId8" cstate="print"/>
          <a:srcRect b="9569"/>
          <a:stretch>
            <a:fillRect/>
          </a:stretch>
        </p:blipFill>
        <p:spPr>
          <a:xfrm>
            <a:off x="909620" y="1857364"/>
            <a:ext cx="3131055" cy="207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latin typeface="Century Gothic" pitchFamily="34" charset="0"/>
              </a:rPr>
              <a:t>Акция к международному дню отказа от курения совместно с техникумом им. Лепсе и «Павловским санаторным детским домом»</a:t>
            </a:r>
            <a:endParaRPr lang="ru-RU" b="1" dirty="0"/>
          </a:p>
        </p:txBody>
      </p:sp>
      <p:pic>
        <p:nvPicPr>
          <p:cNvPr id="13" name="Рисунок 12" descr="p45JiQb5NHw.jpg"/>
          <p:cNvPicPr>
            <a:picLocks noChangeAspect="1"/>
          </p:cNvPicPr>
          <p:nvPr/>
        </p:nvPicPr>
        <p:blipFill>
          <a:blip r:embed="rId6"/>
          <a:srcRect t="22769" b="9965"/>
          <a:stretch>
            <a:fillRect/>
          </a:stretch>
        </p:blipFill>
        <p:spPr>
          <a:xfrm>
            <a:off x="214282" y="2000240"/>
            <a:ext cx="8559701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Участие в 36-ом легкоатлетическом эстафетном пробеге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на призы администрации Павловского муниципального района</a:t>
            </a:r>
            <a:endParaRPr lang="ru-RU" sz="2000" b="1" dirty="0"/>
          </a:p>
        </p:txBody>
      </p:sp>
      <p:pic>
        <p:nvPicPr>
          <p:cNvPr id="13" name="Рисунок 12" descr="8HQNHaTcSBQ.jpg"/>
          <p:cNvPicPr>
            <a:picLocks noChangeAspect="1"/>
          </p:cNvPicPr>
          <p:nvPr/>
        </p:nvPicPr>
        <p:blipFill>
          <a:blip r:embed="rId6"/>
          <a:srcRect t="7499" b="19618"/>
          <a:stretch>
            <a:fillRect/>
          </a:stretch>
        </p:blipFill>
        <p:spPr>
          <a:xfrm>
            <a:off x="285719" y="2000240"/>
            <a:ext cx="8525851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Century Gothic" pitchFamily="34" charset="0"/>
              </a:rPr>
              <a:t>Турнир по </a:t>
            </a:r>
            <a:r>
              <a:rPr lang="ru-RU" sz="2400" b="1" dirty="0" err="1" smtClean="0">
                <a:latin typeface="Century Gothic" pitchFamily="34" charset="0"/>
              </a:rPr>
              <a:t>кроссфиту</a:t>
            </a:r>
            <a:r>
              <a:rPr lang="ru-RU" sz="2400" b="1" dirty="0" smtClean="0">
                <a:latin typeface="Century Gothic" pitchFamily="34" charset="0"/>
              </a:rPr>
              <a:t>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Century Gothic" pitchFamily="34" charset="0"/>
              </a:rPr>
              <a:t>на новой </a:t>
            </a:r>
            <a:r>
              <a:rPr lang="ru-RU" sz="2400" b="1" dirty="0" err="1">
                <a:latin typeface="Century Gothic" pitchFamily="34" charset="0"/>
              </a:rPr>
              <a:t>в</a:t>
            </a:r>
            <a:r>
              <a:rPr lang="ru-RU" sz="2400" b="1" dirty="0" err="1" smtClean="0">
                <a:latin typeface="Century Gothic" pitchFamily="34" charset="0"/>
              </a:rPr>
              <a:t>оркаут</a:t>
            </a:r>
            <a:r>
              <a:rPr lang="ru-RU" sz="2400" b="1" dirty="0" smtClean="0">
                <a:latin typeface="Century Gothic" pitchFamily="34" charset="0"/>
              </a:rPr>
              <a:t> площадке в Зеленом Парке</a:t>
            </a:r>
            <a:endParaRPr lang="ru-RU" sz="2400" b="1" dirty="0">
              <a:latin typeface="Century Gothic" pitchFamily="34" charset="0"/>
            </a:endParaRPr>
          </a:p>
        </p:txBody>
      </p:sp>
      <p:pic>
        <p:nvPicPr>
          <p:cNvPr id="13" name="Рисунок 12" descr="IMG_478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20" y="2128892"/>
            <a:ext cx="2627837" cy="3943314"/>
          </a:xfrm>
          <a:prstGeom prst="rect">
            <a:avLst/>
          </a:prstGeom>
        </p:spPr>
      </p:pic>
      <p:pic>
        <p:nvPicPr>
          <p:cNvPr id="16" name="Рисунок 15" descr="IMG_4925.JPG"/>
          <p:cNvPicPr>
            <a:picLocks noChangeAspect="1"/>
          </p:cNvPicPr>
          <p:nvPr/>
        </p:nvPicPr>
        <p:blipFill>
          <a:blip r:embed="rId7" cstate="print">
            <a:lum bright="10000" contrast="10000"/>
          </a:blip>
          <a:stretch>
            <a:fillRect/>
          </a:stretch>
        </p:blipFill>
        <p:spPr>
          <a:xfrm>
            <a:off x="6230443" y="2114668"/>
            <a:ext cx="2627837" cy="3943314"/>
          </a:xfrm>
          <a:prstGeom prst="rect">
            <a:avLst/>
          </a:prstGeom>
        </p:spPr>
      </p:pic>
      <p:pic>
        <p:nvPicPr>
          <p:cNvPr id="17" name="Рисунок 16" descr="IMG_500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86116" y="2114668"/>
            <a:ext cx="2627837" cy="3943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Велопробег в рамках фестиваля уличных искусств «Прорыв»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1" name="Рисунок 10" descr="IMG_20180818_104510.jpg"/>
          <p:cNvPicPr>
            <a:picLocks noChangeAspect="1"/>
          </p:cNvPicPr>
          <p:nvPr/>
        </p:nvPicPr>
        <p:blipFill>
          <a:blip r:embed="rId6" cstate="print"/>
          <a:srcRect t="23232" b="7880"/>
          <a:stretch>
            <a:fillRect/>
          </a:stretch>
        </p:blipFill>
        <p:spPr>
          <a:xfrm>
            <a:off x="285720" y="1643050"/>
            <a:ext cx="8572560" cy="442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Велопробег в рамках фестиваля уличных искусств «Прорыв»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3" name="Рисунок 12" descr="IMG_20180818_125843.jpg"/>
          <p:cNvPicPr>
            <a:picLocks noChangeAspect="1"/>
          </p:cNvPicPr>
          <p:nvPr/>
        </p:nvPicPr>
        <p:blipFill>
          <a:blip r:embed="rId6" cstate="print"/>
          <a:srcRect t="18792" b="13550"/>
          <a:stretch>
            <a:fillRect/>
          </a:stretch>
        </p:blipFill>
        <p:spPr>
          <a:xfrm>
            <a:off x="270614" y="1714488"/>
            <a:ext cx="8587666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Организация и проведение Комического Футбола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среди советов молодежи посвященному ЧМ 2018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1" name="Рисунок 10" descr="e79cag3cfZQ.jpg"/>
          <p:cNvPicPr>
            <a:picLocks noChangeAspect="1"/>
          </p:cNvPicPr>
          <p:nvPr/>
        </p:nvPicPr>
        <p:blipFill>
          <a:blip r:embed="rId6"/>
          <a:srcRect t="24815" r="10156" b="10326"/>
          <a:stretch>
            <a:fillRect/>
          </a:stretch>
        </p:blipFill>
        <p:spPr>
          <a:xfrm>
            <a:off x="285720" y="1928802"/>
            <a:ext cx="8572560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entury Gothic" pitchFamily="34" charset="0"/>
              </a:rPr>
              <a:t>Форум волонтеров и общественных организаций </a:t>
            </a:r>
          </a:p>
          <a:p>
            <a:pPr algn="ctr"/>
            <a:r>
              <a:rPr lang="ru-RU" sz="2400" b="1" dirty="0" smtClean="0">
                <a:latin typeface="Century Gothic" pitchFamily="34" charset="0"/>
              </a:rPr>
              <a:t>«Хочу делать добро»</a:t>
            </a:r>
            <a:endParaRPr lang="ru-RU" sz="2400" dirty="0"/>
          </a:p>
        </p:txBody>
      </p:sp>
      <p:pic>
        <p:nvPicPr>
          <p:cNvPr id="11" name="Рисунок 10" descr="форум-145.jpg"/>
          <p:cNvPicPr>
            <a:picLocks noChangeAspect="1"/>
          </p:cNvPicPr>
          <p:nvPr/>
        </p:nvPicPr>
        <p:blipFill>
          <a:blip r:embed="rId5" cstate="print"/>
          <a:srcRect t="22045" b="3742"/>
          <a:stretch>
            <a:fillRect/>
          </a:stretch>
        </p:blipFill>
        <p:spPr>
          <a:xfrm>
            <a:off x="357158" y="1932079"/>
            <a:ext cx="8501122" cy="4211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entury Gothic" pitchFamily="34" charset="0"/>
              </a:rPr>
              <a:t>Форум волонтеров и общественных организаций </a:t>
            </a:r>
          </a:p>
          <a:p>
            <a:pPr algn="ctr"/>
            <a:r>
              <a:rPr lang="ru-RU" sz="2400" b="1" dirty="0" smtClean="0">
                <a:latin typeface="Century Gothic" pitchFamily="34" charset="0"/>
              </a:rPr>
              <a:t>«Хочу делать добро»</a:t>
            </a:r>
            <a:endParaRPr lang="ru-RU" sz="2400" dirty="0"/>
          </a:p>
        </p:txBody>
      </p:sp>
      <p:pic>
        <p:nvPicPr>
          <p:cNvPr id="17" name="Рисунок 16" descr="форум-27.jpg"/>
          <p:cNvPicPr>
            <a:picLocks noChangeAspect="1"/>
          </p:cNvPicPr>
          <p:nvPr/>
        </p:nvPicPr>
        <p:blipFill>
          <a:blip r:embed="rId5" cstate="print"/>
          <a:srcRect t="1757"/>
          <a:stretch>
            <a:fillRect/>
          </a:stretch>
        </p:blipFill>
        <p:spPr>
          <a:xfrm>
            <a:off x="357158" y="2000240"/>
            <a:ext cx="2714644" cy="3994318"/>
          </a:xfrm>
          <a:prstGeom prst="rect">
            <a:avLst/>
          </a:prstGeom>
        </p:spPr>
      </p:pic>
      <p:pic>
        <p:nvPicPr>
          <p:cNvPr id="15" name="Рисунок 14" descr="форум-28.jpg"/>
          <p:cNvPicPr>
            <a:picLocks noChangeAspect="1"/>
          </p:cNvPicPr>
          <p:nvPr/>
        </p:nvPicPr>
        <p:blipFill>
          <a:blip r:embed="rId6" cstate="print"/>
          <a:srcRect l="17812"/>
          <a:stretch>
            <a:fillRect/>
          </a:stretch>
        </p:blipFill>
        <p:spPr>
          <a:xfrm>
            <a:off x="3786182" y="1997286"/>
            <a:ext cx="4928230" cy="4003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entury Gothic" pitchFamily="34" charset="0"/>
              </a:rPr>
              <a:t>Форум волонтеров и общественных организаций </a:t>
            </a:r>
          </a:p>
          <a:p>
            <a:pPr algn="ctr"/>
            <a:r>
              <a:rPr lang="ru-RU" sz="2400" b="1" dirty="0" smtClean="0">
                <a:latin typeface="Century Gothic" pitchFamily="34" charset="0"/>
              </a:rPr>
              <a:t>«Хочу делать добро»</a:t>
            </a:r>
            <a:endParaRPr lang="ru-RU" sz="2400" dirty="0"/>
          </a:p>
        </p:txBody>
      </p:sp>
      <p:pic>
        <p:nvPicPr>
          <p:cNvPr id="13" name="Рисунок 12" descr="форум-1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2071678"/>
            <a:ext cx="2643206" cy="3959962"/>
          </a:xfrm>
          <a:prstGeom prst="rect">
            <a:avLst/>
          </a:prstGeom>
        </p:spPr>
      </p:pic>
      <p:pic>
        <p:nvPicPr>
          <p:cNvPr id="15" name="Рисунок 14" descr="форум-16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240" y="2071678"/>
            <a:ext cx="2643300" cy="3959963"/>
          </a:xfrm>
          <a:prstGeom prst="rect">
            <a:avLst/>
          </a:prstGeom>
        </p:spPr>
      </p:pic>
      <p:pic>
        <p:nvPicPr>
          <p:cNvPr id="16" name="Рисунок 15" descr="форум-21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071678"/>
            <a:ext cx="2643550" cy="3959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Century Gothic" pitchFamily="34" charset="0"/>
              </a:rPr>
              <a:t>Лекции по волонтерству среди школьников и студентов</a:t>
            </a:r>
            <a:endParaRPr lang="ru-RU" sz="2200" dirty="0"/>
          </a:p>
        </p:txBody>
      </p:sp>
      <p:pic>
        <p:nvPicPr>
          <p:cNvPr id="17" name="Рисунок 16" descr="SAM_4509.JPG"/>
          <p:cNvPicPr>
            <a:picLocks noChangeAspect="1"/>
          </p:cNvPicPr>
          <p:nvPr/>
        </p:nvPicPr>
        <p:blipFill>
          <a:blip r:embed="rId5" cstate="print"/>
          <a:srcRect t="12973" b="12432"/>
          <a:stretch>
            <a:fillRect/>
          </a:stretch>
        </p:blipFill>
        <p:spPr>
          <a:xfrm>
            <a:off x="281841" y="1785926"/>
            <a:ext cx="8576439" cy="42650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Century Gothic" pitchFamily="34" charset="0"/>
              </a:rPr>
              <a:t>Лекции по волонтерству среди школьников и студентов</a:t>
            </a:r>
            <a:endParaRPr lang="ru-RU" sz="2200" dirty="0"/>
          </a:p>
        </p:txBody>
      </p:sp>
      <p:pic>
        <p:nvPicPr>
          <p:cNvPr id="11" name="Рисунок 10" descr="OdC8vORuqYA.jpg"/>
          <p:cNvPicPr>
            <a:picLocks noChangeAspect="1"/>
          </p:cNvPicPr>
          <p:nvPr/>
        </p:nvPicPr>
        <p:blipFill>
          <a:blip r:embed="rId5" cstate="print"/>
          <a:srcRect l="4688" r="7812"/>
          <a:stretch>
            <a:fillRect/>
          </a:stretch>
        </p:blipFill>
        <p:spPr>
          <a:xfrm>
            <a:off x="285720" y="2071678"/>
            <a:ext cx="4000528" cy="3429000"/>
          </a:xfrm>
          <a:prstGeom prst="rect">
            <a:avLst/>
          </a:prstGeom>
        </p:spPr>
      </p:pic>
      <p:pic>
        <p:nvPicPr>
          <p:cNvPr id="13" name="Рисунок 12" descr="OpXS5buIZf8.jpg"/>
          <p:cNvPicPr>
            <a:picLocks noChangeAspect="1"/>
          </p:cNvPicPr>
          <p:nvPr/>
        </p:nvPicPr>
        <p:blipFill>
          <a:blip r:embed="rId6" cstate="print"/>
          <a:srcRect l="4688"/>
          <a:stretch>
            <a:fillRect/>
          </a:stretch>
        </p:blipFill>
        <p:spPr>
          <a:xfrm>
            <a:off x="4500562" y="2071678"/>
            <a:ext cx="4357686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pic>
        <p:nvPicPr>
          <p:cNvPr id="11" name="Рисунок 10" descr="IMG_20180802_180842.jpg"/>
          <p:cNvPicPr>
            <a:picLocks noChangeAspect="1"/>
          </p:cNvPicPr>
          <p:nvPr/>
        </p:nvPicPr>
        <p:blipFill>
          <a:blip r:embed="rId6" cstate="print"/>
          <a:srcRect t="26480" b="9114"/>
          <a:stretch>
            <a:fillRect/>
          </a:stretch>
        </p:blipFill>
        <p:spPr>
          <a:xfrm>
            <a:off x="285719" y="1928802"/>
            <a:ext cx="8577573" cy="414340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14282" y="1142984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Century Gothic" pitchFamily="34" charset="0"/>
              </a:rPr>
              <a:t>Волонтерство в предвыборной и выборной компаниях</a:t>
            </a:r>
            <a:endParaRPr lang="ru-RU" sz="24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entury Gothic" pitchFamily="34" charset="0"/>
              </a:rPr>
              <a:t>Форум «Стратегия развития региона»</a:t>
            </a:r>
            <a:endParaRPr lang="ru-RU" sz="2400" dirty="0"/>
          </a:p>
        </p:txBody>
      </p:sp>
      <p:pic>
        <p:nvPicPr>
          <p:cNvPr id="13" name="Рисунок 12" descr="6rpH7a5GUwc.jpg"/>
          <p:cNvPicPr>
            <a:picLocks noChangeAspect="1"/>
          </p:cNvPicPr>
          <p:nvPr/>
        </p:nvPicPr>
        <p:blipFill>
          <a:blip r:embed="rId5"/>
          <a:srcRect l="11458" t="34028" b="2315"/>
          <a:stretch>
            <a:fillRect/>
          </a:stretch>
        </p:blipFill>
        <p:spPr>
          <a:xfrm>
            <a:off x="500034" y="1714488"/>
            <a:ext cx="8072494" cy="4352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Работа с Павловским санаторным детским домом:</a:t>
            </a:r>
            <a:br>
              <a:rPr lang="ru-RU" sz="2000" b="1" dirty="0" smtClean="0">
                <a:latin typeface="Century Gothic" pitchFamily="34" charset="0"/>
              </a:rPr>
            </a:br>
            <a:r>
              <a:rPr lang="ru-RU" sz="2000" b="1" dirty="0" smtClean="0">
                <a:latin typeface="Century Gothic" pitchFamily="34" charset="0"/>
              </a:rPr>
              <a:t>Образовательные лекции на тему: «Профориентация»</a:t>
            </a:r>
            <a:endParaRPr lang="ru-RU" sz="2000" b="1" dirty="0"/>
          </a:p>
        </p:txBody>
      </p:sp>
      <p:pic>
        <p:nvPicPr>
          <p:cNvPr id="13" name="Содержимое 3" descr="vUli49TFCK4.jpg"/>
          <p:cNvPicPr>
            <a:picLocks noChangeAspect="1"/>
          </p:cNvPicPr>
          <p:nvPr/>
        </p:nvPicPr>
        <p:blipFill>
          <a:blip r:embed="rId6"/>
          <a:srcRect t="21558" r="7683" b="12068"/>
          <a:stretch>
            <a:fillRect/>
          </a:stretch>
        </p:blipFill>
        <p:spPr>
          <a:xfrm>
            <a:off x="285720" y="2000240"/>
            <a:ext cx="8498591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Работа с Павловским санаторным детским домом:</a:t>
            </a:r>
            <a:br>
              <a:rPr lang="ru-RU" sz="2000" b="1" dirty="0" smtClean="0">
                <a:latin typeface="Century Gothic" pitchFamily="34" charset="0"/>
              </a:rPr>
            </a:br>
            <a:r>
              <a:rPr lang="ru-RU" sz="2000" b="1" dirty="0" smtClean="0">
                <a:latin typeface="Century Gothic" pitchFamily="34" charset="0"/>
              </a:rPr>
              <a:t>Проведение мастер-класса по боксу от </a:t>
            </a:r>
            <a:r>
              <a:rPr lang="ru-RU" sz="2000" b="1" dirty="0" err="1" smtClean="0">
                <a:latin typeface="Century Gothic" pitchFamily="34" charset="0"/>
              </a:rPr>
              <a:t>Шишулина</a:t>
            </a:r>
            <a:r>
              <a:rPr lang="ru-RU" sz="2000" b="1" dirty="0" smtClean="0">
                <a:latin typeface="Century Gothic" pitchFamily="34" charset="0"/>
              </a:rPr>
              <a:t> Александра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6" name="Рисунок 15" descr="gb0s1kyLxBE.jpg"/>
          <p:cNvPicPr>
            <a:picLocks noChangeAspect="1"/>
          </p:cNvPicPr>
          <p:nvPr/>
        </p:nvPicPr>
        <p:blipFill>
          <a:blip r:embed="rId6"/>
          <a:srcRect t="9180" b="5141"/>
          <a:stretch>
            <a:fillRect/>
          </a:stretch>
        </p:blipFill>
        <p:spPr>
          <a:xfrm>
            <a:off x="4786314" y="1928802"/>
            <a:ext cx="3643338" cy="4163815"/>
          </a:xfrm>
          <a:prstGeom prst="rect">
            <a:avLst/>
          </a:prstGeom>
        </p:spPr>
      </p:pic>
      <p:pic>
        <p:nvPicPr>
          <p:cNvPr id="17" name="Рисунок 16" descr="ldRdD2gEUZQ.jpg"/>
          <p:cNvPicPr>
            <a:picLocks noChangeAspect="1"/>
          </p:cNvPicPr>
          <p:nvPr/>
        </p:nvPicPr>
        <p:blipFill>
          <a:blip r:embed="rId7"/>
          <a:srcRect t="8563" b="5759"/>
          <a:stretch>
            <a:fillRect/>
          </a:stretch>
        </p:blipFill>
        <p:spPr>
          <a:xfrm>
            <a:off x="714348" y="1928802"/>
            <a:ext cx="3643338" cy="4163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Работа с Павловским санаторным детским домом:</a:t>
            </a:r>
            <a:br>
              <a:rPr lang="ru-RU" sz="2000" b="1" dirty="0" smtClean="0">
                <a:latin typeface="Century Gothic" pitchFamily="34" charset="0"/>
              </a:rPr>
            </a:br>
            <a:r>
              <a:rPr lang="ru-RU" sz="2000" b="1" dirty="0" smtClean="0">
                <a:latin typeface="Century Gothic" pitchFamily="34" charset="0"/>
              </a:rPr>
              <a:t>Проведение мастер-класса по флористике от Зуевой Светланы 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3" name="Рисунок 12" descr="DSC_0404.JPG"/>
          <p:cNvPicPr>
            <a:picLocks noChangeAspect="1"/>
          </p:cNvPicPr>
          <p:nvPr/>
        </p:nvPicPr>
        <p:blipFill>
          <a:blip r:embed="rId6" cstate="print"/>
          <a:srcRect t="10077"/>
          <a:stretch>
            <a:fillRect/>
          </a:stretch>
        </p:blipFill>
        <p:spPr>
          <a:xfrm>
            <a:off x="5786446" y="2000240"/>
            <a:ext cx="3071834" cy="4143404"/>
          </a:xfrm>
          <a:prstGeom prst="rect">
            <a:avLst/>
          </a:prstGeom>
        </p:spPr>
      </p:pic>
      <p:pic>
        <p:nvPicPr>
          <p:cNvPr id="15" name="Рисунок 14" descr="IMG_20180826_142350.jpg"/>
          <p:cNvPicPr>
            <a:picLocks noChangeAspect="1"/>
          </p:cNvPicPr>
          <p:nvPr/>
        </p:nvPicPr>
        <p:blipFill>
          <a:blip r:embed="rId7" cstate="print"/>
          <a:srcRect l="16223" t="-492" b="10569"/>
          <a:stretch>
            <a:fillRect/>
          </a:stretch>
        </p:blipFill>
        <p:spPr>
          <a:xfrm>
            <a:off x="285720" y="2000240"/>
            <a:ext cx="5147008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Работа с Павловским санаторным детским домом:</a:t>
            </a:r>
            <a:br>
              <a:rPr lang="ru-RU" sz="2000" b="1" dirty="0" smtClean="0">
                <a:latin typeface="Century Gothic" pitchFamily="34" charset="0"/>
              </a:rPr>
            </a:br>
            <a:r>
              <a:rPr lang="ru-RU" sz="2000" b="1" dirty="0" smtClean="0">
                <a:latin typeface="Century Gothic" pitchFamily="34" charset="0"/>
              </a:rPr>
              <a:t>Благотворительный Новогодний концерт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3" name="Рисунок 12" descr="hGjjxM9hmMQ.jpg"/>
          <p:cNvPicPr>
            <a:picLocks noChangeAspect="1"/>
          </p:cNvPicPr>
          <p:nvPr/>
        </p:nvPicPr>
        <p:blipFill>
          <a:blip r:embed="rId6"/>
          <a:srcRect t="20429" b="6162"/>
          <a:stretch>
            <a:fillRect/>
          </a:stretch>
        </p:blipFill>
        <p:spPr>
          <a:xfrm>
            <a:off x="642910" y="1857364"/>
            <a:ext cx="7785311" cy="428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latin typeface="Century Gothic" pitchFamily="34" charset="0"/>
              </a:rPr>
              <a:t>Поздравление с Новым годом детей из </a:t>
            </a:r>
            <a:r>
              <a:rPr lang="ru-RU" b="1" dirty="0" err="1" smtClean="0">
                <a:latin typeface="Century Gothic" pitchFamily="34" charset="0"/>
              </a:rPr>
              <a:t>Гобатовской</a:t>
            </a:r>
            <a:r>
              <a:rPr lang="ru-RU" b="1" dirty="0" smtClean="0">
                <a:latin typeface="Century Gothic" pitchFamily="34" charset="0"/>
              </a:rPr>
              <a:t> </a:t>
            </a:r>
            <a:r>
              <a:rPr lang="ru-RU" b="1" dirty="0" err="1" smtClean="0">
                <a:latin typeface="Century Gothic" pitchFamily="34" charset="0"/>
              </a:rPr>
              <a:t>школы-интернат</a:t>
            </a:r>
            <a:r>
              <a:rPr lang="ru-RU" b="1" dirty="0" smtClean="0">
                <a:latin typeface="Century Gothic" pitchFamily="34" charset="0"/>
              </a:rPr>
              <a:t> совместно с </a:t>
            </a:r>
            <a:r>
              <a:rPr lang="ru-RU" b="1" dirty="0" err="1" smtClean="0">
                <a:latin typeface="Century Gothic" pitchFamily="34" charset="0"/>
              </a:rPr>
              <a:t>мотодвижением</a:t>
            </a:r>
            <a:r>
              <a:rPr lang="ru-RU" b="1" dirty="0" smtClean="0">
                <a:latin typeface="Century Gothic" pitchFamily="34" charset="0"/>
              </a:rPr>
              <a:t> «Стальная Стая»</a:t>
            </a:r>
            <a:endParaRPr lang="ru-RU" b="1" dirty="0">
              <a:latin typeface="Century Gothic" pitchFamily="34" charset="0"/>
            </a:endParaRPr>
          </a:p>
        </p:txBody>
      </p:sp>
      <p:pic>
        <p:nvPicPr>
          <p:cNvPr id="13" name="Рисунок 12" descr="VGkTuWPzUwc.jpg"/>
          <p:cNvPicPr>
            <a:picLocks noChangeAspect="1"/>
          </p:cNvPicPr>
          <p:nvPr/>
        </p:nvPicPr>
        <p:blipFill>
          <a:blip r:embed="rId6" cstate="print"/>
          <a:srcRect l="9375" t="13603" r="9375" b="22501"/>
          <a:stretch>
            <a:fillRect/>
          </a:stretch>
        </p:blipFill>
        <p:spPr>
          <a:xfrm>
            <a:off x="534601" y="1928802"/>
            <a:ext cx="8037927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latin typeface="Century Gothic" pitchFamily="34" charset="0"/>
              </a:rPr>
              <a:t>Поздравление с Новым годом детей из </a:t>
            </a:r>
            <a:r>
              <a:rPr lang="ru-RU" b="1" dirty="0" err="1" smtClean="0">
                <a:latin typeface="Century Gothic" pitchFamily="34" charset="0"/>
              </a:rPr>
              <a:t>Гобатовской</a:t>
            </a:r>
            <a:r>
              <a:rPr lang="ru-RU" b="1" dirty="0" smtClean="0">
                <a:latin typeface="Century Gothic" pitchFamily="34" charset="0"/>
              </a:rPr>
              <a:t> </a:t>
            </a:r>
            <a:r>
              <a:rPr lang="ru-RU" b="1" dirty="0" err="1" smtClean="0">
                <a:latin typeface="Century Gothic" pitchFamily="34" charset="0"/>
              </a:rPr>
              <a:t>школы-интернат</a:t>
            </a:r>
            <a:r>
              <a:rPr lang="ru-RU" b="1" dirty="0" smtClean="0">
                <a:latin typeface="Century Gothic" pitchFamily="34" charset="0"/>
              </a:rPr>
              <a:t> совместно с </a:t>
            </a:r>
            <a:r>
              <a:rPr lang="ru-RU" b="1" dirty="0" err="1" smtClean="0">
                <a:latin typeface="Century Gothic" pitchFamily="34" charset="0"/>
              </a:rPr>
              <a:t>мотодвижением</a:t>
            </a:r>
            <a:r>
              <a:rPr lang="ru-RU" b="1" dirty="0" smtClean="0">
                <a:latin typeface="Century Gothic" pitchFamily="34" charset="0"/>
              </a:rPr>
              <a:t> «Стальная Стая»</a:t>
            </a:r>
            <a:endParaRPr lang="ru-RU" b="1" dirty="0">
              <a:latin typeface="Century Gothic" pitchFamily="34" charset="0"/>
            </a:endParaRPr>
          </a:p>
        </p:txBody>
      </p:sp>
      <p:pic>
        <p:nvPicPr>
          <p:cNvPr id="11" name="Рисунок 10" descr="_O-cyM9LUM4.jpg"/>
          <p:cNvPicPr>
            <a:picLocks noChangeAspect="1"/>
          </p:cNvPicPr>
          <p:nvPr/>
        </p:nvPicPr>
        <p:blipFill>
          <a:blip r:embed="rId6" cstate="print"/>
          <a:srcRect l="9589"/>
          <a:stretch>
            <a:fillRect/>
          </a:stretch>
        </p:blipFill>
        <p:spPr>
          <a:xfrm>
            <a:off x="357158" y="2143116"/>
            <a:ext cx="5230864" cy="3857841"/>
          </a:xfrm>
          <a:prstGeom prst="rect">
            <a:avLst/>
          </a:prstGeom>
        </p:spPr>
      </p:pic>
      <p:pic>
        <p:nvPicPr>
          <p:cNvPr id="15" name="Рисунок 14" descr="ZwyjEzRTeYs.jpg"/>
          <p:cNvPicPr>
            <a:picLocks noChangeAspect="1"/>
          </p:cNvPicPr>
          <p:nvPr/>
        </p:nvPicPr>
        <p:blipFill>
          <a:blip r:embed="rId7" cstate="print"/>
          <a:srcRect t="12385"/>
          <a:stretch>
            <a:fillRect/>
          </a:stretch>
        </p:blipFill>
        <p:spPr>
          <a:xfrm>
            <a:off x="5857884" y="2143117"/>
            <a:ext cx="2928958" cy="3849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latin typeface="Century Gothic" pitchFamily="34" charset="0"/>
              </a:rPr>
              <a:t>Поздравление с Новым годом детей из </a:t>
            </a:r>
            <a:r>
              <a:rPr lang="ru-RU" b="1" dirty="0" err="1" smtClean="0">
                <a:latin typeface="Century Gothic" pitchFamily="34" charset="0"/>
              </a:rPr>
              <a:t>Гобатовской</a:t>
            </a:r>
            <a:r>
              <a:rPr lang="ru-RU" b="1" dirty="0" smtClean="0">
                <a:latin typeface="Century Gothic" pitchFamily="34" charset="0"/>
              </a:rPr>
              <a:t> </a:t>
            </a:r>
            <a:r>
              <a:rPr lang="ru-RU" b="1" dirty="0" err="1" smtClean="0">
                <a:latin typeface="Century Gothic" pitchFamily="34" charset="0"/>
              </a:rPr>
              <a:t>школы-интернат</a:t>
            </a:r>
            <a:r>
              <a:rPr lang="ru-RU" b="1" dirty="0" smtClean="0">
                <a:latin typeface="Century Gothic" pitchFamily="34" charset="0"/>
              </a:rPr>
              <a:t> совместно с </a:t>
            </a:r>
            <a:r>
              <a:rPr lang="ru-RU" b="1" dirty="0" err="1" smtClean="0">
                <a:latin typeface="Century Gothic" pitchFamily="34" charset="0"/>
              </a:rPr>
              <a:t>мотодвижением</a:t>
            </a:r>
            <a:r>
              <a:rPr lang="ru-RU" b="1" dirty="0" smtClean="0">
                <a:latin typeface="Century Gothic" pitchFamily="34" charset="0"/>
              </a:rPr>
              <a:t> «Стальная Стая»</a:t>
            </a:r>
            <a:endParaRPr lang="ru-RU" b="1" dirty="0">
              <a:latin typeface="Century Gothic" pitchFamily="34" charset="0"/>
            </a:endParaRPr>
          </a:p>
        </p:txBody>
      </p:sp>
      <p:pic>
        <p:nvPicPr>
          <p:cNvPr id="13" name="Рисунок 12" descr="pQBdGqOhYm4.jpg"/>
          <p:cNvPicPr>
            <a:picLocks noChangeAspect="1"/>
          </p:cNvPicPr>
          <p:nvPr/>
        </p:nvPicPr>
        <p:blipFill>
          <a:blip r:embed="rId6" cstate="print"/>
          <a:srcRect t="28764"/>
          <a:stretch>
            <a:fillRect/>
          </a:stretch>
        </p:blipFill>
        <p:spPr>
          <a:xfrm>
            <a:off x="285720" y="2000240"/>
            <a:ext cx="8572560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pic>
        <p:nvPicPr>
          <p:cNvPr id="11" name="Рисунок 10" descr="IMG_1494.JPG"/>
          <p:cNvPicPr>
            <a:picLocks noChangeAspect="1"/>
          </p:cNvPicPr>
          <p:nvPr/>
        </p:nvPicPr>
        <p:blipFill>
          <a:blip r:embed="rId6" cstate="print"/>
          <a:srcRect l="8374" r="12072" b="-459"/>
          <a:stretch>
            <a:fillRect/>
          </a:stretch>
        </p:blipFill>
        <p:spPr>
          <a:xfrm>
            <a:off x="285720" y="1988887"/>
            <a:ext cx="4595844" cy="3869005"/>
          </a:xfrm>
          <a:prstGeom prst="rect">
            <a:avLst/>
          </a:prstGeom>
        </p:spPr>
      </p:pic>
      <p:pic>
        <p:nvPicPr>
          <p:cNvPr id="15" name="Рисунок 14" descr="IMG_1548.JPG"/>
          <p:cNvPicPr>
            <a:picLocks noChangeAspect="1"/>
          </p:cNvPicPr>
          <p:nvPr/>
        </p:nvPicPr>
        <p:blipFill>
          <a:blip r:embed="rId7" cstate="print"/>
          <a:srcRect l="16749" r="20445"/>
          <a:stretch>
            <a:fillRect/>
          </a:stretch>
        </p:blipFill>
        <p:spPr>
          <a:xfrm>
            <a:off x="5229982" y="1989857"/>
            <a:ext cx="3628298" cy="385132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Акция по раздаче цветов и открыток на День пожилого человека</a:t>
            </a:r>
            <a:endParaRPr lang="ru-RU" sz="20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Акция по раздаче цветов и открыток на День пожилого человека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3" name="Рисунок 12" descr="IMG_1546.JPG"/>
          <p:cNvPicPr>
            <a:picLocks noChangeAspect="1"/>
          </p:cNvPicPr>
          <p:nvPr/>
        </p:nvPicPr>
        <p:blipFill>
          <a:blip r:embed="rId6" cstate="print"/>
          <a:srcRect l="5469" t="23544" r="10156" b="10873"/>
          <a:stretch>
            <a:fillRect/>
          </a:stretch>
        </p:blipFill>
        <p:spPr>
          <a:xfrm>
            <a:off x="357158" y="1714488"/>
            <a:ext cx="8501122" cy="4405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Century Gothic" pitchFamily="34" charset="0"/>
              </a:rPr>
              <a:t>Встреча с ветераном по велоспорту СССР</a:t>
            </a:r>
            <a:endParaRPr lang="ru-RU" sz="2400" b="1" dirty="0"/>
          </a:p>
        </p:txBody>
      </p:sp>
      <p:pic>
        <p:nvPicPr>
          <p:cNvPr id="20" name="Рисунок 19" descr="M7-et-48OwY.jpg"/>
          <p:cNvPicPr>
            <a:picLocks noChangeAspect="1"/>
          </p:cNvPicPr>
          <p:nvPr/>
        </p:nvPicPr>
        <p:blipFill>
          <a:blip r:embed="rId6"/>
          <a:srcRect t="5714" r="17500"/>
          <a:stretch>
            <a:fillRect/>
          </a:stretch>
        </p:blipFill>
        <p:spPr>
          <a:xfrm>
            <a:off x="285719" y="1929936"/>
            <a:ext cx="4370947" cy="3746507"/>
          </a:xfrm>
          <a:prstGeom prst="rect">
            <a:avLst/>
          </a:prstGeom>
        </p:spPr>
      </p:pic>
      <p:pic>
        <p:nvPicPr>
          <p:cNvPr id="21" name="Рисунок 20" descr="Ujs4pb-yY2w.jpg"/>
          <p:cNvPicPr>
            <a:picLocks noChangeAspect="1"/>
          </p:cNvPicPr>
          <p:nvPr/>
        </p:nvPicPr>
        <p:blipFill>
          <a:blip r:embed="rId7"/>
          <a:srcRect l="13235" r="7352"/>
          <a:stretch>
            <a:fillRect/>
          </a:stretch>
        </p:blipFill>
        <p:spPr>
          <a:xfrm>
            <a:off x="4857752" y="1928802"/>
            <a:ext cx="4000528" cy="3778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pic>
        <p:nvPicPr>
          <p:cNvPr id="11" name="Рисунок 10" descr="xv-4LXAdzHg.jpg"/>
          <p:cNvPicPr>
            <a:picLocks noChangeAspect="1"/>
          </p:cNvPicPr>
          <p:nvPr/>
        </p:nvPicPr>
        <p:blipFill>
          <a:blip r:embed="rId6"/>
          <a:srcRect l="4989" t="9035" r="14646"/>
          <a:stretch>
            <a:fillRect/>
          </a:stretch>
        </p:blipFill>
        <p:spPr>
          <a:xfrm>
            <a:off x="285720" y="2286513"/>
            <a:ext cx="4285585" cy="3214189"/>
          </a:xfrm>
          <a:prstGeom prst="rect">
            <a:avLst/>
          </a:prstGeom>
        </p:spPr>
      </p:pic>
      <p:pic>
        <p:nvPicPr>
          <p:cNvPr id="15" name="Рисунок 14" descr="JphYLxv2RnM.jpg"/>
          <p:cNvPicPr>
            <a:picLocks noChangeAspect="1"/>
          </p:cNvPicPr>
          <p:nvPr/>
        </p:nvPicPr>
        <p:blipFill>
          <a:blip r:embed="rId7" cstate="print"/>
          <a:srcRect l="11674" r="8066"/>
          <a:stretch>
            <a:fillRect/>
          </a:stretch>
        </p:blipFill>
        <p:spPr>
          <a:xfrm>
            <a:off x="4974438" y="2285992"/>
            <a:ext cx="3883842" cy="320639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14282" y="114298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latin typeface="Century Gothic" pitchFamily="34" charset="0"/>
              </a:rPr>
              <a:t>Сотрудничество с Бизнес-Инкубатором «Павловский»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latin typeface="Century Gothic" pitchFamily="34" charset="0"/>
              </a:rPr>
              <a:t>по созданию «Школы Молодежного Предпринимательства»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Торжественное чествование и награждение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талантливой молодежи города и района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3" name="Рисунок 12" descr="GZ9N3zxsJp8.jpg"/>
          <p:cNvPicPr>
            <a:picLocks noChangeAspect="1"/>
          </p:cNvPicPr>
          <p:nvPr/>
        </p:nvPicPr>
        <p:blipFill>
          <a:blip r:embed="rId6"/>
          <a:srcRect l="11480" t="27790" r="6250" b="13589"/>
          <a:stretch>
            <a:fillRect/>
          </a:stretch>
        </p:blipFill>
        <p:spPr>
          <a:xfrm>
            <a:off x="285720" y="2071678"/>
            <a:ext cx="8501122" cy="4055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Торжественное чествование и награждение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талантливой молодежи города и района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3" name="Рисунок 12" descr="iL3jKL5ThhA.jpg"/>
          <p:cNvPicPr>
            <a:picLocks noChangeAspect="1"/>
          </p:cNvPicPr>
          <p:nvPr/>
        </p:nvPicPr>
        <p:blipFill>
          <a:blip r:embed="rId6"/>
          <a:srcRect l="10868" t="21443" r="9952" b="10499"/>
          <a:stretch>
            <a:fillRect/>
          </a:stretch>
        </p:blipFill>
        <p:spPr>
          <a:xfrm>
            <a:off x="4780331" y="2000240"/>
            <a:ext cx="3220693" cy="1852395"/>
          </a:xfrm>
          <a:prstGeom prst="rect">
            <a:avLst/>
          </a:prstGeom>
        </p:spPr>
      </p:pic>
      <p:pic>
        <p:nvPicPr>
          <p:cNvPr id="15" name="Рисунок 14" descr="TdrYSiE9Nto.jpg"/>
          <p:cNvPicPr>
            <a:picLocks noChangeAspect="1"/>
          </p:cNvPicPr>
          <p:nvPr/>
        </p:nvPicPr>
        <p:blipFill>
          <a:blip r:embed="rId7"/>
          <a:srcRect l="4658" t="21443" r="17714" b="10499"/>
          <a:stretch>
            <a:fillRect/>
          </a:stretch>
        </p:blipFill>
        <p:spPr>
          <a:xfrm>
            <a:off x="1071538" y="2000240"/>
            <a:ext cx="3157541" cy="1852395"/>
          </a:xfrm>
          <a:prstGeom prst="rect">
            <a:avLst/>
          </a:prstGeom>
        </p:spPr>
      </p:pic>
      <p:pic>
        <p:nvPicPr>
          <p:cNvPr id="16" name="Рисунок 15" descr="zQqiLkq5Ryg.jpg"/>
          <p:cNvPicPr>
            <a:picLocks noChangeAspect="1"/>
          </p:cNvPicPr>
          <p:nvPr/>
        </p:nvPicPr>
        <p:blipFill>
          <a:blip r:embed="rId8"/>
          <a:srcRect t="28814" b="29476"/>
          <a:stretch>
            <a:fillRect/>
          </a:stretch>
        </p:blipFill>
        <p:spPr>
          <a:xfrm>
            <a:off x="1071538" y="4138387"/>
            <a:ext cx="6928702" cy="19338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Презентация проекта «</a:t>
            </a:r>
            <a:r>
              <a:rPr lang="ru-RU" sz="2000" b="1" dirty="0" err="1" smtClean="0">
                <a:latin typeface="Century Gothic" pitchFamily="34" charset="0"/>
              </a:rPr>
              <a:t>Инфокод</a:t>
            </a:r>
            <a:r>
              <a:rPr lang="ru-RU" sz="2000" b="1" dirty="0" smtClean="0">
                <a:latin typeface="Century Gothic" pitchFamily="34" charset="0"/>
              </a:rPr>
              <a:t>» на туристической ярмарке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3" name="Рисунок 12" descr="IMG_20180927_143409.jpg"/>
          <p:cNvPicPr>
            <a:picLocks noChangeAspect="1"/>
          </p:cNvPicPr>
          <p:nvPr/>
        </p:nvPicPr>
        <p:blipFill>
          <a:blip r:embed="rId6" cstate="print"/>
          <a:srcRect t="25443" b="5917"/>
          <a:stretch>
            <a:fillRect/>
          </a:stretch>
        </p:blipFill>
        <p:spPr>
          <a:xfrm>
            <a:off x="285720" y="1643050"/>
            <a:ext cx="8603730" cy="442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Презентация проекта «</a:t>
            </a:r>
            <a:r>
              <a:rPr lang="ru-RU" sz="2000" b="1" dirty="0" err="1" smtClean="0">
                <a:latin typeface="Century Gothic" pitchFamily="34" charset="0"/>
              </a:rPr>
              <a:t>Инфокод</a:t>
            </a:r>
            <a:r>
              <a:rPr lang="ru-RU" sz="2000" b="1" dirty="0" smtClean="0">
                <a:latin typeface="Century Gothic" pitchFamily="34" charset="0"/>
              </a:rPr>
              <a:t>» на туристической ярмарке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1" name="Рисунок 10" descr="IMG_20180927_142412.jpg"/>
          <p:cNvPicPr>
            <a:picLocks noChangeAspect="1"/>
          </p:cNvPicPr>
          <p:nvPr/>
        </p:nvPicPr>
        <p:blipFill>
          <a:blip r:embed="rId6" cstate="print"/>
          <a:srcRect l="46778"/>
          <a:stretch>
            <a:fillRect/>
          </a:stretch>
        </p:blipFill>
        <p:spPr>
          <a:xfrm>
            <a:off x="357158" y="1893083"/>
            <a:ext cx="2813527" cy="3964809"/>
          </a:xfrm>
          <a:prstGeom prst="rect">
            <a:avLst/>
          </a:prstGeom>
        </p:spPr>
      </p:pic>
      <p:pic>
        <p:nvPicPr>
          <p:cNvPr id="15" name="Рисунок 14" descr="IMG_20180927_145356.jpg"/>
          <p:cNvPicPr>
            <a:picLocks noChangeAspect="1"/>
          </p:cNvPicPr>
          <p:nvPr/>
        </p:nvPicPr>
        <p:blipFill>
          <a:blip r:embed="rId7" cstate="print"/>
          <a:srcRect t="-900"/>
          <a:stretch>
            <a:fillRect/>
          </a:stretch>
        </p:blipFill>
        <p:spPr>
          <a:xfrm>
            <a:off x="3571868" y="1857364"/>
            <a:ext cx="5286412" cy="4000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Настольные интеллектуальные игры от Молодежной Палаты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11" name="Рисунок 10" descr="IMG_6900.jpg"/>
          <p:cNvPicPr>
            <a:picLocks noChangeAspect="1"/>
          </p:cNvPicPr>
          <p:nvPr/>
        </p:nvPicPr>
        <p:blipFill>
          <a:blip r:embed="rId6"/>
          <a:srcRect t="14406" b="6619"/>
          <a:stretch>
            <a:fillRect/>
          </a:stretch>
        </p:blipFill>
        <p:spPr>
          <a:xfrm>
            <a:off x="428596" y="1707210"/>
            <a:ext cx="8429684" cy="44364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рб Павл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6904" y="166670"/>
            <a:ext cx="606616" cy="762000"/>
          </a:xfrm>
          <a:prstGeom prst="rect">
            <a:avLst/>
          </a:prstGeom>
        </p:spPr>
      </p:pic>
      <p:pic>
        <p:nvPicPr>
          <p:cNvPr id="3" name="Picture 3" descr="D:\Молодежная Палата\SMM\Группа Вконтакте\Миниатюра\Превью\Миниатю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66670"/>
            <a:ext cx="685800" cy="685800"/>
          </a:xfrm>
          <a:prstGeom prst="rect">
            <a:avLst/>
          </a:prstGeom>
          <a:noFill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1069958"/>
            <a:ext cx="9144000" cy="1588"/>
          </a:xfrm>
          <a:prstGeom prst="line">
            <a:avLst/>
          </a:prstGeom>
          <a:ln w="38100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71414"/>
            <a:ext cx="684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Мероприятия и проекты</a:t>
            </a:r>
          </a:p>
        </p:txBody>
      </p:sp>
      <p:pic>
        <p:nvPicPr>
          <p:cNvPr id="13" name="Рисунок 12" descr="IMG_6920.jpg"/>
          <p:cNvPicPr>
            <a:picLocks noChangeAspect="1"/>
          </p:cNvPicPr>
          <p:nvPr/>
        </p:nvPicPr>
        <p:blipFill>
          <a:blip r:embed="rId6"/>
          <a:srcRect t="21143" b="537"/>
          <a:stretch>
            <a:fillRect/>
          </a:stretch>
        </p:blipFill>
        <p:spPr>
          <a:xfrm>
            <a:off x="4783245" y="1701952"/>
            <a:ext cx="3717845" cy="4370254"/>
          </a:xfrm>
          <a:prstGeom prst="rect">
            <a:avLst/>
          </a:prstGeom>
        </p:spPr>
      </p:pic>
      <p:pic>
        <p:nvPicPr>
          <p:cNvPr id="15" name="Рисунок 14" descr="IMG_6921.jpg"/>
          <p:cNvPicPr>
            <a:picLocks noChangeAspect="1"/>
          </p:cNvPicPr>
          <p:nvPr/>
        </p:nvPicPr>
        <p:blipFill>
          <a:blip r:embed="rId7"/>
          <a:srcRect t="21143"/>
          <a:stretch>
            <a:fillRect/>
          </a:stretch>
        </p:blipFill>
        <p:spPr>
          <a:xfrm>
            <a:off x="642910" y="1714488"/>
            <a:ext cx="3646407" cy="431566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14282" y="1142984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Century Gothic" pitchFamily="34" charset="0"/>
              </a:rPr>
              <a:t>Настольные интеллектуальные игры от Молодежной Палаты</a:t>
            </a:r>
            <a:endParaRPr lang="ru-RU" sz="20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671514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molpalatapavlovo</a:t>
            </a:r>
            <a:endParaRPr lang="ru-RU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6215082"/>
            <a:ext cx="477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Молодежная Палата при Земском собрании 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cs typeface="Times New Roman" pitchFamily="18" charset="0"/>
              </a:rPr>
              <a:t>Павловского муниципального района</a:t>
            </a:r>
            <a:endParaRPr lang="ru-RU" sz="14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25" name="Рисунок 24" descr="584c3c8a1fc21103bb375ba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7950" y="6324600"/>
            <a:ext cx="381000" cy="381000"/>
          </a:xfrm>
          <a:prstGeom prst="rect">
            <a:avLst/>
          </a:prstGeom>
        </p:spPr>
      </p:pic>
      <p:pic>
        <p:nvPicPr>
          <p:cNvPr id="13" name="Рисунок 12" descr="CuxyDashp5g.jpg"/>
          <p:cNvPicPr>
            <a:picLocks noChangeAspect="1"/>
          </p:cNvPicPr>
          <p:nvPr/>
        </p:nvPicPr>
        <p:blipFill>
          <a:blip r:embed="rId4"/>
          <a:srcRect t="19481" b="7792"/>
          <a:stretch>
            <a:fillRect/>
          </a:stretch>
        </p:blipFill>
        <p:spPr>
          <a:xfrm>
            <a:off x="285759" y="1285860"/>
            <a:ext cx="8643959" cy="4714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7158" y="428604"/>
            <a:ext cx="8501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Century Gothic" pitchFamily="34" charset="0"/>
              </a:rPr>
              <a:t>Инициатива. Ответственность. Пример</a:t>
            </a:r>
            <a:endParaRPr lang="en-US" sz="3200" b="1" dirty="0" smtClean="0">
              <a:solidFill>
                <a:schemeClr val="tx2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Логотип Наши Люди.jpg"/>
          <p:cNvPicPr>
            <a:picLocks noChangeAspect="1"/>
          </p:cNvPicPr>
          <p:nvPr/>
        </p:nvPicPr>
        <p:blipFill>
          <a:blip r:embed="rId2"/>
          <a:srcRect l="24096" t="23119" r="18072" b="27754"/>
          <a:stretch>
            <a:fillRect/>
          </a:stretch>
        </p:blipFill>
        <p:spPr>
          <a:xfrm>
            <a:off x="428596" y="71414"/>
            <a:ext cx="3332999" cy="23608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71868" y="357166"/>
            <a:ext cx="51267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Century Gothic" pitchFamily="34" charset="0"/>
              </a:rPr>
              <a:t>Молодёжная Палата </a:t>
            </a:r>
          </a:p>
          <a:p>
            <a:r>
              <a:rPr lang="ru-RU" sz="2000" b="1" dirty="0" smtClean="0">
                <a:solidFill>
                  <a:schemeClr val="tx2"/>
                </a:solidFill>
                <a:latin typeface="Century Gothic" pitchFamily="34" charset="0"/>
              </a:rPr>
              <a:t>при Земском собрании</a:t>
            </a:r>
          </a:p>
          <a:p>
            <a:r>
              <a:rPr lang="ru-RU" sz="2000" b="1" dirty="0" smtClean="0">
                <a:solidFill>
                  <a:schemeClr val="tx2"/>
                </a:solidFill>
                <a:latin typeface="Century Gothic" pitchFamily="34" charset="0"/>
              </a:rPr>
              <a:t>Павловского муниципального района</a:t>
            </a:r>
            <a:endParaRPr lang="ru-RU" sz="20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72066" y="1571612"/>
            <a:ext cx="3643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tx2"/>
                </a:solidFill>
                <a:latin typeface="Century Gothic" pitchFamily="34" charset="0"/>
              </a:rPr>
              <a:t>molpalatapavlovo</a:t>
            </a:r>
          </a:p>
        </p:txBody>
      </p:sp>
      <p:pic>
        <p:nvPicPr>
          <p:cNvPr id="13" name="Рисунок 12" descr="6793b04908fc257a1dd238c4bcb1cd8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7" y="1571612"/>
            <a:ext cx="588044" cy="588044"/>
          </a:xfrm>
          <a:prstGeom prst="rect">
            <a:avLst/>
          </a:prstGeom>
        </p:spPr>
      </p:pic>
      <p:pic>
        <p:nvPicPr>
          <p:cNvPr id="14" name="Рисунок 13" descr="instagram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1571612"/>
            <a:ext cx="576243" cy="57148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42910" y="2714620"/>
            <a:ext cx="7858180" cy="7143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928794" y="2781714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 Gothic" pitchFamily="34" charset="0"/>
              </a:rPr>
              <a:t>Включайся в нашу команду!</a:t>
            </a:r>
          </a:p>
        </p:txBody>
      </p:sp>
      <p:pic>
        <p:nvPicPr>
          <p:cNvPr id="23" name="Рисунок 22" descr="DJI_0041-HDR.jpg"/>
          <p:cNvPicPr>
            <a:picLocks noChangeAspect="1"/>
          </p:cNvPicPr>
          <p:nvPr/>
        </p:nvPicPr>
        <p:blipFill>
          <a:blip r:embed="rId5" cstate="print"/>
          <a:srcRect l="1970" t="23652" r="573" b="19078"/>
          <a:stretch>
            <a:fillRect/>
          </a:stretch>
        </p:blipFill>
        <p:spPr>
          <a:xfrm>
            <a:off x="642910" y="3834047"/>
            <a:ext cx="7862382" cy="2595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1173</Words>
  <Application>Microsoft Office PowerPoint</Application>
  <PresentationFormat>Экран (4:3)</PresentationFormat>
  <Paragraphs>331</Paragraphs>
  <Slides>54</Slides>
  <Notes>34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Александр</cp:lastModifiedBy>
  <cp:revision>197</cp:revision>
  <dcterms:created xsi:type="dcterms:W3CDTF">2018-03-22T18:43:25Z</dcterms:created>
  <dcterms:modified xsi:type="dcterms:W3CDTF">2019-01-10T13:39:04Z</dcterms:modified>
</cp:coreProperties>
</file>