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8" r:id="rId2"/>
    <p:sldId id="257" r:id="rId3"/>
    <p:sldId id="258" r:id="rId4"/>
    <p:sldId id="269" r:id="rId5"/>
    <p:sldId id="261" r:id="rId6"/>
    <p:sldId id="271" r:id="rId7"/>
    <p:sldId id="262" r:id="rId8"/>
    <p:sldId id="263" r:id="rId9"/>
    <p:sldId id="270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CFFAB4-8831-4463-ABF4-D33CD4558E28}" type="doc">
      <dgm:prSet loTypeId="urn:microsoft.com/office/officeart/2005/8/layout/chevron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321A414D-89A3-4F3C-AF27-2E5B6AB26E1C}">
      <dgm:prSet phldrT="[Текст]" custT="1"/>
      <dgm:spPr/>
      <dgm:t>
        <a:bodyPr/>
        <a:lstStyle/>
        <a:p>
          <a:r>
            <a:rPr lang="ru-RU" sz="2800" b="1" dirty="0" smtClean="0"/>
            <a:t>ЦЕЛЬ</a:t>
          </a:r>
          <a:endParaRPr lang="ru-RU" sz="2800" b="1" dirty="0"/>
        </a:p>
      </dgm:t>
    </dgm:pt>
    <dgm:pt modelId="{78711CAE-D4C3-44C7-AB80-92013D8DF72D}" type="parTrans" cxnId="{A4B44384-4E6A-462B-AE4B-ECA75C5A1F42}">
      <dgm:prSet/>
      <dgm:spPr/>
      <dgm:t>
        <a:bodyPr/>
        <a:lstStyle/>
        <a:p>
          <a:endParaRPr lang="ru-RU"/>
        </a:p>
      </dgm:t>
    </dgm:pt>
    <dgm:pt modelId="{97C1FF1D-FACD-43D1-9BEC-DAACAB9C79F6}" type="sibTrans" cxnId="{A4B44384-4E6A-462B-AE4B-ECA75C5A1F42}">
      <dgm:prSet/>
      <dgm:spPr/>
      <dgm:t>
        <a:bodyPr/>
        <a:lstStyle/>
        <a:p>
          <a:endParaRPr lang="ru-RU"/>
        </a:p>
      </dgm:t>
    </dgm:pt>
    <dgm:pt modelId="{F184F860-6008-4A5F-B499-931F2E61660D}">
      <dgm:prSet phldrT="[Текст]" custT="1"/>
      <dgm:spPr/>
      <dgm:t>
        <a:bodyPr/>
        <a:lstStyle/>
        <a:p>
          <a:pPr algn="l"/>
          <a:r>
            <a:rPr lang="ru-RU" sz="2400" b="1" i="0" dirty="0" smtClean="0"/>
            <a:t>воспитание патриотических чувств и любви к своей малой Родине у детей и подростков, а так же формирование духовно-нравственного отношения  и чувства сопричастности к семье, городу, стране.</a:t>
          </a:r>
          <a:endParaRPr lang="ru-RU" sz="2400" b="1" dirty="0"/>
        </a:p>
      </dgm:t>
    </dgm:pt>
    <dgm:pt modelId="{371C72C7-E382-4229-92A0-7277E6E7EFD6}" type="parTrans" cxnId="{0352AA12-51BA-4ABB-AE09-C8FC46857706}">
      <dgm:prSet/>
      <dgm:spPr/>
      <dgm:t>
        <a:bodyPr/>
        <a:lstStyle/>
        <a:p>
          <a:endParaRPr lang="ru-RU"/>
        </a:p>
      </dgm:t>
    </dgm:pt>
    <dgm:pt modelId="{B6CC75B9-F80A-4B41-A5EE-95B15AD870AC}" type="sibTrans" cxnId="{0352AA12-51BA-4ABB-AE09-C8FC46857706}">
      <dgm:prSet/>
      <dgm:spPr/>
      <dgm:t>
        <a:bodyPr/>
        <a:lstStyle/>
        <a:p>
          <a:endParaRPr lang="ru-RU"/>
        </a:p>
      </dgm:t>
    </dgm:pt>
    <dgm:pt modelId="{9106ED09-2356-4323-95F9-B4BC36C7043D}">
      <dgm:prSet phldrT="[Текст]" custT="1"/>
      <dgm:spPr/>
      <dgm:t>
        <a:bodyPr/>
        <a:lstStyle/>
        <a:p>
          <a:r>
            <a:rPr lang="ru-RU" sz="2800" b="1" dirty="0" smtClean="0"/>
            <a:t>ЦЕЛЕВАЯ </a:t>
          </a:r>
          <a:br>
            <a:rPr lang="ru-RU" sz="2800" b="1" dirty="0" smtClean="0"/>
          </a:br>
          <a:r>
            <a:rPr lang="ru-RU" sz="2800" b="1" dirty="0" smtClean="0"/>
            <a:t>АУДИТОРИЯ</a:t>
          </a:r>
          <a:endParaRPr lang="ru-RU" sz="2800" b="1" dirty="0"/>
        </a:p>
      </dgm:t>
    </dgm:pt>
    <dgm:pt modelId="{A7557ADF-8574-4D66-8EE0-DAE488D35949}" type="parTrans" cxnId="{2A326530-49DB-4D19-A930-566502DBC910}">
      <dgm:prSet/>
      <dgm:spPr/>
      <dgm:t>
        <a:bodyPr/>
        <a:lstStyle/>
        <a:p>
          <a:endParaRPr lang="ru-RU"/>
        </a:p>
      </dgm:t>
    </dgm:pt>
    <dgm:pt modelId="{79F0AA6E-87DB-49FC-9CCD-58470B0DA4CC}" type="sibTrans" cxnId="{2A326530-49DB-4D19-A930-566502DBC910}">
      <dgm:prSet/>
      <dgm:spPr/>
      <dgm:t>
        <a:bodyPr/>
        <a:lstStyle/>
        <a:p>
          <a:endParaRPr lang="ru-RU"/>
        </a:p>
      </dgm:t>
    </dgm:pt>
    <dgm:pt modelId="{4DFD74A4-3E46-4E96-9D49-B5A838F4F895}">
      <dgm:prSet phldrT="[Текст]" custT="1"/>
      <dgm:spPr/>
      <dgm:t>
        <a:bodyPr/>
        <a:lstStyle/>
        <a:p>
          <a:r>
            <a:rPr lang="ru-RU" sz="2800" b="1" dirty="0" smtClean="0"/>
            <a:t>дети и подростки, </a:t>
          </a:r>
          <a:r>
            <a:rPr lang="ru-RU" sz="2800" b="1" dirty="0" smtClean="0"/>
            <a:t>проживающие на территории города Омска и представляющие различные слои населения</a:t>
          </a:r>
          <a:endParaRPr lang="ru-RU" sz="2800" b="1" dirty="0"/>
        </a:p>
      </dgm:t>
    </dgm:pt>
    <dgm:pt modelId="{D12EB0C7-81EA-4D72-B125-C9B3A808D56A}" type="parTrans" cxnId="{C1ECFACE-8AE8-47C5-82A4-541A86648A4F}">
      <dgm:prSet/>
      <dgm:spPr/>
      <dgm:t>
        <a:bodyPr/>
        <a:lstStyle/>
        <a:p>
          <a:endParaRPr lang="ru-RU"/>
        </a:p>
      </dgm:t>
    </dgm:pt>
    <dgm:pt modelId="{0221E48B-232F-4226-AEB8-668EB13DBF00}" type="sibTrans" cxnId="{C1ECFACE-8AE8-47C5-82A4-541A86648A4F}">
      <dgm:prSet/>
      <dgm:spPr/>
      <dgm:t>
        <a:bodyPr/>
        <a:lstStyle/>
        <a:p>
          <a:endParaRPr lang="ru-RU"/>
        </a:p>
      </dgm:t>
    </dgm:pt>
    <dgm:pt modelId="{EF800580-2499-49CA-9655-EC7D5AF5CB9D}" type="pres">
      <dgm:prSet presAssocID="{8BCFFAB4-8831-4463-ABF4-D33CD4558E2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8ED71E-EC77-4C3E-B4FF-03387B7D9AB6}" type="pres">
      <dgm:prSet presAssocID="{321A414D-89A3-4F3C-AF27-2E5B6AB26E1C}" presName="composite" presStyleCnt="0"/>
      <dgm:spPr/>
      <dgm:t>
        <a:bodyPr/>
        <a:lstStyle/>
        <a:p>
          <a:endParaRPr lang="ru-RU"/>
        </a:p>
      </dgm:t>
    </dgm:pt>
    <dgm:pt modelId="{F30D5DA1-6D9B-4829-849C-E6A523160A36}" type="pres">
      <dgm:prSet presAssocID="{321A414D-89A3-4F3C-AF27-2E5B6AB26E1C}" presName="parentText" presStyleLbl="alignNode1" presStyleIdx="0" presStyleCnt="2" custScaleX="11715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2C9065-EB81-47D4-A74C-5B3A1F014F05}" type="pres">
      <dgm:prSet presAssocID="{321A414D-89A3-4F3C-AF27-2E5B6AB26E1C}" presName="descendantText" presStyleLbl="alignAcc1" presStyleIdx="0" presStyleCnt="2" custScaleX="96248" custScaleY="123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2C732-8E53-482F-85B0-42438A361FD0}" type="pres">
      <dgm:prSet presAssocID="{97C1FF1D-FACD-43D1-9BEC-DAACAB9C79F6}" presName="sp" presStyleCnt="0"/>
      <dgm:spPr/>
      <dgm:t>
        <a:bodyPr/>
        <a:lstStyle/>
        <a:p>
          <a:endParaRPr lang="ru-RU"/>
        </a:p>
      </dgm:t>
    </dgm:pt>
    <dgm:pt modelId="{C315C309-7C07-4D54-ADF1-C50C4445DCDE}" type="pres">
      <dgm:prSet presAssocID="{9106ED09-2356-4323-95F9-B4BC36C7043D}" presName="composite" presStyleCnt="0"/>
      <dgm:spPr/>
      <dgm:t>
        <a:bodyPr/>
        <a:lstStyle/>
        <a:p>
          <a:endParaRPr lang="ru-RU"/>
        </a:p>
      </dgm:t>
    </dgm:pt>
    <dgm:pt modelId="{F098BB0E-1770-4F7F-B3DD-D8520C673F95}" type="pres">
      <dgm:prSet presAssocID="{9106ED09-2356-4323-95F9-B4BC36C7043D}" presName="parentText" presStyleLbl="alignNode1" presStyleIdx="1" presStyleCnt="2" custScaleX="11629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E1DE85-C2B2-4071-AE83-2E1287E828E2}" type="pres">
      <dgm:prSet presAssocID="{9106ED09-2356-4323-95F9-B4BC36C7043D}" presName="descendantText" presStyleLbl="alignAcc1" presStyleIdx="1" presStyleCnt="2" custScaleX="96030" custScaleY="1157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326530-49DB-4D19-A930-566502DBC910}" srcId="{8BCFFAB4-8831-4463-ABF4-D33CD4558E28}" destId="{9106ED09-2356-4323-95F9-B4BC36C7043D}" srcOrd="1" destOrd="0" parTransId="{A7557ADF-8574-4D66-8EE0-DAE488D35949}" sibTransId="{79F0AA6E-87DB-49FC-9CCD-58470B0DA4CC}"/>
    <dgm:cxn modelId="{C1F79C54-F3F2-4AA6-87A1-7093F9CBCF19}" type="presOf" srcId="{F184F860-6008-4A5F-B499-931F2E61660D}" destId="{B12C9065-EB81-47D4-A74C-5B3A1F014F05}" srcOrd="0" destOrd="0" presId="urn:microsoft.com/office/officeart/2005/8/layout/chevron2"/>
    <dgm:cxn modelId="{6A576244-FAD3-46D8-85A5-ED5264C1C266}" type="presOf" srcId="{8BCFFAB4-8831-4463-ABF4-D33CD4558E28}" destId="{EF800580-2499-49CA-9655-EC7D5AF5CB9D}" srcOrd="0" destOrd="0" presId="urn:microsoft.com/office/officeart/2005/8/layout/chevron2"/>
    <dgm:cxn modelId="{7BC81165-8892-43D0-A380-79056D68F9E3}" type="presOf" srcId="{9106ED09-2356-4323-95F9-B4BC36C7043D}" destId="{F098BB0E-1770-4F7F-B3DD-D8520C673F95}" srcOrd="0" destOrd="0" presId="urn:microsoft.com/office/officeart/2005/8/layout/chevron2"/>
    <dgm:cxn modelId="{EA1D9C73-984C-49A5-9BC4-B874A15A350C}" type="presOf" srcId="{4DFD74A4-3E46-4E96-9D49-B5A838F4F895}" destId="{22E1DE85-C2B2-4071-AE83-2E1287E828E2}" srcOrd="0" destOrd="0" presId="urn:microsoft.com/office/officeart/2005/8/layout/chevron2"/>
    <dgm:cxn modelId="{A4B44384-4E6A-462B-AE4B-ECA75C5A1F42}" srcId="{8BCFFAB4-8831-4463-ABF4-D33CD4558E28}" destId="{321A414D-89A3-4F3C-AF27-2E5B6AB26E1C}" srcOrd="0" destOrd="0" parTransId="{78711CAE-D4C3-44C7-AB80-92013D8DF72D}" sibTransId="{97C1FF1D-FACD-43D1-9BEC-DAACAB9C79F6}"/>
    <dgm:cxn modelId="{C1ECFACE-8AE8-47C5-82A4-541A86648A4F}" srcId="{9106ED09-2356-4323-95F9-B4BC36C7043D}" destId="{4DFD74A4-3E46-4E96-9D49-B5A838F4F895}" srcOrd="0" destOrd="0" parTransId="{D12EB0C7-81EA-4D72-B125-C9B3A808D56A}" sibTransId="{0221E48B-232F-4226-AEB8-668EB13DBF00}"/>
    <dgm:cxn modelId="{0352AA12-51BA-4ABB-AE09-C8FC46857706}" srcId="{321A414D-89A3-4F3C-AF27-2E5B6AB26E1C}" destId="{F184F860-6008-4A5F-B499-931F2E61660D}" srcOrd="0" destOrd="0" parTransId="{371C72C7-E382-4229-92A0-7277E6E7EFD6}" sibTransId="{B6CC75B9-F80A-4B41-A5EE-95B15AD870AC}"/>
    <dgm:cxn modelId="{267C4B9B-E3D3-4CDF-804F-02DBCDDDDC8C}" type="presOf" srcId="{321A414D-89A3-4F3C-AF27-2E5B6AB26E1C}" destId="{F30D5DA1-6D9B-4829-849C-E6A523160A36}" srcOrd="0" destOrd="0" presId="urn:microsoft.com/office/officeart/2005/8/layout/chevron2"/>
    <dgm:cxn modelId="{2431CED8-D5A7-4E1A-A426-6E253E19785C}" type="presParOf" srcId="{EF800580-2499-49CA-9655-EC7D5AF5CB9D}" destId="{FB8ED71E-EC77-4C3E-B4FF-03387B7D9AB6}" srcOrd="0" destOrd="0" presId="urn:microsoft.com/office/officeart/2005/8/layout/chevron2"/>
    <dgm:cxn modelId="{6D96D5B5-27DD-4F28-AE52-3ABC6935AFEA}" type="presParOf" srcId="{FB8ED71E-EC77-4C3E-B4FF-03387B7D9AB6}" destId="{F30D5DA1-6D9B-4829-849C-E6A523160A36}" srcOrd="0" destOrd="0" presId="urn:microsoft.com/office/officeart/2005/8/layout/chevron2"/>
    <dgm:cxn modelId="{FCADDA14-74DD-40D3-8AE3-BE28F19139B5}" type="presParOf" srcId="{FB8ED71E-EC77-4C3E-B4FF-03387B7D9AB6}" destId="{B12C9065-EB81-47D4-A74C-5B3A1F014F05}" srcOrd="1" destOrd="0" presId="urn:microsoft.com/office/officeart/2005/8/layout/chevron2"/>
    <dgm:cxn modelId="{93B72A14-0274-4C8B-9B6C-9705885CF872}" type="presParOf" srcId="{EF800580-2499-49CA-9655-EC7D5AF5CB9D}" destId="{06F2C732-8E53-482F-85B0-42438A361FD0}" srcOrd="1" destOrd="0" presId="urn:microsoft.com/office/officeart/2005/8/layout/chevron2"/>
    <dgm:cxn modelId="{553CEA82-3918-4AD1-BD68-35E5DA80E907}" type="presParOf" srcId="{EF800580-2499-49CA-9655-EC7D5AF5CB9D}" destId="{C315C309-7C07-4D54-ADF1-C50C4445DCDE}" srcOrd="2" destOrd="0" presId="urn:microsoft.com/office/officeart/2005/8/layout/chevron2"/>
    <dgm:cxn modelId="{D5E225D8-4C9A-4721-9DF5-53F8AF615E51}" type="presParOf" srcId="{C315C309-7C07-4D54-ADF1-C50C4445DCDE}" destId="{F098BB0E-1770-4F7F-B3DD-D8520C673F95}" srcOrd="0" destOrd="0" presId="urn:microsoft.com/office/officeart/2005/8/layout/chevron2"/>
    <dgm:cxn modelId="{4B0BF4AC-ED0A-450B-9E4C-3DBB9B2C92B8}" type="presParOf" srcId="{C315C309-7C07-4D54-ADF1-C50C4445DCDE}" destId="{22E1DE85-C2B2-4071-AE83-2E1287E828E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0D5DA1-6D9B-4829-849C-E6A523160A36}">
      <dsp:nvSpPr>
        <dsp:cNvPr id="0" name=""/>
        <dsp:cNvSpPr/>
      </dsp:nvSpPr>
      <dsp:spPr>
        <a:xfrm rot="5400000">
          <a:off x="-305078" y="498382"/>
          <a:ext cx="3062058" cy="25111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ЦЕЛЬ</a:t>
          </a:r>
          <a:endParaRPr lang="ru-RU" sz="2800" b="1" kern="1200" dirty="0"/>
        </a:p>
      </dsp:txBody>
      <dsp:txXfrm rot="5400000">
        <a:off x="-305078" y="498382"/>
        <a:ext cx="3062058" cy="2511169"/>
      </dsp:txXfrm>
    </dsp:sp>
    <dsp:sp modelId="{B12C9065-EB81-47D4-A74C-5B3A1F014F05}">
      <dsp:nvSpPr>
        <dsp:cNvPr id="0" name=""/>
        <dsp:cNvSpPr/>
      </dsp:nvSpPr>
      <dsp:spPr>
        <a:xfrm rot="5400000">
          <a:off x="4422832" y="-1978065"/>
          <a:ext cx="2391211" cy="63923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/>
            <a:t>формирование механизмов вовлечения молодых людей в многообразную общественную деятельность, направленную на улучшение качества жизни жителей города Омска.</a:t>
          </a:r>
          <a:endParaRPr lang="ru-RU" sz="2800" b="1" kern="1200" dirty="0"/>
        </a:p>
      </dsp:txBody>
      <dsp:txXfrm rot="5400000">
        <a:off x="4422832" y="-1978065"/>
        <a:ext cx="2391211" cy="6392344"/>
      </dsp:txXfrm>
    </dsp:sp>
    <dsp:sp modelId="{F098BB0E-1770-4F7F-B3DD-D8520C673F95}">
      <dsp:nvSpPr>
        <dsp:cNvPr id="0" name=""/>
        <dsp:cNvSpPr/>
      </dsp:nvSpPr>
      <dsp:spPr>
        <a:xfrm rot="5400000">
          <a:off x="-314338" y="3464841"/>
          <a:ext cx="3062058" cy="249265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ЦЕЛЕВАЯ </a:t>
          </a:r>
          <a:br>
            <a:rPr lang="ru-RU" sz="2800" b="1" kern="1200" dirty="0" smtClean="0"/>
          </a:br>
          <a:r>
            <a:rPr lang="ru-RU" sz="2800" b="1" kern="1200" dirty="0" smtClean="0"/>
            <a:t>АУДИТОРИЯ</a:t>
          </a:r>
          <a:endParaRPr lang="ru-RU" sz="2800" b="1" kern="1200" dirty="0"/>
        </a:p>
      </dsp:txBody>
      <dsp:txXfrm rot="5400000">
        <a:off x="-314338" y="3464841"/>
        <a:ext cx="3062058" cy="2492650"/>
      </dsp:txXfrm>
    </dsp:sp>
    <dsp:sp modelId="{22E1DE85-C2B2-4071-AE83-2E1287E828E2}">
      <dsp:nvSpPr>
        <dsp:cNvPr id="0" name=""/>
        <dsp:cNvSpPr/>
      </dsp:nvSpPr>
      <dsp:spPr>
        <a:xfrm rot="5400000">
          <a:off x="4456515" y="986896"/>
          <a:ext cx="2305326" cy="63778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/>
            <a:t>подростки и молодежь, проживающие на территории города Омска и представляющие различные слои населения.</a:t>
          </a:r>
          <a:endParaRPr lang="ru-RU" sz="2800" b="1" kern="1200" dirty="0"/>
        </a:p>
      </dsp:txBody>
      <dsp:txXfrm rot="5400000">
        <a:off x="4456515" y="986896"/>
        <a:ext cx="2305326" cy="63778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ED799-BF34-4D69-979E-5B1B0DD1E4C7}" type="datetimeFigureOut">
              <a:rPr lang="ru-RU" smtClean="0"/>
              <a:pPr/>
              <a:t>02.08.2018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45653-05F0-4136-B05F-E6DEE3E224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ED799-BF34-4D69-979E-5B1B0DD1E4C7}" type="datetimeFigureOut">
              <a:rPr lang="ru-RU" smtClean="0"/>
              <a:pPr/>
              <a:t>02.08.2018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45653-05F0-4136-B05F-E6DEE3E224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ED799-BF34-4D69-979E-5B1B0DD1E4C7}" type="datetimeFigureOut">
              <a:rPr lang="ru-RU" smtClean="0"/>
              <a:pPr/>
              <a:t>02.08.2018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45653-05F0-4136-B05F-E6DEE3E224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ED799-BF34-4D69-979E-5B1B0DD1E4C7}" type="datetimeFigureOut">
              <a:rPr lang="ru-RU" smtClean="0"/>
              <a:pPr/>
              <a:t>02.08.2018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45653-05F0-4136-B05F-E6DEE3E224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ED799-BF34-4D69-979E-5B1B0DD1E4C7}" type="datetimeFigureOut">
              <a:rPr lang="ru-RU" smtClean="0"/>
              <a:pPr/>
              <a:t>02.08.2018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45653-05F0-4136-B05F-E6DEE3E224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ED799-BF34-4D69-979E-5B1B0DD1E4C7}" type="datetimeFigureOut">
              <a:rPr lang="ru-RU" smtClean="0"/>
              <a:pPr/>
              <a:t>02.08.2018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45653-05F0-4136-B05F-E6DEE3E224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ED799-BF34-4D69-979E-5B1B0DD1E4C7}" type="datetimeFigureOut">
              <a:rPr lang="ru-RU" smtClean="0"/>
              <a:pPr/>
              <a:t>02.08.2018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45653-05F0-4136-B05F-E6DEE3E224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ED799-BF34-4D69-979E-5B1B0DD1E4C7}" type="datetimeFigureOut">
              <a:rPr lang="ru-RU" smtClean="0"/>
              <a:pPr/>
              <a:t>02.08.2018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45653-05F0-4136-B05F-E6DEE3E224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ED799-BF34-4D69-979E-5B1B0DD1E4C7}" type="datetimeFigureOut">
              <a:rPr lang="ru-RU" smtClean="0"/>
              <a:pPr/>
              <a:t>02.08.2018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45653-05F0-4136-B05F-E6DEE3E224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ED799-BF34-4D69-979E-5B1B0DD1E4C7}" type="datetimeFigureOut">
              <a:rPr lang="ru-RU" smtClean="0"/>
              <a:pPr/>
              <a:t>02.08.2018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45653-05F0-4136-B05F-E6DEE3E224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ED799-BF34-4D69-979E-5B1B0DD1E4C7}" type="datetimeFigureOut">
              <a:rPr lang="ru-RU" smtClean="0"/>
              <a:pPr/>
              <a:t>02.08.2018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45653-05F0-4136-B05F-E6DEE3E224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ED799-BF34-4D69-979E-5B1B0DD1E4C7}" type="datetimeFigureOut">
              <a:rPr lang="ru-RU" smtClean="0"/>
              <a:pPr/>
              <a:t>02.08.2018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45653-05F0-4136-B05F-E6DEE3E224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71472" y="332656"/>
            <a:ext cx="8028512" cy="1470025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</a:rPr>
              <a:t>«Городская летопись»</a:t>
            </a:r>
            <a:endParaRPr lang="ru-RU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0" y="5661248"/>
            <a:ext cx="4499992" cy="119675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Шмальц Ю.В.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1700808"/>
            <a:ext cx="6377362" cy="9423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#</a:t>
            </a:r>
            <a:r>
              <a:rPr lang="ru-RU" sz="5400" b="1" cap="all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время_помнить</a:t>
            </a:r>
            <a:endParaRPr lang="ru-RU" sz="5400" b="1" cap="all" dirty="0">
              <a:ln w="0"/>
              <a:solidFill>
                <a:schemeClr val="accent6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8" name="Рисунок 7" descr="RlilUtbEml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2" y="2500306"/>
            <a:ext cx="4667499" cy="4450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Информационные партнеры</a:t>
            </a:r>
            <a:endParaRPr lang="ru-RU" sz="4800" b="1" dirty="0"/>
          </a:p>
        </p:txBody>
      </p:sp>
      <p:pic>
        <p:nvPicPr>
          <p:cNvPr id="5" name="Содержимое 4" descr="__________400x4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844824"/>
            <a:ext cx="1830859" cy="1830859"/>
          </a:xfrm>
        </p:spPr>
      </p:pic>
      <p:pic>
        <p:nvPicPr>
          <p:cNvPr id="8" name="Содержимое 7" descr="EYgo3acO5NM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627784" y="1340768"/>
            <a:ext cx="1800200" cy="1800200"/>
          </a:xfrm>
        </p:spPr>
      </p:pic>
      <p:pic>
        <p:nvPicPr>
          <p:cNvPr id="9" name="Рисунок 8" descr="LDb3QOv0nK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1844824"/>
            <a:ext cx="1872208" cy="1872208"/>
          </a:xfrm>
          <a:prstGeom prst="rect">
            <a:avLst/>
          </a:prstGeom>
        </p:spPr>
      </p:pic>
      <p:pic>
        <p:nvPicPr>
          <p:cNvPr id="10" name="Рисунок 9" descr="JH9ZNN2EvX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4077072"/>
            <a:ext cx="6876256" cy="1729875"/>
          </a:xfrm>
          <a:prstGeom prst="rect">
            <a:avLst/>
          </a:prstGeom>
        </p:spPr>
      </p:pic>
      <p:pic>
        <p:nvPicPr>
          <p:cNvPr id="11" name="Рисунок 10" descr="YU5WNef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88224" y="1844824"/>
            <a:ext cx="2339752" cy="233975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14282" y="1142984"/>
            <a:ext cx="4572032" cy="49831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/>
              <a:t>Проект «Городская Летопись» –  </a:t>
            </a:r>
            <a:r>
              <a:rPr lang="ru-RU" sz="2400" b="1" dirty="0" smtClean="0"/>
              <a:t>это </a:t>
            </a:r>
            <a:r>
              <a:rPr lang="ru-RU" sz="2400" b="1" dirty="0" smtClean="0"/>
              <a:t>интерактивные мероприятия для </a:t>
            </a:r>
            <a:r>
              <a:rPr lang="ru-RU" sz="2400" b="1" dirty="0" smtClean="0"/>
              <a:t>детей и подростков, направленные на нравственно-патриотическое воспитание подрастающего поколения. Все </a:t>
            </a:r>
            <a:r>
              <a:rPr lang="ru-RU" sz="2400" b="1" dirty="0" err="1" smtClean="0"/>
              <a:t>интерактивы</a:t>
            </a:r>
            <a:r>
              <a:rPr lang="ru-RU" sz="2400" b="1" dirty="0" smtClean="0"/>
              <a:t> посвящены истории нашего города, а так же глобальным историческим событиям, к которым так или иначе причастны </a:t>
            </a:r>
            <a:r>
              <a:rPr lang="ru-RU" sz="2400" b="1" dirty="0" err="1" smtClean="0"/>
              <a:t>омичи</a:t>
            </a:r>
            <a:r>
              <a:rPr lang="ru-RU" sz="2400" b="1" dirty="0" smtClean="0"/>
              <a:t>.</a:t>
            </a:r>
          </a:p>
        </p:txBody>
      </p:sp>
      <p:pic>
        <p:nvPicPr>
          <p:cNvPr id="4" name="Рисунок 3" descr="Ho06ItOjAy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4429132"/>
            <a:ext cx="3214710" cy="2143568"/>
          </a:xfrm>
          <a:prstGeom prst="rect">
            <a:avLst/>
          </a:prstGeom>
        </p:spPr>
      </p:pic>
      <p:pic>
        <p:nvPicPr>
          <p:cNvPr id="10" name="Рисунок 9" descr="ga_TQ1hROd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0"/>
            <a:ext cx="3215966" cy="2143140"/>
          </a:xfrm>
          <a:prstGeom prst="rect">
            <a:avLst/>
          </a:prstGeom>
        </p:spPr>
      </p:pic>
      <p:pic>
        <p:nvPicPr>
          <p:cNvPr id="11" name="Рисунок 10" descr="h0B4J99T_l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2214554"/>
            <a:ext cx="3214678" cy="214228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0"/>
            <a:ext cx="8858312" cy="214311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 smtClean="0"/>
              <a:t>Информация на мероприятиях представлена </a:t>
            </a:r>
            <a:r>
              <a:rPr lang="ru-RU" sz="2400" b="1" dirty="0" smtClean="0"/>
              <a:t>в доступной игровой </a:t>
            </a:r>
            <a:r>
              <a:rPr lang="ru-RU" sz="2400" b="1" dirty="0" smtClean="0"/>
              <a:t>форме. Для разработки и проведения каждого мероприятия  привлекаются профессиональные историки </a:t>
            </a:r>
            <a:r>
              <a:rPr lang="ru-RU" sz="2400" b="1" dirty="0" smtClean="0"/>
              <a:t>и </a:t>
            </a:r>
            <a:r>
              <a:rPr lang="ru-RU" sz="2400" b="1" dirty="0" smtClean="0"/>
              <a:t>краеведы города Омска и области.</a:t>
            </a:r>
            <a:endParaRPr lang="ru-RU" sz="2400" b="1" dirty="0" smtClean="0"/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ВСЕ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МЕРОПРИЯТИЯ ПРОВОДЯТСЯ НА БЕЗВОЗМЕЗДНОЙ ОСНОВЕ!</a:t>
            </a:r>
          </a:p>
          <a:p>
            <a:pPr marL="0" indent="0"/>
            <a:endParaRPr lang="ru-RU" sz="1400" dirty="0"/>
          </a:p>
        </p:txBody>
      </p:sp>
      <p:pic>
        <p:nvPicPr>
          <p:cNvPr id="4" name="Рисунок 3" descr="Ib0aMwjuv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37421">
            <a:off x="13291" y="2573204"/>
            <a:ext cx="5143536" cy="3406235"/>
          </a:xfrm>
          <a:prstGeom prst="rect">
            <a:avLst/>
          </a:prstGeom>
        </p:spPr>
      </p:pic>
      <p:pic>
        <p:nvPicPr>
          <p:cNvPr id="5" name="Рисунок 4" descr="U9tYjl41Tq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09977">
            <a:off x="4357686" y="3668370"/>
            <a:ext cx="4786314" cy="31896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179512" y="332656"/>
          <a:ext cx="8784976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42852"/>
            <a:ext cx="8786874" cy="15716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Основной результат нашей работы – </a:t>
            </a:r>
            <a:r>
              <a:rPr lang="ru-RU" sz="2400" b="1" dirty="0" smtClean="0"/>
              <a:t>развитие у детей и подростков чувства любви к малой и большой Родине, интереса к изучению истории, повышение духовно-нравственной культуры участников мероприятий, в рамках проекта.</a:t>
            </a:r>
            <a:r>
              <a:rPr lang="ru-RU" sz="2400" dirty="0" smtClean="0"/>
              <a:t> </a:t>
            </a:r>
          </a:p>
          <a:p>
            <a:pPr marL="0" indent="177800">
              <a:buNone/>
            </a:pPr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 descr="lOki3z5lkQ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785926"/>
            <a:ext cx="7190754" cy="478634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Gih5q-1Dzeg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2000240"/>
            <a:ext cx="5357850" cy="401838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20" y="142853"/>
            <a:ext cx="8501122" cy="192882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smtClean="0"/>
              <a:t>Так же, </a:t>
            </a:r>
            <a:r>
              <a:rPr lang="ru-RU" b="1" dirty="0" smtClean="0"/>
              <a:t>в рамках проекта, проводится работа с ветеранскими организациями. Так уже традиционной акцией к 9 мая стала акция «Неотправленные письма», в рамках которой ребята пишут поздравления с Праздником Победы ветеранам и труженикам тыла, после чего волонтеры доставляют их до адресатов.</a:t>
            </a:r>
            <a:endParaRPr lang="ru-RU" b="1" dirty="0"/>
          </a:p>
        </p:txBody>
      </p:sp>
      <p:pic>
        <p:nvPicPr>
          <p:cNvPr id="6" name="Рисунок 5" descr="v2Jbkd8jGL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18535" y="1714488"/>
            <a:ext cx="3429025" cy="45720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066130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Руководитель </a:t>
            </a:r>
            <a:r>
              <a:rPr lang="ru-RU" sz="4800" b="1" dirty="0" smtClean="0"/>
              <a:t>проекта</a:t>
            </a:r>
            <a:endParaRPr lang="ru-RU" sz="4800" b="1" dirty="0"/>
          </a:p>
        </p:txBody>
      </p:sp>
      <p:pic>
        <p:nvPicPr>
          <p:cNvPr id="5" name="Содержимое 4" descr="COgcL8jJttc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84784"/>
            <a:ext cx="4038600" cy="289643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99992" y="1412776"/>
            <a:ext cx="4464496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Шмальц </a:t>
            </a:r>
            <a:br>
              <a:rPr lang="ru-RU" b="1" dirty="0" smtClean="0"/>
            </a:br>
            <a:r>
              <a:rPr lang="ru-RU" b="1" dirty="0" smtClean="0"/>
              <a:t>Юлия Викторовна</a:t>
            </a:r>
            <a:br>
              <a:rPr lang="ru-RU" b="1" dirty="0" smtClean="0"/>
            </a:b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Выпускница ФГБО </a:t>
            </a:r>
            <a:r>
              <a:rPr lang="ru-RU" b="1" dirty="0" smtClean="0"/>
              <a:t>ВО «Финансовый университет при правительстве РФ</a:t>
            </a:r>
            <a:r>
              <a:rPr lang="ru-RU" b="1" dirty="0" smtClean="0"/>
              <a:t>»;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Член ОРМОД «Омская молодёжь».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Помощник руководителя </a:t>
            </a:r>
            <a:endParaRPr lang="ru-RU" sz="4800" b="1" dirty="0"/>
          </a:p>
        </p:txBody>
      </p:sp>
      <p:pic>
        <p:nvPicPr>
          <p:cNvPr id="5" name="Содержимое 4" descr="qbEsmaGZp_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12776"/>
            <a:ext cx="4406532" cy="259228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60032" y="1412776"/>
            <a:ext cx="4104456" cy="5256584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Кормаков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Дмитрий Александрович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ФГБОУ ВО «ОмГТУ», аспирант;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ФГБОУ ВО «ОмГТУ», ассистент кафедры «Машиностроение и материаловедение»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Наши основные партнеры</a:t>
            </a:r>
            <a:endParaRPr lang="ru-RU" b="1" dirty="0"/>
          </a:p>
        </p:txBody>
      </p:sp>
      <p:pic>
        <p:nvPicPr>
          <p:cNvPr id="5" name="Содержимое 4" descr="eVxELSP2Y9U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357298"/>
            <a:ext cx="4846320" cy="1219200"/>
          </a:xfrm>
        </p:spPr>
      </p:pic>
      <p:pic>
        <p:nvPicPr>
          <p:cNvPr id="6" name="Рисунок 5" descr="im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2643182"/>
            <a:ext cx="2540000" cy="1625600"/>
          </a:xfrm>
          <a:prstGeom prst="rect">
            <a:avLst/>
          </a:prstGeom>
        </p:spPr>
      </p:pic>
      <p:pic>
        <p:nvPicPr>
          <p:cNvPr id="7" name="Рисунок 6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1500174"/>
            <a:ext cx="3516948" cy="1143008"/>
          </a:xfrm>
          <a:prstGeom prst="rect">
            <a:avLst/>
          </a:prstGeom>
        </p:spPr>
      </p:pic>
      <p:pic>
        <p:nvPicPr>
          <p:cNvPr id="8" name="Рисунок 7" descr="omsk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562" y="3000372"/>
            <a:ext cx="4324338" cy="1521021"/>
          </a:xfrm>
          <a:prstGeom prst="rect">
            <a:avLst/>
          </a:prstGeom>
        </p:spPr>
      </p:pic>
      <p:pic>
        <p:nvPicPr>
          <p:cNvPr id="9" name="Рисунок 8" descr="vrubel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58" y="4357694"/>
            <a:ext cx="2143140" cy="2093300"/>
          </a:xfrm>
          <a:prstGeom prst="rect">
            <a:avLst/>
          </a:prstGeom>
        </p:spPr>
      </p:pic>
      <p:pic>
        <p:nvPicPr>
          <p:cNvPr id="10" name="Рисунок 9" descr="YUcE4vkU4Y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86116" y="4643446"/>
            <a:ext cx="2714612" cy="1923557"/>
          </a:xfrm>
          <a:prstGeom prst="rect">
            <a:avLst/>
          </a:prstGeom>
        </p:spPr>
      </p:pic>
      <p:pic>
        <p:nvPicPr>
          <p:cNvPr id="11" name="Рисунок 10" descr="BzYdHRGCTCE_2lF1nxT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29388" y="4857760"/>
            <a:ext cx="1801368" cy="174955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</TotalTime>
  <Words>190</Words>
  <Application>Microsoft Office PowerPoint</Application>
  <PresentationFormat>Экран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«Городская летопись»</vt:lpstr>
      <vt:lpstr>Слайд 2</vt:lpstr>
      <vt:lpstr>Слайд 3</vt:lpstr>
      <vt:lpstr>Слайд 4</vt:lpstr>
      <vt:lpstr>Слайд 5</vt:lpstr>
      <vt:lpstr>Слайд 6</vt:lpstr>
      <vt:lpstr>Руководитель проекта</vt:lpstr>
      <vt:lpstr>Помощник руководителя </vt:lpstr>
      <vt:lpstr>Наши основные партнеры</vt:lpstr>
      <vt:lpstr>Информационные партнеры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Азус</dc:creator>
  <cp:lastModifiedBy>Admin</cp:lastModifiedBy>
  <cp:revision>15</cp:revision>
  <dcterms:created xsi:type="dcterms:W3CDTF">2018-01-18T09:32:06Z</dcterms:created>
  <dcterms:modified xsi:type="dcterms:W3CDTF">2018-08-02T10:20:03Z</dcterms:modified>
</cp:coreProperties>
</file>