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tags/tag6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85" r:id="rId3"/>
    <p:sldId id="293" r:id="rId4"/>
    <p:sldId id="292" r:id="rId5"/>
    <p:sldId id="286" r:id="rId6"/>
    <p:sldId id="282" r:id="rId7"/>
    <p:sldId id="308" r:id="rId8"/>
    <p:sldId id="290" r:id="rId9"/>
    <p:sldId id="309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740" y="-696"/>
      </p:cViewPr>
      <p:guideLst>
        <p:guide orient="horz" pos="2160"/>
        <p:guide orient="horz" pos="3974"/>
        <p:guide orient="horz" pos="709"/>
        <p:guide pos="158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892021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98" name="think-cell Slide" r:id="rId3" imgW="360" imgH="360" progId="">
              <p:embed/>
            </p:oleObj>
          </a:graphicData>
        </a:graphic>
      </p:graphicFrame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663825" y="2160588"/>
            <a:ext cx="6480175" cy="2519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4000" y="2519999"/>
            <a:ext cx="5760000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24000" y="4104000"/>
            <a:ext cx="3600000" cy="216000"/>
          </a:xfr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20000" y="4104000"/>
            <a:ext cx="180000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2F1BEEF-A4A7-479D-8465-9115149B4495}" type="datetime4">
              <a:rPr lang="ru-RU" smtClean="0">
                <a:solidFill>
                  <a:srgbClr val="FFFFFF"/>
                </a:solidFill>
              </a:rPr>
              <a:pPr/>
              <a:t>30 июля 2018 г.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88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533039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366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25082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250825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</p:nvPr>
        </p:nvSpPr>
        <p:spPr>
          <a:xfrm>
            <a:off x="4716462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</p:nvPr>
        </p:nvSpPr>
        <p:spPr>
          <a:xfrm>
            <a:off x="4716462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924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75" y="3924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2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78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A1D1E8-071A-4D5A-907B-5FACB20ACBC7}" type="datetimeFigureOut">
              <a:rPr lang="ru-RU" smtClean="0"/>
              <a:pPr/>
              <a:t>30.07.2018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C58E5A-745D-48A1-A4A4-E50F3F8CF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1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2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0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9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396518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23" name="think-cell Slide" r:id="rId3" imgW="360" imgH="360" progId="">
              <p:embed/>
            </p:oleObj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972000" y="1692000"/>
            <a:ext cx="7200000" cy="4320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</p:nvPr>
        </p:nvSpPr>
        <p:spPr>
          <a:xfrm>
            <a:off x="1332000" y="1260000"/>
            <a:ext cx="6480000" cy="5040312"/>
          </a:xfrm>
        </p:spPr>
        <p:txBody>
          <a:bodyPr/>
          <a:lstStyle>
            <a:lvl1pPr>
              <a:spcBef>
                <a:spcPts val="1800"/>
              </a:spcBef>
              <a:defRPr sz="1600"/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13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16928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46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25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4716463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807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38363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270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24" y="1692000"/>
            <a:ext cx="561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561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000" y="1260000"/>
            <a:ext cx="273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371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883802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94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4716462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4716462" y="4356512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7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3924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08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448364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318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250825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4716462" y="1692000"/>
            <a:ext cx="4176713" cy="460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1260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924000"/>
            <a:ext cx="417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1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953996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342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3204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273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4000" y="1260000"/>
            <a:ext cx="273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156000" y="1260000"/>
            <a:ext cx="2736000" cy="4318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3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93350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76" name="think-cell Slide" r:id="rId15" imgW="360" imgH="360" progId="">
              <p:embed/>
            </p:oleObj>
          </a:graphicData>
        </a:graphic>
      </p:graphicFrame>
      <p:sp>
        <p:nvSpPr>
          <p:cNvPr id="9" name="Freeform 50"/>
          <p:cNvSpPr>
            <a:spLocks noChangeAspect="1"/>
          </p:cNvSpPr>
          <p:nvPr userDrawn="1"/>
        </p:nvSpPr>
        <p:spPr bwMode="auto">
          <a:xfrm>
            <a:off x="8712200" y="6642100"/>
            <a:ext cx="431800" cy="215900"/>
          </a:xfrm>
          <a:custGeom>
            <a:avLst/>
            <a:gdLst>
              <a:gd name="T0" fmla="*/ 358783 w 10000"/>
              <a:gd name="T1" fmla="*/ 0 h 10000"/>
              <a:gd name="T2" fmla="*/ 0 w 10000"/>
              <a:gd name="T3" fmla="*/ 0 h 10000"/>
              <a:gd name="T4" fmla="*/ 0 w 10000"/>
              <a:gd name="T5" fmla="*/ 215900 h 10000"/>
              <a:gd name="T6" fmla="*/ 358783 w 10000"/>
              <a:gd name="T7" fmla="*/ 215900 h 10000"/>
              <a:gd name="T8" fmla="*/ 431800 w 10000"/>
              <a:gd name="T9" fmla="*/ 107950 h 10000"/>
              <a:gd name="T10" fmla="*/ 358783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309" y="0"/>
                </a:moveTo>
                <a:lnTo>
                  <a:pt x="0" y="0"/>
                </a:lnTo>
                <a:lnTo>
                  <a:pt x="0" y="10000"/>
                </a:lnTo>
                <a:lnTo>
                  <a:pt x="8309" y="10000"/>
                </a:lnTo>
                <a:lnTo>
                  <a:pt x="10000" y="5000"/>
                </a:lnTo>
                <a:lnTo>
                  <a:pt x="8309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84" tIns="47892" rIns="95784" bIns="47892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642100"/>
            <a:ext cx="8640763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5784" tIns="47892" rIns="95784" bIns="47892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260000"/>
            <a:ext cx="8640000" cy="5040311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431800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2000" y="6688495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MGIMO Business Club ©</a:t>
            </a:r>
            <a:endParaRPr lang="ru-RU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28493" y="6675530"/>
            <a:ext cx="157094" cy="153888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1000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ru-RU" sz="1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7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2.gstatic.com/images?q=tbn:ANd9GcRaLZugGOtfzmjgZjzoa4Vr0VJsUKBRhWSTDgAMLZyI_fZf2C47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0000C">
                  <a:alpha val="50588"/>
                </a:srgbClr>
              </a:clrFrom>
              <a:clrTo>
                <a:srgbClr val="80000C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85" r="34493" b="1677"/>
          <a:stretch/>
        </p:blipFill>
        <p:spPr>
          <a:xfrm>
            <a:off x="-170995" y="-32544"/>
            <a:ext cx="9314995" cy="6890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11" y="2330821"/>
            <a:ext cx="7686131" cy="4982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778184"/>
            <a:ext cx="6947842" cy="16153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810379"/>
            <a:ext cx="8006580" cy="872011"/>
          </a:xfrm>
        </p:spPr>
        <p:txBody>
          <a:bodyPr/>
          <a:lstStyle/>
          <a:p>
            <a:pPr algn="r"/>
            <a:r>
              <a:rPr lang="ru-RU" sz="4400" u="sng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Microsoft New Tai Lue" panose="020B0502040204020203" pitchFamily="34" charset="0"/>
              </a:rPr>
              <a:t>Бизнес-кейсы</a:t>
            </a: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Microsoft New Tai Lue" panose="020B0502040204020203" pitchFamily="34" charset="0"/>
              </a:rPr>
              <a:t>: что это и зачем они нужны 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343"/>
            <a:ext cx="4020939" cy="5617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67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6300192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14300" y="684436"/>
            <a:ext cx="7128792" cy="288032"/>
          </a:xfrm>
        </p:spPr>
        <p:txBody>
          <a:bodyPr/>
          <a:lstStyle/>
          <a:p>
            <a:r>
              <a:rPr lang="ru-RU" sz="4400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История кейсов</a:t>
            </a:r>
            <a:endParaRPr lang="ru-RU" sz="4400" b="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49488"/>
            <a:ext cx="8604448" cy="20882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ru-RU" sz="3000" dirty="0">
                <a:latin typeface="Century Gothic" panose="020B0502020202020204" pitchFamily="34" charset="0"/>
              </a:rPr>
              <a:t>Изначально кейс метод рассматривался как техника обучения, использующая описание реальных экономических, социальных и бизнес-ситуаций. </a:t>
            </a:r>
          </a:p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300" y="4534272"/>
            <a:ext cx="8604448" cy="20882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3000" dirty="0">
                <a:latin typeface="Century Gothic" panose="020B0502020202020204" pitchFamily="34" charset="0"/>
              </a:rPr>
              <a:t>Обучающиеся должны исследовать ситуацию, разобраться в сути проблем, предложить возможные решения и выбрать лучшее из них. </a:t>
            </a:r>
          </a:p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5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13320" y="0"/>
            <a:ext cx="10287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94320"/>
            <a:ext cx="7308304" cy="253062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u-RU" sz="3200" dirty="0">
              <a:latin typeface="Century Gothic" panose="020B0502020202020204" pitchFamily="34" charset="0"/>
            </a:endParaRPr>
          </a:p>
          <a:p>
            <a:r>
              <a:rPr lang="ru-RU" sz="3200" dirty="0" smtClean="0">
                <a:latin typeface="Century Gothic" panose="020B0502020202020204" pitchFamily="34" charset="0"/>
              </a:rPr>
              <a:t>Кейсы </a:t>
            </a:r>
            <a:r>
              <a:rPr lang="ru-RU" sz="3200" dirty="0">
                <a:latin typeface="Century Gothic" panose="020B0502020202020204" pitchFamily="34" charset="0"/>
              </a:rPr>
              <a:t>основываются на реальном фактическом материале или же </a:t>
            </a:r>
            <a:r>
              <a:rPr lang="ru-RU" sz="3200" dirty="0" smtClean="0">
                <a:latin typeface="Century Gothic" panose="020B0502020202020204" pitchFamily="34" charset="0"/>
              </a:rPr>
              <a:t>приближены </a:t>
            </a:r>
            <a:r>
              <a:rPr lang="ru-RU" sz="3200" dirty="0">
                <a:latin typeface="Century Gothic" panose="020B0502020202020204" pitchFamily="34" charset="0"/>
              </a:rPr>
              <a:t>к реальной </a:t>
            </a:r>
            <a:r>
              <a:rPr lang="ru-RU" sz="3200" dirty="0" smtClean="0">
                <a:latin typeface="Century Gothic" panose="020B0502020202020204" pitchFamily="34" charset="0"/>
              </a:rPr>
              <a:t>ситуации</a:t>
            </a:r>
            <a:endParaRPr lang="ru-RU" sz="3200" dirty="0">
              <a:latin typeface="Century Gothic" panose="020B0502020202020204" pitchFamily="34" charset="0"/>
            </a:endParaRPr>
          </a:p>
          <a:p>
            <a:endParaRPr lang="ru-RU" sz="1200" dirty="0"/>
          </a:p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433936"/>
            <a:ext cx="7353622" cy="273136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2900" dirty="0">
                <a:latin typeface="Century Gothic" panose="020B0502020202020204" pitchFamily="34" charset="0"/>
              </a:rPr>
              <a:t>В дальнейшем широкое распространение получает практика тестирования при помощи бизнес-кейсов при приёме на работу в западные компании, работающие на российском рынке</a:t>
            </a:r>
            <a:endParaRPr lang="ru-RU" sz="29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9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99" y="0"/>
            <a:ext cx="9315495" cy="6889077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1" y="1257300"/>
            <a:ext cx="4427537" cy="11134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Что такое кейс?</a:t>
            </a:r>
            <a:endParaRPr lang="ru-RU" sz="32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0" y="2370746"/>
            <a:ext cx="4427983" cy="4487254"/>
          </a:xfr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Кейс – </a:t>
            </a: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это моделирование реального проекта, сжатое в короткий промежуток времени (30-60 минут)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Вы играете роль консультанта,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интервьюер </a:t>
            </a: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(на кейс-интервью) или судья (на кейс-чемпионате) находится в роли клиента</a:t>
            </a:r>
            <a:endParaRPr lang="ru-RU" sz="23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14" y="5108653"/>
            <a:ext cx="2815854" cy="1825271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4427538" y="1260000"/>
            <a:ext cx="4716462" cy="111074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Где применяются кейсы?</a:t>
            </a:r>
            <a:endParaRPr lang="ru-RU" sz="280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4427538" y="2378096"/>
            <a:ext cx="4716462" cy="447990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Кейс-чемпионаты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Changellenge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McKinsey Business Diving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KPMG International Case Competition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Кейс-интервью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Big-3, Big-4, Tier-2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О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кейс-интервью за 5 минут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8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077"/>
            <a:ext cx="9315495" cy="688907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latin typeface="Century Gothic" panose="020B0502020202020204" pitchFamily="34" charset="0"/>
              </a:rPr>
              <a:t>Для карьеры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250824" y="1692000"/>
            <a:ext cx="2809007" cy="4761336"/>
          </a:xfr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Кейсы —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всегда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заключительный этап отбора в:</a:t>
            </a:r>
          </a:p>
          <a:p>
            <a:pPr lvl="1" indent="0">
              <a:buNone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Консалтинге</a:t>
            </a:r>
          </a:p>
          <a:p>
            <a:pPr lvl="1" indent="0">
              <a:buNone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Аудите</a:t>
            </a:r>
          </a:p>
          <a:p>
            <a:endParaRPr lang="ru-RU" sz="1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3204000" y="1692000"/>
            <a:ext cx="2736152" cy="4761336"/>
          </a:xfrm>
          <a:solidFill>
            <a:srgbClr val="C00000"/>
          </a:solidFill>
        </p:spPr>
        <p:txBody>
          <a:bodyPr/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Кейсы дают следующую пользу для интеллекта:</a:t>
            </a: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Повышают знания бизнеса</a:t>
            </a: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Учат мыслить структурированно</a:t>
            </a: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Учат находить проблемы и грамотно их решать</a:t>
            </a:r>
          </a:p>
          <a:p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latin typeface="Century Gothic" panose="020B0502020202020204" pitchFamily="34" charset="0"/>
              </a:rPr>
              <a:t>Для</a:t>
            </a:r>
            <a:r>
              <a:rPr lang="ru-RU" sz="1800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latin typeface="Century Gothic" panose="020B0502020202020204" pitchFamily="34" charset="0"/>
              </a:rPr>
              <a:t>интеллекта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latin typeface="Century Gothic" panose="020B0502020202020204" pitchFamily="34" charset="0"/>
              </a:rPr>
              <a:t>Для </a:t>
            </a:r>
            <a:r>
              <a:rPr lang="ru-RU" sz="1800" b="1" dirty="0" err="1" smtClean="0">
                <a:latin typeface="Century Gothic" panose="020B0502020202020204" pitchFamily="34" charset="0"/>
              </a:rPr>
              <a:t>нетворкинга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6156000" y="1768412"/>
            <a:ext cx="2988000" cy="4684924"/>
          </a:xfrm>
          <a:solidFill>
            <a:srgbClr val="C00000"/>
          </a:solidFill>
        </p:spPr>
        <p:txBody>
          <a:bodyPr/>
          <a:lstStyle/>
          <a:p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Наконец, решение кейсов – отличная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возможность познакомиться </a:t>
            </a: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с:</a:t>
            </a:r>
          </a:p>
          <a:p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Будущими консультантами. Те, кто пройдут, могут: </a:t>
            </a:r>
          </a:p>
          <a:p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Специалистами из разных индустрий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Зачем решать кейсы?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250825" y="6337300"/>
            <a:ext cx="8640000" cy="28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872" b="1114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0" y="2124000"/>
            <a:ext cx="3536050" cy="43339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Резюме</a:t>
            </a:r>
            <a:r>
              <a:rPr lang="en-US" sz="2200" dirty="0" smtClean="0">
                <a:solidFill>
                  <a:schemeClr val="bg1"/>
                </a:solidFill>
              </a:rPr>
              <a:t> (CV)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2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Опыт работы</a:t>
            </a:r>
          </a:p>
          <a:p>
            <a:pPr lvl="2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Учебная деятельность</a:t>
            </a:r>
          </a:p>
          <a:p>
            <a:pPr lvl="2" indent="0">
              <a:buNone/>
            </a:pPr>
            <a:r>
              <a:rPr lang="en-US" sz="2200" dirty="0" err="1" smtClean="0">
                <a:solidFill>
                  <a:schemeClr val="bg1"/>
                </a:solidFill>
              </a:rPr>
              <a:t>Extracurriculum</a:t>
            </a:r>
            <a:r>
              <a:rPr lang="en-US" sz="2200" dirty="0" smtClean="0">
                <a:solidFill>
                  <a:schemeClr val="bg1"/>
                </a:solidFill>
              </a:rPr>
              <a:t> activities</a:t>
            </a:r>
            <a:endParaRPr lang="ru-RU" sz="2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Cover letter (CL)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2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Почему я хочу в консалтинг?</a:t>
            </a:r>
          </a:p>
          <a:p>
            <a:pPr lvl="2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Почему я хочу в вашу компанию?</a:t>
            </a:r>
          </a:p>
          <a:p>
            <a:pPr lvl="2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Почему я?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Скрининг резюме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dirty="0" smtClean="0"/>
              <a:t>Тестирование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258588" y="2124000"/>
            <a:ext cx="2736000" cy="404130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McKinsey PST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BCG Online Case + GMAT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SPG GMAT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Bain Written Case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Тесты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Big4:</a:t>
            </a:r>
          </a:p>
          <a:p>
            <a:pPr marL="53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Logical</a:t>
            </a:r>
          </a:p>
          <a:p>
            <a:pPr marL="53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Analytical</a:t>
            </a:r>
          </a:p>
          <a:p>
            <a:pPr marL="53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Verbal</a:t>
            </a:r>
          </a:p>
          <a:p>
            <a:pPr marL="53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English</a:t>
            </a:r>
          </a:p>
          <a:p>
            <a:pPr marL="53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Special (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Бухучет, налоги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51450" lvl="1" indent="-1714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Этапы отбора в консалтинговые, аудиторские (и не только) компании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dirty="0" smtClean="0"/>
              <a:t>Кейс-интервью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>
          <a:xfrm>
            <a:off x="6157175" y="2124000"/>
            <a:ext cx="2736000" cy="404130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3-6 интервью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2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Решение кейса</a:t>
            </a:r>
          </a:p>
          <a:p>
            <a:pPr lvl="2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Fit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вопросы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Интервьюеры:</a:t>
            </a:r>
          </a:p>
          <a:p>
            <a:pPr lvl="2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Консультанты</a:t>
            </a:r>
          </a:p>
          <a:p>
            <a:pPr lvl="2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Менеджеры / Руководители проектов</a:t>
            </a:r>
          </a:p>
          <a:p>
            <a:pPr lvl="2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Партнеры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5358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суперм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872" b="1114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2" y="160338"/>
            <a:ext cx="9109348" cy="86409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>
                <a:latin typeface="Century Gothic" panose="020B0502020202020204" pitchFamily="34" charset="0"/>
              </a:rPr>
              <a:t>Типичные ошибки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79" y="1556792"/>
            <a:ext cx="8576121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</a:t>
            </a:r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взаимодействовать с интервьюером, </a:t>
            </a: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уткнуться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в свой лист бумаги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Излучать </a:t>
            </a:r>
            <a:r>
              <a:rPr lang="ru-RU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неуверенность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Делать много 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пауз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пройти </a:t>
            </a:r>
            <a:r>
              <a:rPr lang="ru-RU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Asshole</a:t>
            </a:r>
            <a:r>
              <a:rPr lang="ru-RU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test</a:t>
            </a:r>
            <a:endParaRPr lang="ru-RU" sz="4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суперм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872" b="1114"/>
          <a:stretch/>
        </p:blipFill>
        <p:spPr>
          <a:xfrm>
            <a:off x="7640" y="7937"/>
            <a:ext cx="9180512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8576121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Навыки решения кейса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Задавать вопросы, которые не помогают решить кейс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Не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слушать интервьюера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Делать неподтвержденные данными выводы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Выполнять не то задание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29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суперм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75" y="152698"/>
            <a:ext cx="9324420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9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341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Strategy Partners</vt:lpstr>
      <vt:lpstr>think-cell Slide</vt:lpstr>
      <vt:lpstr>Бизнес-кейсы: что это и зачем они нужны </vt:lpstr>
      <vt:lpstr>История кейсов</vt:lpstr>
      <vt:lpstr>Слайд 3</vt:lpstr>
      <vt:lpstr>О кейс-интервью за 5 минут</vt:lpstr>
      <vt:lpstr>Зачем решать кейсы?</vt:lpstr>
      <vt:lpstr>Этапы отбора в консалтинговые, аудиторские (и не только) компании</vt:lpstr>
      <vt:lpstr>Типичные ошибки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Предлагаемая «система отчётности» Центра Правительства</dc:title>
  <dc:creator>Marat Sitdikov</dc:creator>
  <cp:lastModifiedBy>Пользователь Windows</cp:lastModifiedBy>
  <cp:revision>143</cp:revision>
  <cp:lastPrinted>2015-10-08T09:23:21Z</cp:lastPrinted>
  <dcterms:created xsi:type="dcterms:W3CDTF">2015-10-06T12:58:57Z</dcterms:created>
  <dcterms:modified xsi:type="dcterms:W3CDTF">2018-07-30T08:32:43Z</dcterms:modified>
</cp:coreProperties>
</file>