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57" r:id="rId3"/>
    <p:sldId id="258" r:id="rId4"/>
    <p:sldId id="277" r:id="rId5"/>
    <p:sldId id="272" r:id="rId6"/>
    <p:sldId id="275" r:id="rId7"/>
    <p:sldId id="271" r:id="rId8"/>
    <p:sldId id="270" r:id="rId9"/>
    <p:sldId id="274" r:id="rId10"/>
    <p:sldId id="273" r:id="rId11"/>
    <p:sldId id="265" r:id="rId12"/>
    <p:sldId id="263" r:id="rId13"/>
    <p:sldId id="266" r:id="rId14"/>
    <p:sldId id="267" r:id="rId15"/>
    <p:sldId id="26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1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63A9-B897-43C1-8B1F-30DE2FD3EC9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9C0D1-6206-4576-A8D9-AD59D1C9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8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9C0D1-6206-4576-A8D9-AD59D1C90C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9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143814-2D09-4E8E-AB6E-903AA162C062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52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86D8A4D-8ED9-4081-BB62-E05E8A647C7F}" type="slidenum">
              <a:rPr lang="ru-RU" altLang="ru-RU">
                <a:latin typeface="Arial" charset="0"/>
              </a:rPr>
              <a:pPr/>
              <a:t>12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2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3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4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8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0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7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9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2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5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8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7B1C-2395-40A3-98F0-A551659BC055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6CF0-187F-4346-8569-E3A151A3A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08348"/>
            <a:ext cx="9127843" cy="56496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23528" y="1809602"/>
            <a:ext cx="7772400" cy="1500187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858742" y="3284984"/>
            <a:ext cx="3816424" cy="3263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7576" y="4723001"/>
            <a:ext cx="61926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Киберволонтерства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Свердловской области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/>
          </a:p>
        </p:txBody>
      </p:sp>
      <p:pic>
        <p:nvPicPr>
          <p:cNvPr id="1026" name="Picture 2" descr="https://psv4.userapi.com/c834501/u31208122/docs/d2/baeed516e3b3/1-1.png?extra=wsRwIkJjg8-zM4TbHCjgVZ06zc_BaG5tiGOKigiLt0nr4WIIVxa5DAPtErDVckM2h7vjwSjSk0WgJ5z9AP9CsRLCrBTlF-6e2wgwvlQnYBJdaruHPSH5THYdSSYJcsu3bWZ4QEWQmp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4" y="-563330"/>
            <a:ext cx="7128792" cy="71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9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204466"/>
            <a:ext cx="9134115" cy="565353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58" y="1027525"/>
            <a:ext cx="8197850" cy="64807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</a:t>
            </a:r>
            <a:r>
              <a:rPr lang="ru-RU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профилактической акции по поиску противоправного контента в сети Интернет</a:t>
            </a:r>
            <a:r>
              <a:rPr lang="ru-RU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742" y="1859637"/>
            <a:ext cx="8179594" cy="2196396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Дата, место проведения:</a:t>
            </a:r>
            <a:r>
              <a:rPr lang="ru-RU" sz="1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профилактической акции: </a:t>
            </a:r>
            <a:endParaRPr lang="ru-RU" sz="1600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акции:</a:t>
            </a:r>
            <a:endParaRPr lang="ru-RU" sz="1600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847"/>
              </p:ext>
            </p:extLst>
          </p:nvPr>
        </p:nvGraphicFramePr>
        <p:xfrm>
          <a:off x="586531" y="2789063"/>
          <a:ext cx="8216107" cy="1377245"/>
        </p:xfrm>
        <a:graphic>
          <a:graphicData uri="http://schemas.openxmlformats.org/drawingml/2006/table">
            <a:tbl>
              <a:tblPr firstRow="1" firstCol="1" bandRow="1"/>
              <a:tblGrid>
                <a:gridCol w="642039"/>
                <a:gridCol w="3851329"/>
                <a:gridCol w="3722739"/>
              </a:tblGrid>
              <a:tr h="560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 ссылки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1742" y="3970041"/>
            <a:ext cx="8208963" cy="22513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extBook"/>
              </a:rPr>
              <a:t> </a:t>
            </a:r>
            <a:endParaRPr lang="ru-RU" sz="1200" dirty="0">
              <a:solidFill>
                <a:srgbClr val="000000"/>
              </a:solidFill>
              <a:latin typeface="TextBook"/>
              <a:ea typeface="Times New Roman" panose="02020603050405020304" pitchFamily="18" charset="0"/>
              <a:cs typeface="TextBook"/>
            </a:endParaRPr>
          </a:p>
          <a:p>
            <a:pPr marL="457200" indent="-90170" algn="just" eaLnBrk="1" hangingPunct="1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  <a:defRPr/>
            </a:pPr>
            <a:r>
              <a:rPr lang="ru-RU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</a:t>
            </a:r>
            <a:r>
              <a:rPr lang="ru-RU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отчетный этап:</a:t>
            </a:r>
          </a:p>
          <a:p>
            <a:pPr marL="342900" indent="-342900" algn="just" eaLnBrk="1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 необходимо производить проверку по направленным ссылкам на предмет блокирования ресурсов. Информация о блокировании сайтов должна быть отражена в отчетах, т.е. НАПРАВЛЕНО ссылок/ закрыто.</a:t>
            </a:r>
          </a:p>
          <a:p>
            <a:pPr marL="342900" indent="-342900" algn="just" eaLnBrk="1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информации о реализации проекта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СРОО «Ресурсный центр добровольчества  «Сила Урала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07" y="5936376"/>
            <a:ext cx="1115063" cy="9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9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1268760"/>
            <a:ext cx="9166875" cy="56738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2411760" y="931343"/>
            <a:ext cx="2623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https://rkn.gov.ru/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89903" y="244759"/>
            <a:ext cx="82502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материалы, необходимые для работы с родителями по работе с детьми</a:t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097848"/>
            <a:ext cx="6900687" cy="37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sp>
        <p:nvSpPr>
          <p:cNvPr id="7172" name="TextBox 23"/>
          <p:cNvSpPr txBox="1">
            <a:spLocks noChangeArrowheads="1"/>
          </p:cNvSpPr>
          <p:nvPr/>
        </p:nvSpPr>
        <p:spPr bwMode="auto">
          <a:xfrm>
            <a:off x="3059906" y="98072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www.ligainternet.ru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6808" r="22221" b="25687"/>
          <a:stretch>
            <a:fillRect/>
          </a:stretch>
        </p:blipFill>
        <p:spPr bwMode="auto">
          <a:xfrm>
            <a:off x="293008" y="1484312"/>
            <a:ext cx="8546192" cy="48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89904" y="214588"/>
            <a:ext cx="82502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Лига безопасного интернета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5788" t="10294" r="7398" b="5882"/>
          <a:stretch>
            <a:fillRect/>
          </a:stretch>
        </p:blipFill>
        <p:spPr bwMode="auto">
          <a:xfrm>
            <a:off x="468312" y="1844824"/>
            <a:ext cx="8485187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2339973" y="1153375"/>
            <a:ext cx="4152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schoolsectorp.wordpress.com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89902" y="96312"/>
            <a:ext cx="82502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«Школьный сектор. Права детей в Интернете»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  <a:noFill/>
        </p:spPr>
      </p:pic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1331913" y="916920"/>
            <a:ext cx="5866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laste.arvutikaitse.ee/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/html/etusivu.htm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10857" r="37222" b="14705"/>
          <a:stretch>
            <a:fillRect/>
          </a:stretch>
        </p:blipFill>
        <p:spPr bwMode="auto">
          <a:xfrm>
            <a:off x="791393" y="1484784"/>
            <a:ext cx="7561213" cy="51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89902" y="96312"/>
            <a:ext cx="82502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«Основы безопасности детей и молодежи в Интернете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563938" y="6280150"/>
            <a:ext cx="2111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detionline.com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31" y="1052736"/>
            <a:ext cx="88931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Сайт «Дети России Онлайн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» -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новый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скрин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 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l="6783" t="10341" r="6005" b="6929"/>
          <a:stretch>
            <a:fillRect/>
          </a:stretch>
        </p:blipFill>
        <p:spPr bwMode="auto">
          <a:xfrm>
            <a:off x="539750" y="1844675"/>
            <a:ext cx="8064500" cy="430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1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74" y="1184190"/>
            <a:ext cx="9166874" cy="56738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323528" y="2852936"/>
            <a:ext cx="8280920" cy="1139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12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08348"/>
            <a:ext cx="9127843" cy="56496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13314" name="Picture 2" descr="https://www.asi.org.ru/wp-content/uploads/2014/07/Otchetn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8" y="3750041"/>
            <a:ext cx="4545461" cy="31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23528" y="1306776"/>
            <a:ext cx="7772400" cy="1500187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Киберволонтер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 старшего  курса/факультета, обычный гражданин, которому интересна тема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кибербезопасности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Ребята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ведут в свободное время аналитическую работу и поиск противоправного контента в сети Интернет.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7" y="5899888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788024" y="2780928"/>
            <a:ext cx="3887142" cy="3767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altLang="ru-RU" sz="1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 является: </a:t>
            </a:r>
            <a:endParaRPr lang="ru-RU" altLang="ru-RU" sz="19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Противодействие </a:t>
            </a:r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распространению в сети Интернет противоправной информации, а также информации, способной причинить вред здоровью и развитию личности детей и подростков (пропаганда распространения наркотиков, вовлечение молодежи в противоправные действия, пропаганда суицида, экстремизма, детская порнография)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611560" y="21605"/>
            <a:ext cx="8250237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7170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" y="1268760"/>
            <a:ext cx="9166875" cy="56738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845343"/>
            <a:ext cx="7128792" cy="396044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Отличительной чертой онлайн-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волонтёрства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 является то, что этим можно заниматься дистанционно.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Добровольцы могут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принять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участие, в различных мероприятиях,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которые способствуют самостоятельно строить план работы в зависимости от своих возможностей, навыков, ресурсов и других условий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. Оно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Simplified Arabic Fixed" panose="02070309020205020404" pitchFamily="49" charset="-78"/>
              </a:rPr>
              <a:t>стимулирует развитие самооценки, в то же время позволяет укреплять отношения с другими людьми. </a:t>
            </a:r>
            <a:endParaRPr lang="ru-RU" dirty="0">
              <a:solidFill>
                <a:schemeClr val="tx1"/>
              </a:solidFill>
              <a:cs typeface="Simplified Arabic Fixed" panose="02070309020205020404" pitchFamily="49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7" y="5899888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37220" y="98063"/>
            <a:ext cx="8229600" cy="74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«Киберволонтерство»</a:t>
            </a:r>
            <a:br>
              <a:rPr lang="ru-RU" sz="3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pkazan.com/upload/iblock/f3a/f3a446bab02e0c3b097d6bd2788385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0" y="3933056"/>
            <a:ext cx="3899620" cy="25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16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268761"/>
            <a:ext cx="9030240" cy="55892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788" y="990600"/>
            <a:ext cx="8229600" cy="50736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Simplified Arabic Fixed" panose="02070309020205020404" pitchFamily="49" charset="-78"/>
              </a:rPr>
              <a:t>Статистика использования социальных сетей за месяц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srgbClr val="073E8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189" y="2320368"/>
            <a:ext cx="28445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Arial" panose="020B0604020202020204" pitchFamily="34" charset="0"/>
                <a:cs typeface="+mn-cs"/>
              </a:rPr>
              <a:t>5</a:t>
            </a: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аудитории социальных сетей составляют дети в возрасте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6 до 14 лет – это примерно 4,5 миллиона человек</a:t>
            </a:r>
            <a:r>
              <a:rPr lang="ru-RU" b="1" kern="0" dirty="0">
                <a:latin typeface="Arial" panose="020B0604020202020204" pitchFamily="34" charset="0"/>
                <a:cs typeface="+mn-cs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662" y="5224851"/>
            <a:ext cx="4818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73E87"/>
                </a:solidFill>
                <a:latin typeface="Arial" panose="020B0604020202020204" pitchFamily="34" charset="0"/>
                <a:cs typeface="+mn-cs"/>
              </a:rPr>
              <a:t>Большинство подростков погружены в глобальную сеть Интернета ежедневно, где получают общение в социальных сетях, форумах, находят ответы на интересующие их вопросы.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195887"/>
            <a:ext cx="2398712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6" y="5886570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4" y="2036904"/>
            <a:ext cx="5256584" cy="2748541"/>
          </a:xfrm>
          <a:prstGeom prst="rect">
            <a:avLst/>
          </a:prstGeom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469754" y="116632"/>
            <a:ext cx="82502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данным фонда развития Интернета</a:t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12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5" y="1169880"/>
            <a:ext cx="9127843" cy="56496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kern="1200" dirty="0" smtClean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осуществляют </a:t>
            </a:r>
            <a:r>
              <a:rPr lang="ru-RU" sz="2000" b="1" kern="1200" dirty="0" smtClean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просветительскую работу по вопросам безопасного поведения в Интернете </a:t>
            </a:r>
            <a:r>
              <a:rPr lang="ru-RU" sz="2000" kern="1200" dirty="0" smtClean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категориями населения, </a:t>
            </a:r>
            <a:r>
              <a:rPr lang="ru-RU" sz="1800" kern="1200" dirty="0" smtClean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– в сети Интернет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375"/>
            <a:ext cx="30241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788" y="3284984"/>
            <a:ext cx="2314575" cy="178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00" y="2786063"/>
            <a:ext cx="2325688" cy="1722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6" y="5861419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904" y="214588"/>
            <a:ext cx="8250237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Киберволонтерство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1-4.userapi.com/c840528/v840528353/67825/STXPY3aCHO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612282"/>
            <a:ext cx="2304257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13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9" y="1213456"/>
            <a:ext cx="9101960" cy="56336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5292080" y="1556792"/>
            <a:ext cx="3835762" cy="37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 с населением по вопросам безопасного поведения в Интернете:</a:t>
            </a:r>
            <a:endParaRPr lang="ru-RU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kern="0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-профилактические акции, лекции, уроки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безопасного интернета, социологические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опросы, трансляция в сети Интернет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профилактических  материалов и т.п</a:t>
            </a:r>
            <a:r>
              <a:rPr lang="ru-RU" kern="0" dirty="0" smtClean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4584D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6" y="5888976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467900" y="605198"/>
            <a:ext cx="82502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445993" y="122098"/>
            <a:ext cx="8250237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Киберволонтерство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gov.cap.ru/UserFiles/photo/201610/28/Albom181024/03(0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168352" cy="21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-167.ru/images/djmediatools/2-profilakticheskie-lektsii/dsc_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76" y="3645024"/>
            <a:ext cx="3953921" cy="26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17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17850"/>
            <a:ext cx="9144000" cy="56596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330200" y="1938338"/>
            <a:ext cx="52498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>
                <a:latin typeface="Arial" panose="020B0604020202020204" pitchFamily="34" charset="0"/>
                <a:cs typeface="+mn-cs"/>
              </a:rPr>
              <a:t>Поиск противоправного контента в сети Интернет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4213" y="2613025"/>
            <a:ext cx="3609975" cy="2862263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1B4171"/>
                </a:solidFill>
              </a:rPr>
              <a:t>Волонтеры осуществляют поиск противоправного контента в сети Интернет, направляют ссылки на опасный контент в Роскомнадзор, Прокуратуру, Лигу безопасного интернета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1B4171"/>
                </a:solidFill>
              </a:rPr>
              <a:t>  За  период реализации проекта найдено более 1500  опасных    ресурсов</a:t>
            </a:r>
          </a:p>
        </p:txBody>
      </p:sp>
      <p:pic>
        <p:nvPicPr>
          <p:cNvPr id="717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7638"/>
            <a:ext cx="29067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2017" y="1436019"/>
            <a:ext cx="52085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Основные направления деятельности:</a:t>
            </a: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1" name="Picture 2" descr="http://pics.42pr.ru/pic/9d8305ae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9113" y="3629025"/>
            <a:ext cx="2887662" cy="170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Загрузки\Zm2oNnJQO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75288"/>
            <a:ext cx="2222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11" y="5329238"/>
            <a:ext cx="2529785" cy="146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7" y="5861246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457200" y="17424"/>
            <a:ext cx="8229600" cy="747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Киберволонтерство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10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240" y="1196752"/>
            <a:ext cx="9146578" cy="56612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1475" y="2125663"/>
            <a:ext cx="5424488" cy="1477962"/>
          </a:xfr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rgbClr val="002060"/>
                </a:solidFill>
              </a:rPr>
              <a:t>Рейды по проверке безопасности свободного доступа в Интернет в местах отдыха населения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>
                <a:solidFill>
                  <a:srgbClr val="4584D3">
                    <a:lumMod val="50000"/>
                  </a:srgbClr>
                </a:solidFill>
              </a:rPr>
              <a:t>За период реализации проекта проверено более 100 </a:t>
            </a:r>
            <a:r>
              <a:rPr lang="ru-RU" sz="1800" dirty="0" smtClean="0">
                <a:solidFill>
                  <a:srgbClr val="4584D3">
                    <a:lumMod val="50000"/>
                  </a:srgbClr>
                </a:solidFill>
              </a:rPr>
              <a:t>общественных мест</a:t>
            </a:r>
            <a:endParaRPr lang="ru-RU" sz="2000" kern="1200" dirty="0" smtClean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5" y="1423988"/>
            <a:ext cx="52085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Основные направления деятельности:</a:t>
            </a: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126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07" y="1824038"/>
            <a:ext cx="32035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12752"/>
            <a:ext cx="2918665" cy="298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7" y="5899888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389904" y="214588"/>
            <a:ext cx="82502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Киберволонтерство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7843" cy="1031395"/>
          </a:xfrm>
          <a:prstGeom prst="rect">
            <a:avLst/>
          </a:prstGeom>
        </p:spPr>
      </p:pic>
      <p:pic>
        <p:nvPicPr>
          <p:cNvPr id="5" name="Picture 2" descr="https://pp.userapi.com/c830608/v830608503/e72a7/Maa10F7Qva0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1268760"/>
            <a:ext cx="9166875" cy="56738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5" cy="5327997"/>
          </a:xfrm>
        </p:spPr>
        <p:txBody>
          <a:bodyPr>
            <a:normAutofit fontScale="92500" lnSpcReduction="10000"/>
          </a:bodyPr>
          <a:lstStyle/>
          <a:p>
            <a:pPr marL="0" indent="449263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организации и проведения профилактических акций по поиску противоправного контента</a:t>
            </a:r>
          </a:p>
          <a:p>
            <a:pPr marL="0" indent="449263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dirty="0" smtClean="0">
              <a:solidFill>
                <a:srgbClr val="0033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Организационный этап:</a:t>
            </a:r>
            <a:endParaRPr lang="ru-RU" altLang="ru-RU" sz="1600" dirty="0" smtClean="0">
              <a:solidFill>
                <a:srgbClr val="0033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план-график проведения акций по поиску противоправного контента.</a:t>
            </a:r>
            <a:endParaRPr lang="ru-RU" alt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темы акций.</a:t>
            </a:r>
            <a:endParaRPr lang="ru-RU" alt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Решить организационные вопросы по месту проведения и приглашению квалифицированных специалистов для обучения волонтеров. </a:t>
            </a: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участников акции из числа волонтеров и место проведения. Проинформировать о дате, месте и времени проведения акции.</a:t>
            </a:r>
            <a:endParaRPr lang="ru-RU" alt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время проведения акции снять блокировку доступа к запрещенным ресурсам.</a:t>
            </a:r>
            <a:endParaRPr lang="ru-RU" alt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этап:</a:t>
            </a:r>
            <a:endParaRPr lang="ru-RU" altLang="ru-RU" sz="1600" dirty="0" smtClean="0">
              <a:solidFill>
                <a:srgbClr val="0033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волонтеров по теме поиска. Прежде, чем непосредственно приступить  к поиску сайтов с запрещенной информацией, для волонтеров необходимо провести обучающий информационный экскурс в тему. </a:t>
            </a:r>
            <a:endParaRPr lang="en-US" alt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противоправного контента.</a:t>
            </a:r>
            <a:endParaRPr lang="ru-RU" alt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Консультирование волонтеров специалистами.</a:t>
            </a:r>
            <a:endParaRPr lang="en-US" alt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eaLnBrk="1" hangingPunct="1">
              <a:spcBef>
                <a:spcPct val="0"/>
              </a:spcBef>
              <a:buFontTx/>
              <a:buAutoNum type="arabicPeriod" startAt="4"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Оформление протокола акции. Каждое мероприятие по поиску контента протоколируется.</a:t>
            </a:r>
          </a:p>
          <a:p>
            <a:pPr marL="0" indent="449263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Найденные ссылки направляются в компетентные органы (РОСКОМНАДЗОР, прокуратуру, Лигу безопасного интернета) для дальнейшей работы по блокированию ресурсов.</a:t>
            </a:r>
            <a:endParaRPr lang="ru-RU" altLang="ru-RU" sz="1600" dirty="0" smtClean="0">
              <a:solidFill>
                <a:srgbClr val="000000"/>
              </a:solidFill>
              <a:latin typeface="TextBook" pitchFamily="34" charset="0"/>
              <a:cs typeface="Times New Roman" pitchFamily="18" charset="0"/>
            </a:endParaRPr>
          </a:p>
          <a:p>
            <a:pPr marL="0" indent="449263">
              <a:buFontTx/>
              <a:buNone/>
            </a:pPr>
            <a:endParaRPr lang="ru-RU" alt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47" y="5892654"/>
            <a:ext cx="1183953" cy="9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512</Words>
  <Application>Microsoft Office PowerPoint</Application>
  <PresentationFormat>Экран (4:3)</PresentationFormat>
  <Paragraphs>80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Проект «Киберволонтерство» </vt:lpstr>
      <vt:lpstr>Проект «Киберволонтерство» </vt:lpstr>
      <vt:lpstr>Проект «Киберволонтерство» </vt:lpstr>
      <vt:lpstr>Презентация PowerPoint</vt:lpstr>
      <vt:lpstr>Презентация PowerPoint</vt:lpstr>
      <vt:lpstr>  Протокол профилактической акции по поиску противоправного контента в сети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45</cp:revision>
  <dcterms:created xsi:type="dcterms:W3CDTF">2018-04-11T16:07:55Z</dcterms:created>
  <dcterms:modified xsi:type="dcterms:W3CDTF">2018-04-18T18:09:12Z</dcterms:modified>
</cp:coreProperties>
</file>