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Shape 17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Shape 187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Shape 19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Shape 20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Shape 20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Shape 21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Shape 22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Shape 22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 showMasterSp="0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Shape 2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Shape 2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Shape 2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>
            <a:off x="1473795" y="5052545"/>
            <a:ext cx="5637010" cy="882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  <a:defRPr b="0" i="0" sz="2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ct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20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ct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0" i="0" sz="18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ct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0" i="0" sz="16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ct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ct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ct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ct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ct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8" name="Shape 28"/>
          <p:cNvSpPr txBox="1"/>
          <p:nvPr>
            <p:ph type="ctrTitle"/>
          </p:nvPr>
        </p:nvSpPr>
        <p:spPr>
          <a:xfrm>
            <a:off x="817581" y="3132290"/>
            <a:ext cx="7175351" cy="17931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6912"/>
              <a:buFont typeface="Georgia"/>
              <a:buChar char="*"/>
              <a:defRPr b="1" i="0" sz="5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исунок с подписью" showMasterSp="0" type="picTx">
  <p:cSld name="PICTURE_WITH_CAPTIO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Shape 8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Shape 87"/>
          <p:cNvSpPr/>
          <p:nvPr>
            <p:ph idx="2" type="pic"/>
          </p:nvPr>
        </p:nvSpPr>
        <p:spPr>
          <a:xfrm>
            <a:off x="4475175" y="1143000"/>
            <a:ext cx="4114800" cy="3127806"/>
          </a:xfrm>
          <a:prstGeom prst="roundRect">
            <a:avLst>
              <a:gd fmla="val 4230" name="adj"/>
            </a:avLst>
          </a:prstGeom>
          <a:solidFill>
            <a:srgbClr val="8BC9F7"/>
          </a:solidFill>
          <a:ln>
            <a:noFill/>
          </a:ln>
          <a:effectLst>
            <a:reflection blurRad="0" dir="0" dist="0" endA="300" endPos="28000" fadeDir="5400000" kx="0" rotWithShape="0" algn="bl" stA="23000" stPos="0" sy="-100000" ky="0"/>
          </a:effectLst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C3260C"/>
              </a:buClr>
              <a:buSzPts val="3640"/>
              <a:buFont typeface="Georgia"/>
              <a:buNone/>
              <a:defRPr b="0" i="0" sz="2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3120"/>
              <a:buFont typeface="Georgia"/>
              <a:buNone/>
              <a:defRPr b="0" i="0" sz="2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ts val="26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877887" y="1010486"/>
            <a:ext cx="3694114" cy="21630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360680" lvl="0" marL="457200" marR="0" rtl="0" algn="l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560"/>
              <a:buFont typeface="Georgia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300"/>
              <a:buFont typeface="Georgia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17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17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17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17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17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17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2" name="Shape 92"/>
          <p:cNvSpPr txBox="1"/>
          <p:nvPr>
            <p:ph type="title"/>
          </p:nvPr>
        </p:nvSpPr>
        <p:spPr>
          <a:xfrm>
            <a:off x="727268" y="4464421"/>
            <a:ext cx="638353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вертикальный текст" type="vertTx">
  <p:cSld name="VERTICAL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" type="body"/>
          </p:nvPr>
        </p:nvSpPr>
        <p:spPr>
          <a:xfrm rot="5400000">
            <a:off x="3368040" y="-731521"/>
            <a:ext cx="3474720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10210" lvl="0" marL="457200" marR="0" rtl="0" algn="l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937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77189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6068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417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4417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44170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44170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44170" lvl="8" marL="4114800" marR="0" rtl="0" algn="l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Вертикальный заголовок и текст" type="vertTitleAndTx">
  <p:cSld name="VERTICAL_TITLE_AND_VERTICAL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 rot="5400000">
            <a:off x="-436711" y="1966986"/>
            <a:ext cx="5238339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 rot="5400000">
            <a:off x="3291392" y="764240"/>
            <a:ext cx="4894729" cy="4829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10210" lvl="0" marL="457200" marR="0" rtl="0" algn="l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937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77189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6068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417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4417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44170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44170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44170" lvl="8" marL="4114800" marR="0" rtl="0" algn="l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объект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3" name="Shape 33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10210" lvl="0" marL="457200" marR="0" rtl="0" algn="l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937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77189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6068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417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4417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44170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44170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44170" lvl="8" marL="4114800" marR="0" rtl="0" algn="l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Объект" type="objOnly">
  <p:cSld name="OBJECT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idx="1" type="body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10210" lvl="0" marL="457200" marR="0" rtl="0" algn="l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937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77189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6068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417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4417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44170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44170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44170" lvl="8" marL="4114800" marR="0" rtl="0" algn="l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олько заголовок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раздела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Shape 4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Shape 50"/>
          <p:cNvSpPr txBox="1"/>
          <p:nvPr>
            <p:ph type="title"/>
          </p:nvPr>
        </p:nvSpPr>
        <p:spPr>
          <a:xfrm>
            <a:off x="2033195" y="2172648"/>
            <a:ext cx="5966666" cy="24233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2022438" y="4607511"/>
            <a:ext cx="5970494" cy="8354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2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0" i="0" sz="18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0" i="0" sz="16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Два объекта" type="twoObj">
  <p:cSld name="TWO_OBJECT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9" name="Shape 59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1142999" y="731519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10210" lvl="0" marL="457200" marR="0" rtl="0" algn="l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937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77189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6068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417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4417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44170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44170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44170" lvl="8" marL="4114800" marR="0" rtl="0" algn="l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4645152" y="731520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10210" lvl="0" marL="457200" marR="0" rtl="0" algn="l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937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77189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6068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417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4417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44170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44170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44170" lvl="8" marL="4114800" marR="0" rtl="0" algn="l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равнение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idx="1" type="body"/>
          </p:nvPr>
        </p:nvSpPr>
        <p:spPr>
          <a:xfrm>
            <a:off x="1143000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ctr"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3120"/>
              <a:buFont typeface="Georgia"/>
              <a:buNone/>
              <a:defRPr b="1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1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1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208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1156447" y="1400327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77190" lvl="0" marL="457200" marR="0" rtl="0" algn="l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7719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6068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6068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60679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60679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60679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60679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60679" lvl="8" marL="4114800" marR="0" rtl="0" algn="l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3" type="body"/>
          </p:nvPr>
        </p:nvSpPr>
        <p:spPr>
          <a:xfrm>
            <a:off x="4647302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ctr"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3120"/>
              <a:buFont typeface="Georgia"/>
              <a:buNone/>
              <a:defRPr b="1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1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1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208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4" type="body"/>
          </p:nvPr>
        </p:nvSpPr>
        <p:spPr>
          <a:xfrm>
            <a:off x="4645025" y="1399032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77190" lvl="0" marL="457200" marR="0" rtl="0" algn="l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7719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6068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6068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60679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60679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60679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60679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60679" lvl="8" marL="4114800" marR="0" rtl="0" algn="l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0" name="Shape 70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 слайд" type="blank">
  <p:cSld name="BLANK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Объект с подписью" type="objTx">
  <p:cSld name="OBJECT_WITH_CAPTIO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839095" y="2209800"/>
            <a:ext cx="3636085" cy="12584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3584"/>
              <a:buFont typeface="Georgia"/>
              <a:buChar char="*"/>
              <a:defRPr b="1" i="0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4593515" y="731520"/>
            <a:ext cx="4017085" cy="4894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410210" lvl="0" marL="457200" marR="0" rtl="0" algn="l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937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77189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6068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417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937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937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937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93700" lvl="8" marL="4114800" marR="0" rtl="0" algn="l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2" type="body"/>
          </p:nvPr>
        </p:nvSpPr>
        <p:spPr>
          <a:xfrm>
            <a:off x="1075765" y="3497802"/>
            <a:ext cx="3388660" cy="21395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560"/>
              <a:buFont typeface="Georgia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300"/>
              <a:buFont typeface="Georgia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17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17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17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17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17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17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99D4FE"/>
            </a:gs>
            <a:gs pos="60000">
              <a:srgbClr val="FFFFFF"/>
            </a:gs>
            <a:gs pos="100000">
              <a:srgbClr val="54BDF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6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14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10210" lvl="0" marL="457200" marR="0" rtl="0" algn="l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937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77189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6068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417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4417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44170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44170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44170" lvl="8" marL="4114800" marR="0" rtl="0" algn="l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2.jp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Relationship Id="rId4" Type="http://schemas.openxmlformats.org/officeDocument/2006/relationships/image" Target="../media/image16.png"/><Relationship Id="rId5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57469">
            <a:off x="-808038" y="-1524000"/>
            <a:ext cx="11022013" cy="982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>
            <p:ph idx="1" type="subTitle"/>
          </p:nvPr>
        </p:nvSpPr>
        <p:spPr>
          <a:xfrm>
            <a:off x="1331925" y="2133600"/>
            <a:ext cx="8649300" cy="23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7937"/>
              <a:buFont typeface="Georgia"/>
              <a:buNone/>
            </a:pPr>
            <a:r>
              <a:rPr b="1" i="0" lang="ru-RU" sz="6105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Заповедн</a:t>
            </a:r>
            <a:r>
              <a:rPr b="1" lang="ru-RU" sz="6105">
                <a:solidFill>
                  <a:schemeClr val="lt1"/>
                </a:solidFill>
              </a:rPr>
              <a:t>ые места</a:t>
            </a:r>
            <a:r>
              <a:rPr b="1" i="0" lang="ru-RU" sz="6105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Омской Области</a:t>
            </a:r>
            <a:endParaRPr/>
          </a:p>
        </p:txBody>
      </p:sp>
      <p:sp>
        <p:nvSpPr>
          <p:cNvPr id="111" name="Shape 111"/>
          <p:cNvSpPr txBox="1"/>
          <p:nvPr>
            <p:ph type="ctrTitle"/>
          </p:nvPr>
        </p:nvSpPr>
        <p:spPr>
          <a:xfrm>
            <a:off x="250825" y="260350"/>
            <a:ext cx="8497888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82880" marR="0" rtl="0" algn="ct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3072"/>
              <a:buFont typeface="Georgia"/>
              <a:buNone/>
            </a:pPr>
            <a:r>
              <a:rPr b="1" i="0" lang="ru-RU" sz="2400" u="none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УДО «Центр дополнительного образования </a:t>
            </a:r>
            <a:br>
              <a:rPr b="1" i="0" lang="ru-RU" sz="2400" u="none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1" i="0" lang="ru-RU" sz="2400" u="none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им .В. Ф.Бибиной»</a:t>
            </a:r>
            <a:br>
              <a:rPr b="1" i="0" lang="ru-RU" sz="2400" u="none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1" i="0" lang="ru-RU" sz="2400" u="none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Таврического района Омской области</a:t>
            </a:r>
            <a:endParaRPr/>
          </a:p>
        </p:txBody>
      </p:sp>
      <p:sp>
        <p:nvSpPr>
          <p:cNvPr id="112" name="Shape 112"/>
          <p:cNvSpPr txBox="1"/>
          <p:nvPr/>
        </p:nvSpPr>
        <p:spPr>
          <a:xfrm>
            <a:off x="3924300" y="4437063"/>
            <a:ext cx="467995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Выполнила: Кириченко Юлия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827584" y="116632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None/>
            </a:pPr>
            <a:r>
              <a:rPr b="1" i="0" lang="ru-RU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Местные </a:t>
            </a:r>
            <a:endParaRPr/>
          </a:p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467544" y="1196752"/>
            <a:ext cx="8496944" cy="5472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2286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3120"/>
              <a:buFont typeface="Arial"/>
              <a:buNone/>
            </a:pPr>
            <a:r>
              <a:rPr b="1" i="0" lang="ru-RU" sz="2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Лузинская дача</a:t>
            </a:r>
            <a:r>
              <a:rPr b="0" i="0" lang="ru-RU" sz="2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-расположен на территории Любинского района Омской области, его площадь составляет 2155 га. </a:t>
            </a:r>
            <a:endParaRPr/>
          </a:p>
          <a:p>
            <a:pPr indent="-182880" lvl="0" marL="228600" marR="0" rtl="0" algn="l">
              <a:lnSpc>
                <a:spcPct val="70000"/>
              </a:lnSpc>
              <a:spcBef>
                <a:spcPts val="780"/>
              </a:spcBef>
              <a:spcAft>
                <a:spcPts val="0"/>
              </a:spcAft>
              <a:buClr>
                <a:srgbClr val="C3260C"/>
              </a:buClr>
              <a:buSzPts val="3120"/>
              <a:buFont typeface="Arial"/>
              <a:buNone/>
            </a:pPr>
            <a:r>
              <a:rPr b="0" i="0" lang="ru-RU" sz="2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1" i="0" lang="ru-RU" sz="2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Памятник природы Танина роща</a:t>
            </a:r>
            <a:r>
              <a:rPr b="0" i="0" lang="ru-RU" sz="2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-расположен на территории Москаленского района и занимает площадь 708 га. Основными объектами охраны являются лиственные леса, сосна.</a:t>
            </a:r>
            <a:endParaRPr/>
          </a:p>
          <a:p>
            <a:pPr indent="-182880" lvl="0" marL="228600" marR="0" rtl="0" algn="l">
              <a:lnSpc>
                <a:spcPct val="70000"/>
              </a:lnSpc>
              <a:spcBef>
                <a:spcPts val="780"/>
              </a:spcBef>
              <a:spcAft>
                <a:spcPts val="0"/>
              </a:spcAft>
              <a:buClr>
                <a:srgbClr val="C3260C"/>
              </a:buClr>
              <a:buSzPts val="3120"/>
              <a:buFont typeface="Arial"/>
              <a:buNone/>
            </a:pPr>
            <a:r>
              <a:rPr b="1" i="0" lang="ru-RU" sz="2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Памятник природы Зеленая роща- р</a:t>
            </a:r>
            <a:r>
              <a:rPr b="0" i="0" lang="ru-RU" sz="2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асполагается на территории Большеуковского района занимает площадь 1466 га. На территории "Зеленой рощи» произрастают ель, сосна, лиственница, сибирский кедр, береза, осина, рябина и др. растительность Прииртышья</a:t>
            </a:r>
            <a:r>
              <a:rPr b="0" i="0" lang="ru-RU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/>
          </a:p>
          <a:p>
            <a:pPr indent="-182880" lvl="0" marL="228600" marR="0" rtl="0" algn="l">
              <a:lnSpc>
                <a:spcPct val="70000"/>
              </a:lnSpc>
              <a:spcBef>
                <a:spcPts val="780"/>
              </a:spcBef>
              <a:spcAft>
                <a:spcPts val="0"/>
              </a:spcAft>
              <a:buClr>
                <a:srgbClr val="C3260C"/>
              </a:buClr>
              <a:buSzPts val="3120"/>
              <a:buFont typeface="Arial"/>
              <a:buNone/>
            </a:pPr>
            <a:r>
              <a:rPr b="1" i="0" lang="ru-RU" sz="2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Бобринская березовая роща</a:t>
            </a:r>
            <a:r>
              <a:rPr b="0" i="0" lang="ru-RU" sz="2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- расположена на северо-восточной окраине села Бобринка. Площадь памятника природы 6 га. Объектами охраны являются березовые колки - леса I категории. </a:t>
            </a:r>
            <a:endParaRPr/>
          </a:p>
          <a:p>
            <a:pPr indent="-182880" lvl="0" marL="228600" marR="0" rtl="0" algn="l">
              <a:lnSpc>
                <a:spcPct val="70000"/>
              </a:lnSpc>
              <a:spcBef>
                <a:spcPts val="780"/>
              </a:spcBef>
              <a:spcAft>
                <a:spcPts val="0"/>
              </a:spcAft>
              <a:buClr>
                <a:srgbClr val="C3260C"/>
              </a:buClr>
              <a:buSzPts val="3120"/>
              <a:buFont typeface="Arial"/>
              <a:buNone/>
            </a:pPr>
            <a:r>
              <a:rPr b="0" i="0" lang="ru-RU" sz="2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idx="1" type="body"/>
          </p:nvPr>
        </p:nvSpPr>
        <p:spPr>
          <a:xfrm>
            <a:off x="468313" y="333375"/>
            <a:ext cx="8229600" cy="6264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812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3120"/>
              <a:buFont typeface="Georgia"/>
              <a:buChar char="*"/>
            </a:pPr>
            <a:r>
              <a:rPr b="1" i="0" lang="ru-RU" sz="2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Березовые колки села Новороссийка</a:t>
            </a:r>
            <a:r>
              <a:rPr b="0" i="0" lang="ru-RU" sz="2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-роща расположена на юго-западной окраине села Новороссийка. площадь памятника природы 7 га. Объектами охраны являются березовые колки - леса I категории.</a:t>
            </a:r>
            <a:endParaRPr/>
          </a:p>
          <a:p>
            <a:pPr indent="-198120" lvl="0" marL="228600" marR="0" rtl="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C3260C"/>
              </a:buClr>
              <a:buSzPts val="3120"/>
              <a:buFont typeface="Georgia"/>
              <a:buChar char="*"/>
            </a:pPr>
            <a:r>
              <a:rPr b="1" i="0" lang="ru-RU" sz="2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Березовые колки села Победа</a:t>
            </a:r>
            <a:r>
              <a:rPr b="0" i="0" lang="ru-RU" sz="2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-роща расположена на юго-западной окраине села Победа. Площадь памятника природы 6 га. Объектами охраны являются березовые колки - леса I категории. </a:t>
            </a:r>
            <a:endParaRPr/>
          </a:p>
          <a:p>
            <a:pPr indent="-198120" lvl="0" marL="228600" marR="0" rtl="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C3260C"/>
              </a:buClr>
              <a:buSzPts val="3120"/>
              <a:buFont typeface="Georgia"/>
              <a:buChar char="*"/>
            </a:pPr>
            <a:r>
              <a:rPr b="1" i="0" lang="ru-RU" sz="2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Ива белая</a:t>
            </a:r>
            <a:r>
              <a:rPr b="0" i="0" lang="ru-RU" sz="2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-особо охраняемая природная территория, одиночное дерево вида Ива белая . Произрастает на территории парка напротив Академии транспорта в г. Омске, около МУП «Водоканал». Приблизительный возраст дерева 130–140 лет. Дерево размещено в клумбе площадью 18 кв. м, огороженной ажурной металлической оградой и заполненной плодородным грунтом.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idx="1" type="body"/>
          </p:nvPr>
        </p:nvSpPr>
        <p:spPr>
          <a:xfrm>
            <a:off x="539552" y="247824"/>
            <a:ext cx="8229600" cy="659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3261" lvl="0" marL="228600" marR="0" rtl="0" algn="l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2886"/>
              <a:buFont typeface="Georgia"/>
              <a:buChar char="*"/>
            </a:pPr>
            <a:r>
              <a:rPr b="1" i="0" lang="ru-RU" sz="222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Памятник природы Яблоня сибирская</a:t>
            </a:r>
            <a:r>
              <a:rPr b="0" i="0" lang="ru-RU" sz="222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-особо охраняемая природная территория, одиночное дерево вида Яблоня сибирская ягодная. Это первое завезенное в Омскую область плодовое растение. Произрастает возле Омского областного краеведческого музея. Приблизительный возраст дерева – 100 лет. Дерево размещено в искусственной террасе площадью 30 кв. м, облицованной бутовым камнем и заполненной почвой.</a:t>
            </a:r>
            <a:endParaRPr/>
          </a:p>
          <a:p>
            <a:pPr indent="0" lvl="0" marL="0" marR="0" rtl="0" algn="l">
              <a:spcBef>
                <a:spcPts val="744"/>
              </a:spcBef>
              <a:spcAft>
                <a:spcPts val="0"/>
              </a:spcAft>
              <a:buClr>
                <a:srgbClr val="C3260C"/>
              </a:buClr>
              <a:buSzPts val="2886"/>
              <a:buFont typeface="Arial"/>
              <a:buNone/>
            </a:pPr>
            <a:r>
              <a:rPr b="0" i="0" lang="ru-RU" sz="222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r>
              <a:rPr b="1" i="0" lang="ru-RU" sz="222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ЛЕЧЕБНО-ОЗДОРОВИТЕЛЬНЫЕ МЕСТНОСТИ И КУРОРТЫ</a:t>
            </a:r>
            <a:endParaRPr/>
          </a:p>
          <a:p>
            <a:pPr indent="-183261" lvl="0" marL="228600" marR="0" rtl="0" algn="l">
              <a:spcBef>
                <a:spcPts val="744"/>
              </a:spcBef>
              <a:spcAft>
                <a:spcPts val="0"/>
              </a:spcAft>
              <a:buClr>
                <a:srgbClr val="C3260C"/>
              </a:buClr>
              <a:buSzPts val="2886"/>
              <a:buFont typeface="Georgia"/>
              <a:buChar char="*"/>
            </a:pPr>
            <a:r>
              <a:rPr b="1" i="0" lang="ru-RU" sz="222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Чернолученско-Красноярская зона</a:t>
            </a:r>
            <a:r>
              <a:rPr b="0" i="0" lang="ru-RU" sz="222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-предназначен для лечения больных с заболеваниями органов движения, кровообращения, пищеварения, нервной системы и обмена веществ.</a:t>
            </a:r>
            <a:endParaRPr/>
          </a:p>
          <a:p>
            <a:pPr indent="-183261" lvl="0" marL="228600" marR="0" rtl="0" algn="l">
              <a:spcBef>
                <a:spcPts val="744"/>
              </a:spcBef>
              <a:spcAft>
                <a:spcPts val="0"/>
              </a:spcAft>
              <a:buClr>
                <a:srgbClr val="C3260C"/>
              </a:buClr>
              <a:buSzPts val="2886"/>
              <a:buFont typeface="Georgia"/>
              <a:buChar char="*"/>
            </a:pPr>
            <a:r>
              <a:rPr b="1" i="0" lang="ru-RU" sz="222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Восточная рощ</a:t>
            </a:r>
            <a:r>
              <a:rPr b="0" i="0" lang="ru-RU" sz="222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а- расположенной в Октябрьском административном округе города Омска, наименования "Восточная роща". Площадь ООПТ 286374 кв.м.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в презинтацию" id="182" name="Shape 18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850" y="941700"/>
            <a:ext cx="7394700" cy="554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 txBox="1"/>
          <p:nvPr/>
        </p:nvSpPr>
        <p:spPr>
          <a:xfrm>
            <a:off x="1609850" y="289775"/>
            <a:ext cx="63105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/>
              <a:t>Ссылка на сайт https://sites.google.com/site/zapovednyemestaoblasti/</a:t>
            </a:r>
            <a:endParaRPr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hape 189"/>
          <p:cNvPicPr preferRelativeResize="0"/>
          <p:nvPr/>
        </p:nvPicPr>
        <p:blipFill rotWithShape="1">
          <a:blip r:embed="rId3">
            <a:alphaModFix/>
          </a:blip>
          <a:srcRect b="5753" l="0" r="6278" t="1"/>
          <a:stretch/>
        </p:blipFill>
        <p:spPr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Shape 194"/>
          <p:cNvPicPr preferRelativeResize="0"/>
          <p:nvPr/>
        </p:nvPicPr>
        <p:blipFill rotWithShape="1">
          <a:blip r:embed="rId3">
            <a:alphaModFix/>
          </a:blip>
          <a:srcRect b="5022" l="2866" r="6177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idx="1" type="body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marR="0" rtl="0" algn="l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</a:pPr>
            <a:r>
              <a:t/>
            </a:r>
            <a:endParaRPr b="0" i="0" sz="22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00" name="Shape 200"/>
          <p:cNvPicPr preferRelativeResize="0"/>
          <p:nvPr/>
        </p:nvPicPr>
        <p:blipFill rotWithShape="1">
          <a:blip r:embed="rId3">
            <a:alphaModFix/>
          </a:blip>
          <a:srcRect b="6250" l="1733" r="5556" t="0"/>
          <a:stretch/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827584" y="769938"/>
            <a:ext cx="7561584" cy="4642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Анкета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AutoNum type="arabicPeriod"/>
            </a:pPr>
            <a:r>
              <a:rPr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вас зовут_____________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AutoNum type="arabicPeriod"/>
            </a:pPr>
            <a:r>
              <a:rPr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Сколько существует красных книг?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AutoNum type="arabicPeriod"/>
            </a:pPr>
            <a:r>
              <a:rPr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Назовите символ Омской области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AutoNum type="arabicPeriod"/>
            </a:pPr>
            <a:r>
              <a:rPr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Сколько ООПТ в омской области?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AutoNum type="arabicPeriod"/>
            </a:pPr>
            <a:r>
              <a:rPr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Есть ли в нашем районе ООПТ?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AutoNum type="arabicPeriod"/>
            </a:pPr>
            <a:r>
              <a:rPr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Назовите символ Таврического?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Shape 2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2188" y="641350"/>
            <a:ext cx="7518400" cy="50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Shape 211"/>
          <p:cNvSpPr txBox="1"/>
          <p:nvPr/>
        </p:nvSpPr>
        <p:spPr>
          <a:xfrm>
            <a:off x="2987675" y="6021388"/>
            <a:ext cx="3671888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 мероприятия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Shape 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0113" y="692150"/>
            <a:ext cx="7432675" cy="4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Shape 217"/>
          <p:cNvSpPr txBox="1"/>
          <p:nvPr/>
        </p:nvSpPr>
        <p:spPr>
          <a:xfrm>
            <a:off x="2627313" y="5445125"/>
            <a:ext cx="4105275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мероприятия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алапы" id="117" name="Shape 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935207">
            <a:off x="474663" y="2555875"/>
            <a:ext cx="2820987" cy="38179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Пойма (2)" id="118" name="Shape 1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882841">
            <a:off x="393700" y="290513"/>
            <a:ext cx="2735263" cy="3457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Пойма" id="119" name="Shape 1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856396">
            <a:off x="6181725" y="1198563"/>
            <a:ext cx="2592388" cy="345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933503">
            <a:off x="3128963" y="361950"/>
            <a:ext cx="3724275" cy="210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986972">
            <a:off x="3348038" y="3851275"/>
            <a:ext cx="3287712" cy="219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Shape 2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92500" y="1096963"/>
            <a:ext cx="2663825" cy="3506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Shape 2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0825" y="1052525"/>
            <a:ext cx="3241675" cy="3610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Shape 2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11913" y="1096963"/>
            <a:ext cx="2287587" cy="3294062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Shape 225"/>
          <p:cNvSpPr txBox="1"/>
          <p:nvPr/>
        </p:nvSpPr>
        <p:spPr>
          <a:xfrm>
            <a:off x="1658150" y="5071050"/>
            <a:ext cx="68580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000"/>
              <a:t>Буклет</a:t>
            </a:r>
            <a:endParaRPr b="1" sz="3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школа\Desktop\кркн\1348040258_8.jpg" id="230" name="Shape 2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8594" y="0"/>
            <a:ext cx="92011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/>
          <p:cNvSpPr txBox="1"/>
          <p:nvPr>
            <p:ph type="title"/>
          </p:nvPr>
        </p:nvSpPr>
        <p:spPr>
          <a:xfrm>
            <a:off x="107950" y="2636838"/>
            <a:ext cx="8661400" cy="164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8448"/>
              <a:buFont typeface="Georgia"/>
              <a:buNone/>
            </a:pPr>
            <a:r>
              <a:rPr b="1" i="0" lang="ru-RU" sz="6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Спасибо за внимание!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x="250825" y="188640"/>
            <a:ext cx="8893175" cy="5904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3367"/>
              <a:buFont typeface="Arial"/>
              <a:buNone/>
            </a:pPr>
            <a:r>
              <a:rPr b="1" i="0" lang="ru-RU" sz="2590" u="none" cap="none" strike="noStrike">
                <a:solidFill>
                  <a:srgbClr val="0C0C0C"/>
                </a:solidFill>
                <a:latin typeface="Trebuchet MS"/>
                <a:ea typeface="Trebuchet MS"/>
                <a:cs typeface="Trebuchet MS"/>
                <a:sym typeface="Trebuchet MS"/>
              </a:rPr>
              <a:t>Цель</a:t>
            </a:r>
            <a:r>
              <a:rPr b="1" i="0" lang="ru-RU" sz="2220" u="none" cap="none" strike="noStrike">
                <a:solidFill>
                  <a:srgbClr val="0C0C0C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/>
          </a:p>
          <a:p>
            <a:pPr indent="0" lvl="0" marL="0" marR="0" rtl="0" algn="l">
              <a:spcBef>
                <a:spcPts val="744"/>
              </a:spcBef>
              <a:spcAft>
                <a:spcPts val="0"/>
              </a:spcAft>
              <a:buClr>
                <a:srgbClr val="C3260C"/>
              </a:buClr>
              <a:buSzPts val="2886"/>
              <a:buFont typeface="Arial"/>
              <a:buNone/>
            </a:pPr>
            <a:r>
              <a:rPr b="0" i="0" lang="ru-RU" sz="2220" u="none" cap="none" strike="noStrike">
                <a:solidFill>
                  <a:srgbClr val="0C0C0C"/>
                </a:solidFill>
                <a:latin typeface="Trebuchet MS"/>
                <a:ea typeface="Trebuchet MS"/>
                <a:cs typeface="Trebuchet MS"/>
                <a:sym typeface="Trebuchet MS"/>
              </a:rPr>
              <a:t>Создание интернет ресурса, для школьников Таврического района о охраняемых природных территориях.</a:t>
            </a:r>
            <a:endParaRPr b="0" i="0" sz="3330" u="none" cap="none" strike="noStrike">
              <a:solidFill>
                <a:srgbClr val="0C0C0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966"/>
              </a:spcBef>
              <a:spcAft>
                <a:spcPts val="0"/>
              </a:spcAft>
              <a:buClr>
                <a:srgbClr val="C3260C"/>
              </a:buClr>
              <a:buSzPts val="3367"/>
              <a:buFont typeface="Arial"/>
              <a:buNone/>
            </a:pPr>
            <a:r>
              <a:rPr b="1" i="0" lang="ru-RU" sz="259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Задачи</a:t>
            </a:r>
            <a:r>
              <a:rPr b="1" i="0" lang="ru-RU" sz="333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1" i="0" sz="333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744"/>
              </a:spcBef>
              <a:spcAft>
                <a:spcPts val="0"/>
              </a:spcAft>
              <a:buClr>
                <a:srgbClr val="C3260C"/>
              </a:buClr>
              <a:buSzPts val="2886"/>
              <a:buFont typeface="Arial"/>
              <a:buNone/>
            </a:pPr>
            <a:r>
              <a:rPr b="0" i="0" lang="ru-RU" sz="222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Найти информацию по охраняемым территориям Омской области.</a:t>
            </a:r>
            <a:endParaRPr/>
          </a:p>
          <a:p>
            <a:pPr indent="0" lvl="0" marL="0" marR="0" rtl="0" algn="l">
              <a:spcBef>
                <a:spcPts val="744"/>
              </a:spcBef>
              <a:spcAft>
                <a:spcPts val="0"/>
              </a:spcAft>
              <a:buClr>
                <a:srgbClr val="C3260C"/>
              </a:buClr>
              <a:buSzPts val="2886"/>
              <a:buFont typeface="Arial"/>
              <a:buNone/>
            </a:pPr>
            <a:r>
              <a:rPr b="0" i="0" lang="ru-RU" sz="222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Создать сайт.</a:t>
            </a:r>
            <a:endParaRPr/>
          </a:p>
          <a:p>
            <a:pPr indent="0" lvl="0" marL="0" marR="0" rtl="0" algn="l">
              <a:spcBef>
                <a:spcPts val="744"/>
              </a:spcBef>
              <a:spcAft>
                <a:spcPts val="0"/>
              </a:spcAft>
              <a:buClr>
                <a:srgbClr val="C3260C"/>
              </a:buClr>
              <a:buSzPts val="2886"/>
              <a:buFont typeface="Arial"/>
              <a:buNone/>
            </a:pPr>
            <a:r>
              <a:rPr b="0" i="0" lang="ru-RU" sz="222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Подготовить информацию на уроках биологии ,в рамках ознакомления с Омской области</a:t>
            </a:r>
            <a:endParaRPr/>
          </a:p>
          <a:p>
            <a:pPr indent="0" lvl="0" marL="0" marR="0" rtl="0" algn="l">
              <a:spcBef>
                <a:spcPts val="744"/>
              </a:spcBef>
              <a:spcAft>
                <a:spcPts val="0"/>
              </a:spcAft>
              <a:buClr>
                <a:srgbClr val="C3260C"/>
              </a:buClr>
              <a:buSzPts val="2886"/>
              <a:buFont typeface="Arial"/>
              <a:buNone/>
            </a:pPr>
            <a:r>
              <a:rPr b="0" i="0" lang="ru-RU" sz="222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Создать буклета </a:t>
            </a:r>
            <a:endParaRPr/>
          </a:p>
          <a:p>
            <a:pPr indent="0" lvl="0" marL="0" marR="0" rtl="0" algn="l">
              <a:spcBef>
                <a:spcPts val="818"/>
              </a:spcBef>
              <a:spcAft>
                <a:spcPts val="0"/>
              </a:spcAft>
              <a:buClr>
                <a:srgbClr val="C3260C"/>
              </a:buClr>
              <a:buSzPts val="3367"/>
              <a:buFont typeface="Arial"/>
              <a:buNone/>
            </a:pPr>
            <a:r>
              <a:rPr b="1" i="0" lang="ru-RU" sz="259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Методы</a:t>
            </a:r>
            <a:endParaRPr/>
          </a:p>
          <a:p>
            <a:pPr indent="0" lvl="0" marL="0" marR="0" rtl="0" algn="l">
              <a:spcBef>
                <a:spcPts val="670"/>
              </a:spcBef>
              <a:spcAft>
                <a:spcPts val="0"/>
              </a:spcAft>
              <a:buClr>
                <a:srgbClr val="C3260C"/>
              </a:buClr>
              <a:buSzPts val="2405"/>
              <a:buFont typeface="Arial"/>
              <a:buNone/>
            </a:pPr>
            <a:r>
              <a:rPr b="0" i="0" lang="ru-RU" sz="185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Поиск информации в литературе</a:t>
            </a:r>
            <a:endParaRPr/>
          </a:p>
          <a:p>
            <a:pPr indent="0" lvl="0" marL="0" marR="0" rtl="0" algn="l">
              <a:spcBef>
                <a:spcPts val="670"/>
              </a:spcBef>
              <a:spcAft>
                <a:spcPts val="0"/>
              </a:spcAft>
              <a:buClr>
                <a:srgbClr val="C3260C"/>
              </a:buClr>
              <a:buSzPts val="2405"/>
              <a:buFont typeface="Arial"/>
              <a:buNone/>
            </a:pPr>
            <a:r>
              <a:rPr b="0" i="0" lang="ru-RU" sz="185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Метод математического анализа</a:t>
            </a:r>
            <a:endParaRPr/>
          </a:p>
          <a:p>
            <a:pPr indent="0" lvl="0" marL="0" marR="0" rtl="0" algn="l">
              <a:spcBef>
                <a:spcPts val="670"/>
              </a:spcBef>
              <a:spcAft>
                <a:spcPts val="0"/>
              </a:spcAft>
              <a:buClr>
                <a:srgbClr val="C3260C"/>
              </a:buClr>
              <a:buSzPts val="2405"/>
              <a:buFont typeface="Arial"/>
              <a:buNone/>
            </a:pPr>
            <a:r>
              <a:rPr b="0" i="0" lang="ru-RU" sz="185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Эмпирический - анкетирование</a:t>
            </a:r>
            <a:endParaRPr/>
          </a:p>
          <a:p>
            <a:pPr indent="0" lvl="0" marL="0" marR="0" rtl="0" algn="l">
              <a:spcBef>
                <a:spcPts val="670"/>
              </a:spcBef>
              <a:spcAft>
                <a:spcPts val="0"/>
              </a:spcAft>
              <a:buClr>
                <a:srgbClr val="C3260C"/>
              </a:buClr>
              <a:buSzPts val="2405"/>
              <a:buFont typeface="Arial"/>
              <a:buNone/>
            </a:pPr>
            <a:r>
              <a:t/>
            </a:r>
            <a:endParaRPr b="0" i="0" sz="185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idx="1" type="body"/>
          </p:nvPr>
        </p:nvSpPr>
        <p:spPr>
          <a:xfrm>
            <a:off x="276225" y="2014538"/>
            <a:ext cx="8424863" cy="4608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228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3510"/>
              <a:buFont typeface="Arial"/>
              <a:buNone/>
            </a:pPr>
            <a:r>
              <a:rPr b="0" i="0" lang="ru-RU" sz="27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0     государственные природные заповедники </a:t>
            </a:r>
            <a:endParaRPr/>
          </a:p>
          <a:p>
            <a:pPr indent="-182880" lvl="0" marL="228600" marR="0" rtl="0" algn="l">
              <a:lnSpc>
                <a:spcPct val="80000"/>
              </a:lnSpc>
              <a:spcBef>
                <a:spcPts val="840"/>
              </a:spcBef>
              <a:spcAft>
                <a:spcPts val="0"/>
              </a:spcAft>
              <a:buClr>
                <a:srgbClr val="C3260C"/>
              </a:buClr>
              <a:buSzPts val="3510"/>
              <a:buFont typeface="Arial"/>
              <a:buNone/>
            </a:pPr>
            <a:r>
              <a:rPr b="0" i="0" lang="ru-RU" sz="27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(в том числе биосферные);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840"/>
              </a:spcBef>
              <a:spcAft>
                <a:spcPts val="0"/>
              </a:spcAft>
              <a:buClr>
                <a:srgbClr val="C3260C"/>
              </a:buClr>
              <a:buSzPts val="3510"/>
              <a:buFont typeface="Arial"/>
              <a:buNone/>
            </a:pPr>
            <a:r>
              <a:rPr b="0" i="0" lang="ru-RU" sz="27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1      национальные парки;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840"/>
              </a:spcBef>
              <a:spcAft>
                <a:spcPts val="0"/>
              </a:spcAft>
              <a:buClr>
                <a:srgbClr val="C3260C"/>
              </a:buClr>
              <a:buSzPts val="3510"/>
              <a:buFont typeface="Arial"/>
              <a:buNone/>
            </a:pPr>
            <a:r>
              <a:rPr b="0" i="0" lang="ru-RU" sz="27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2      природные парки;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840"/>
              </a:spcBef>
              <a:spcAft>
                <a:spcPts val="0"/>
              </a:spcAft>
              <a:buClr>
                <a:srgbClr val="C3260C"/>
              </a:buClr>
              <a:buSzPts val="3510"/>
              <a:buFont typeface="Arial"/>
              <a:buNone/>
            </a:pPr>
            <a:r>
              <a:rPr b="0" i="0" lang="ru-RU" sz="27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3      государственные природные заказники;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840"/>
              </a:spcBef>
              <a:spcAft>
                <a:spcPts val="0"/>
              </a:spcAft>
              <a:buClr>
                <a:srgbClr val="C3260C"/>
              </a:buClr>
              <a:buSzPts val="3510"/>
              <a:buFont typeface="Arial"/>
              <a:buNone/>
            </a:pPr>
            <a:r>
              <a:rPr b="0" i="0" lang="ru-RU" sz="27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4      памятники природы;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840"/>
              </a:spcBef>
              <a:spcAft>
                <a:spcPts val="0"/>
              </a:spcAft>
              <a:buClr>
                <a:srgbClr val="C3260C"/>
              </a:buClr>
              <a:buSzPts val="3510"/>
              <a:buFont typeface="Arial"/>
              <a:buNone/>
            </a:pPr>
            <a:r>
              <a:rPr b="0" i="0" lang="ru-RU" sz="27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5      дендрологические парки и ботанические сады;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840"/>
              </a:spcBef>
              <a:spcAft>
                <a:spcPts val="0"/>
              </a:spcAft>
              <a:buClr>
                <a:srgbClr val="C3260C"/>
              </a:buClr>
              <a:buSzPts val="3510"/>
              <a:buFont typeface="Arial"/>
              <a:buNone/>
            </a:pPr>
            <a:r>
              <a:rPr b="0" i="0" lang="ru-RU" sz="27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6      лечебно-оздоровительные местности и курорты.</a:t>
            </a:r>
            <a:endParaRPr/>
          </a:p>
        </p:txBody>
      </p:sp>
      <p:sp>
        <p:nvSpPr>
          <p:cNvPr id="132" name="Shape 132"/>
          <p:cNvSpPr txBox="1"/>
          <p:nvPr/>
        </p:nvSpPr>
        <p:spPr>
          <a:xfrm>
            <a:off x="395288" y="765175"/>
            <a:ext cx="7921625" cy="954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Основные категории особо охраняемых природных территорий: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4738" y="115888"/>
            <a:ext cx="6994525" cy="6553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282706" y="-14925"/>
            <a:ext cx="8229600" cy="792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2004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7680"/>
              <a:buFont typeface="Georgia"/>
              <a:buNone/>
            </a:pPr>
            <a:r>
              <a:rPr b="1" i="0" lang="ru-RU" sz="6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Федеральные</a:t>
            </a:r>
            <a:r>
              <a:rPr b="1" i="0" lang="ru-RU" sz="3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br>
              <a:rPr b="1" i="0" lang="ru-RU" sz="3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1" i="0" lang="ru-RU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	</a:t>
            </a:r>
            <a:endParaRPr b="1" i="0" sz="2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4860032" y="789742"/>
            <a:ext cx="4110000" cy="52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228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104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780"/>
              </a:spcBef>
              <a:spcAft>
                <a:spcPts val="0"/>
              </a:spcAft>
              <a:buClr>
                <a:srgbClr val="C3260C"/>
              </a:buClr>
              <a:buSzPts val="1040"/>
              <a:buFont typeface="Arial"/>
              <a:buNone/>
            </a:pPr>
            <a:r>
              <a:rPr b="0" i="0" lang="ru-RU" sz="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0" i="0" lang="ru-RU" sz="2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Степной республиканский государственный комплексный заказник  создан  в 1971 году на территории Оконешниковского и Черлакского  районов,  площадь  —75 тысяч гектаров. Создание его вызвано тем, что  необходимо  было  улучшить воспроизводство и охрану лебедей-шипунов,  гусей,  уток,  журавлей,  полевой дичи, зайцев-беляков.</a:t>
            </a:r>
            <a:endParaRPr/>
          </a:p>
        </p:txBody>
      </p:sp>
      <p:sp>
        <p:nvSpPr>
          <p:cNvPr id="144" name="Shape 144"/>
          <p:cNvSpPr txBox="1"/>
          <p:nvPr/>
        </p:nvSpPr>
        <p:spPr>
          <a:xfrm>
            <a:off x="282706" y="1131892"/>
            <a:ext cx="4392600" cy="50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Баировский республиканский государственный комплексный заказник —  один из старейших.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Он основан 17 января 1959 года  на  территории  Тюкалинского,  Колосовского  и Саргатского районов.   Это уникальный природный резервуар Прииртышья, площадью 64 831  гектар. Основное направление заказника – воспроизводство и  охрана  лебедей,  гусей, уток, журавлей, болотной и полевой дичи, а также  лосей,  косуль  и  зайцев-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беляков. </a:t>
            </a:r>
            <a:endParaRPr/>
          </a:p>
        </p:txBody>
      </p:sp>
      <p:cxnSp>
        <p:nvCxnSpPr>
          <p:cNvPr id="145" name="Shape 145"/>
          <p:cNvCxnSpPr/>
          <p:nvPr/>
        </p:nvCxnSpPr>
        <p:spPr>
          <a:xfrm flipH="1" rot="-5400000">
            <a:off x="1984688" y="3790638"/>
            <a:ext cx="5318100" cy="600"/>
          </a:xfrm>
          <a:prstGeom prst="bentConnector3">
            <a:avLst>
              <a:gd fmla="val 50000" name="adj1"/>
            </a:avLst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5" rotWithShape="0" dir="5400000" dist="22984">
              <a:srgbClr val="000000">
                <a:alpha val="44705"/>
              </a:srgbClr>
            </a:outerShdw>
          </a:effectLst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1187624" y="404664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None/>
            </a:pPr>
            <a:r>
              <a:rPr b="1" i="0" lang="ru-RU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Региональные </a:t>
            </a:r>
            <a:endParaRPr/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467544" y="2132856"/>
            <a:ext cx="8352928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3261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2886"/>
              <a:buFont typeface="Georgia"/>
              <a:buChar char="*"/>
            </a:pPr>
            <a:r>
              <a:rPr b="1" i="0" lang="ru-RU" sz="222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Аллапы</a:t>
            </a:r>
            <a:r>
              <a:rPr b="0" i="0" lang="ru-RU" sz="222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-создан 26 января 2005г ,находится Большеуковском и Крутинском районах Омской области. Охраняются бобры,утки(находятся в красной книге).Площадь составляет 63820</a:t>
            </a:r>
            <a:r>
              <a:rPr b="0" i="0" lang="ru-RU" sz="259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0" i="0" lang="ru-RU" sz="222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га</a:t>
            </a:r>
            <a:endParaRPr/>
          </a:p>
          <a:p>
            <a:pPr indent="-183261" lvl="0" marL="228600" marR="0" rtl="0" algn="l">
              <a:lnSpc>
                <a:spcPct val="80000"/>
              </a:lnSpc>
              <a:spcBef>
                <a:spcPts val="744"/>
              </a:spcBef>
              <a:spcAft>
                <a:spcPts val="0"/>
              </a:spcAft>
              <a:buClr>
                <a:srgbClr val="C3260C"/>
              </a:buClr>
              <a:buSzPts val="2886"/>
              <a:buFont typeface="Georgia"/>
              <a:buChar char="*"/>
            </a:pPr>
            <a:r>
              <a:rPr b="1" i="0" lang="ru-RU" sz="222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Заозерный</a:t>
            </a:r>
            <a:r>
              <a:rPr b="0" i="0" lang="ru-RU" sz="222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-расположен на территории Большеуковского и Крутинского районов Омской области, его площадь составляет 233400 га. </a:t>
            </a:r>
            <a:endParaRPr/>
          </a:p>
          <a:p>
            <a:pPr indent="-183261" lvl="0" marL="228600" marR="0" rtl="0" algn="l">
              <a:lnSpc>
                <a:spcPct val="80000"/>
              </a:lnSpc>
              <a:spcBef>
                <a:spcPts val="744"/>
              </a:spcBef>
              <a:spcAft>
                <a:spcPts val="0"/>
              </a:spcAft>
              <a:buClr>
                <a:srgbClr val="C3260C"/>
              </a:buClr>
              <a:buSzPts val="2886"/>
              <a:buFont typeface="Georgia"/>
              <a:buChar char="*"/>
            </a:pPr>
            <a:r>
              <a:rPr b="1" i="0" lang="ru-RU" sz="222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Килейный</a:t>
            </a:r>
            <a:r>
              <a:rPr b="0" i="0" lang="ru-RU" sz="222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-расположен на территории Большеуковского района Омской области, его площадь составляет 129,465 тыс. га.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idx="1" type="body"/>
          </p:nvPr>
        </p:nvSpPr>
        <p:spPr>
          <a:xfrm>
            <a:off x="250825" y="333375"/>
            <a:ext cx="8435975" cy="6524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3261" lvl="0" marL="228600" marR="0" rtl="0" algn="l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2886"/>
              <a:buFont typeface="Georgia"/>
              <a:buChar char="*"/>
            </a:pPr>
            <a:r>
              <a:rPr b="1" i="0" lang="ru-RU" sz="222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Памятник Берег Черского</a:t>
            </a:r>
            <a:r>
              <a:rPr b="0" i="0" lang="ru-RU" sz="222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-территория геологического памятника площадью 10 гектаров, протяженностью 2000 метров и шириной 50 метров, находится на южной окраине города Омска, на правом берегу Иртыша. Охрана среды обитания редких видов животных и растений, в том числе занесенных в Красную книгу Омской .</a:t>
            </a:r>
            <a:endParaRPr/>
          </a:p>
          <a:p>
            <a:pPr indent="-183261" lvl="0" marL="228600" marR="0" rtl="0" algn="l">
              <a:spcBef>
                <a:spcPts val="744"/>
              </a:spcBef>
              <a:spcAft>
                <a:spcPts val="0"/>
              </a:spcAft>
              <a:buClr>
                <a:srgbClr val="C3260C"/>
              </a:buClr>
              <a:buSzPts val="2886"/>
              <a:buFont typeface="Georgia"/>
              <a:buChar char="*"/>
            </a:pPr>
            <a:r>
              <a:rPr b="1" i="0" lang="ru-RU" sz="222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Памятник природы Дендропарк имени П. С. Комиссарова </a:t>
            </a:r>
            <a:r>
              <a:rPr b="0" i="0" lang="ru-RU" sz="222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- расположен на территории Омского района Омской области в границах АО "Усть-Заостровское", площадь - 6,5 га. Дендропарк имеет большое научное, историческое, культурно-эстетическое и рекреационное значение. Является первым примером работ по выведению устойчивых сортов плодово-ягодных культур на территории Омской области. </a:t>
            </a:r>
            <a:endParaRPr/>
          </a:p>
          <a:p>
            <a:pPr indent="-183261" lvl="0" marL="228600" marR="0" rtl="0" algn="l">
              <a:spcBef>
                <a:spcPts val="744"/>
              </a:spcBef>
              <a:spcAft>
                <a:spcPts val="0"/>
              </a:spcAft>
              <a:buClr>
                <a:srgbClr val="C3260C"/>
              </a:buClr>
              <a:buSzPts val="2886"/>
              <a:buFont typeface="Georgia"/>
              <a:buChar char="*"/>
            </a:pPr>
            <a:r>
              <a:rPr b="1" i="0" lang="ru-RU" sz="222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Областной дендрологический сад</a:t>
            </a:r>
            <a:r>
              <a:rPr b="0" i="0" lang="ru-RU" sz="222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- на правом берегу р. Иртыш в центре г. Омска. Площадь составляет 18,6 га.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idx="1" type="body"/>
          </p:nvPr>
        </p:nvSpPr>
        <p:spPr>
          <a:xfrm>
            <a:off x="611188" y="260350"/>
            <a:ext cx="8229600" cy="659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8120" lvl="0" marL="228600" marR="0" rtl="0" algn="l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3120"/>
              <a:buFont typeface="Georgia"/>
              <a:buChar char="*"/>
            </a:pPr>
            <a:r>
              <a:rPr b="1" i="0" lang="ru-RU" sz="2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Природный парк Птичья гаван</a:t>
            </a:r>
            <a:r>
              <a:rPr b="0" i="0" lang="ru-RU" sz="2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ь-расположенный в черте города, является уникальной природной территорией, Дата основания: 1994 г. Площадь: 113,05 га. Благодаря своей доступности "Птичья гавань" является незаменимой естественной лабораторией по изучению биологии и экологи птиц, ценным экскурсионным объектом.</a:t>
            </a:r>
            <a:endParaRPr/>
          </a:p>
          <a:p>
            <a:pPr indent="-198120" lvl="0" marL="228600" marR="0" rtl="0" algn="l">
              <a:spcBef>
                <a:spcPts val="780"/>
              </a:spcBef>
              <a:spcAft>
                <a:spcPts val="0"/>
              </a:spcAft>
              <a:buClr>
                <a:srgbClr val="C3260C"/>
              </a:buClr>
              <a:buSzPts val="3120"/>
              <a:buFont typeface="Georgia"/>
              <a:buChar char="*"/>
            </a:pPr>
            <a:r>
              <a:rPr b="1" i="0" lang="ru-RU" sz="2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Пойма Любинская</a:t>
            </a:r>
            <a:r>
              <a:rPr b="0" i="0" lang="ru-RU" sz="2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- осуществляется охрана популяций околоводных и водоплавающих видов птиц в пойме р. Иртыш на территории Любинского района.</a:t>
            </a:r>
            <a:endParaRPr/>
          </a:p>
          <a:p>
            <a:pPr indent="-198120" lvl="0" marL="228600" marR="0" rtl="0" algn="l">
              <a:spcBef>
                <a:spcPts val="780"/>
              </a:spcBef>
              <a:spcAft>
                <a:spcPts val="0"/>
              </a:spcAft>
              <a:buClr>
                <a:srgbClr val="C3260C"/>
              </a:buClr>
              <a:buSzPts val="3120"/>
              <a:buFont typeface="Georgia"/>
              <a:buChar char="*"/>
            </a:pPr>
            <a:r>
              <a:rPr b="1" i="0" lang="ru-RU" sz="2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Озеро Эйбеты</a:t>
            </a:r>
            <a:r>
              <a:rPr b="0" i="0" lang="ru-RU" sz="2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-располагается на пересечении границ Москаленского, Полтавского и Исилькульского муниципальных районов Омской области, площадь территории составляет 100 квадратных километров.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Воздушный поток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