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6" r:id="rId10"/>
    <p:sldId id="264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Прямоугольник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Прямоугольник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Группа"/>
          <p:cNvGrpSpPr/>
          <p:nvPr/>
        </p:nvGrpSpPr>
        <p:grpSpPr>
          <a:xfrm>
            <a:off x="89551" y="6199860"/>
            <a:ext cx="8091842" cy="585544"/>
            <a:chOff x="-1" y="0"/>
            <a:chExt cx="8091840" cy="585542"/>
          </a:xfrm>
        </p:grpSpPr>
        <p:sp>
          <p:nvSpPr>
            <p:cNvPr id="119" name="Прямоугольник"/>
            <p:cNvSpPr/>
            <p:nvPr/>
          </p:nvSpPr>
          <p:spPr>
            <a:xfrm>
              <a:off x="-2" y="-1"/>
              <a:ext cx="7272153" cy="585544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D30202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120" name="НОВГОРОДСКОЕ РЕГИОНАЛЬНОЕ ОТДЕЛЕНИЕ"/>
            <p:cNvSpPr txBox="1"/>
            <p:nvPr/>
          </p:nvSpPr>
          <p:spPr>
            <a:xfrm>
              <a:off x="819689" y="42225"/>
              <a:ext cx="7272151" cy="3752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000">
                  <a:solidFill>
                    <a:srgbClr val="D3020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НОВГОРОДСКОЕ РЕГИОНАЛЬНОЕ ОТДЕЛЕНИЕ </a:t>
              </a:r>
            </a:p>
          </p:txBody>
        </p:sp>
      </p:grpSp>
      <p:pic>
        <p:nvPicPr>
          <p:cNvPr id="122" name="image1.png" descr="image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62919" y="5891348"/>
            <a:ext cx="943129" cy="95504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Команда быстрого реагирования на ЧС"/>
          <p:cNvSpPr txBox="1"/>
          <p:nvPr/>
        </p:nvSpPr>
        <p:spPr>
          <a:xfrm>
            <a:off x="819502" y="184667"/>
            <a:ext cx="7504995" cy="1754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600" b="1">
                <a:solidFill>
                  <a:srgbClr val="D80025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XMyriad"/>
                <a:ea typeface="XMyriad"/>
                <a:cs typeface="XMyriad"/>
                <a:sym typeface="XMyriad"/>
              </a:defRPr>
            </a:lvl1pPr>
          </a:lstStyle>
          <a:p>
            <a:r>
              <a:rPr dirty="0" err="1"/>
              <a:t>Команда</a:t>
            </a:r>
            <a:r>
              <a:rPr dirty="0"/>
              <a:t> </a:t>
            </a:r>
            <a:r>
              <a:rPr dirty="0" err="1"/>
              <a:t>быстрого</a:t>
            </a:r>
            <a:r>
              <a:rPr dirty="0"/>
              <a:t> </a:t>
            </a:r>
            <a:r>
              <a:rPr dirty="0" err="1"/>
              <a:t>реагирования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smtClean="0"/>
              <a:t>Ч</a:t>
            </a:r>
            <a:r>
              <a:rPr lang="ru-RU" dirty="0" err="1" smtClean="0"/>
              <a:t>резвычайные</a:t>
            </a:r>
            <a:r>
              <a:rPr lang="ru-RU" dirty="0" smtClean="0"/>
              <a:t> ситуации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124" name="Треугольник"/>
          <p:cNvSpPr/>
          <p:nvPr/>
        </p:nvSpPr>
        <p:spPr>
          <a:xfrm flipV="1">
            <a:off x="683568" y="620685"/>
            <a:ext cx="144019" cy="5112573"/>
          </a:xfrm>
          <a:prstGeom prst="triangle">
            <a:avLst/>
          </a:prstGeom>
          <a:solidFill>
            <a:srgbClr val="D60000"/>
          </a:solidFill>
          <a:ln w="25400">
            <a:solidFill>
              <a:srgbClr val="D6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" name="Треугольник"/>
          <p:cNvSpPr/>
          <p:nvPr/>
        </p:nvSpPr>
        <p:spPr>
          <a:xfrm rot="16200000" flipH="1">
            <a:off x="4463986" y="2744923"/>
            <a:ext cx="144019" cy="6264697"/>
          </a:xfrm>
          <a:prstGeom prst="triangle">
            <a:avLst/>
          </a:prstGeom>
          <a:solidFill>
            <a:srgbClr val="D60000"/>
          </a:solidFill>
          <a:ln w="25400">
            <a:solidFill>
              <a:srgbClr val="CB1348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6" name="Рисунок 10" descr="Рисунок 10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403648" y="2060848"/>
            <a:ext cx="6329203" cy="36666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Группа"/>
          <p:cNvGrpSpPr/>
          <p:nvPr/>
        </p:nvGrpSpPr>
        <p:grpSpPr>
          <a:xfrm>
            <a:off x="243047" y="6167984"/>
            <a:ext cx="8297869" cy="649294"/>
            <a:chOff x="0" y="0"/>
            <a:chExt cx="8297867" cy="649292"/>
          </a:xfrm>
        </p:grpSpPr>
        <p:sp>
          <p:nvSpPr>
            <p:cNvPr id="203" name="Прямоугольник"/>
            <p:cNvSpPr/>
            <p:nvPr/>
          </p:nvSpPr>
          <p:spPr>
            <a:xfrm>
              <a:off x="-1" y="-1"/>
              <a:ext cx="8063897" cy="64929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D30202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204" name="НОВГОРОДСКОЕ РЕГИОНАЛЬНОЕ ОТДЕЛЕНИЕ"/>
            <p:cNvSpPr txBox="1"/>
            <p:nvPr/>
          </p:nvSpPr>
          <p:spPr>
            <a:xfrm>
              <a:off x="233971" y="81763"/>
              <a:ext cx="8063897" cy="3752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000">
                  <a:solidFill>
                    <a:srgbClr val="D3020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НОВГОРОДСКОЕ РЕГИОНАЛЬНОЕ ОТДЕЛЕНИЕ </a:t>
              </a:r>
            </a:p>
          </p:txBody>
        </p:sp>
      </p:grpSp>
      <p:sp>
        <p:nvSpPr>
          <p:cNvPr id="206" name="Треугольник"/>
          <p:cNvSpPr/>
          <p:nvPr/>
        </p:nvSpPr>
        <p:spPr>
          <a:xfrm flipV="1">
            <a:off x="755576" y="1124744"/>
            <a:ext cx="72011" cy="4320481"/>
          </a:xfrm>
          <a:prstGeom prst="triangle">
            <a:avLst/>
          </a:prstGeom>
          <a:solidFill>
            <a:srgbClr val="D60000"/>
          </a:solidFill>
          <a:ln w="25400">
            <a:solidFill>
              <a:srgbClr val="D6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7" name="Треугольник"/>
          <p:cNvSpPr/>
          <p:nvPr/>
        </p:nvSpPr>
        <p:spPr>
          <a:xfrm rot="16200000" flipH="1">
            <a:off x="4319969" y="2816931"/>
            <a:ext cx="144020" cy="6264697"/>
          </a:xfrm>
          <a:prstGeom prst="triangle">
            <a:avLst/>
          </a:prstGeom>
          <a:solidFill>
            <a:srgbClr val="D60000"/>
          </a:solidFill>
          <a:ln w="25400">
            <a:solidFill>
              <a:srgbClr val="CB1348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8" name="проведение городских открытых семинаров…"/>
          <p:cNvSpPr txBox="1"/>
          <p:nvPr/>
        </p:nvSpPr>
        <p:spPr>
          <a:xfrm>
            <a:off x="994371" y="1243868"/>
            <a:ext cx="6903497" cy="4068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40631" indent="-240631"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Набор второй команды быстрого реагирования и обучение группы (13-17 июля 2018 г.), на слёте Красного Креста.</a:t>
            </a:r>
            <a:endParaRPr sz="2600">
              <a:solidFill>
                <a:srgbClr val="CB1348"/>
              </a:solidFill>
            </a:endParaRPr>
          </a:p>
          <a:p>
            <a:pPr marL="240631" indent="-240631">
              <a:buSzPct val="1000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40631" indent="-240631">
              <a:buSzPct val="1000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В 2019 планируется аккредитация учебного центра Новгородского отделения Красного Креста  по программе «Первая помощь» РКК экспертной комиссией Российского Красного Креста.</a:t>
            </a:r>
          </a:p>
        </p:txBody>
      </p:sp>
      <p:pic>
        <p:nvPicPr>
          <p:cNvPr id="209" name="image1.png" descr="image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87316" y="5760403"/>
            <a:ext cx="1015483" cy="1028312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Планы на 2017 год:"/>
          <p:cNvSpPr txBox="1"/>
          <p:nvPr/>
        </p:nvSpPr>
        <p:spPr>
          <a:xfrm>
            <a:off x="805723" y="414763"/>
            <a:ext cx="7906499" cy="48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800" b="1">
                <a:solidFill>
                  <a:srgbClr val="CB13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Планы на 2018-19 годы: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Группа"/>
          <p:cNvGrpSpPr/>
          <p:nvPr/>
        </p:nvGrpSpPr>
        <p:grpSpPr>
          <a:xfrm>
            <a:off x="243047" y="6167984"/>
            <a:ext cx="8297869" cy="649294"/>
            <a:chOff x="0" y="0"/>
            <a:chExt cx="8297867" cy="649292"/>
          </a:xfrm>
        </p:grpSpPr>
        <p:sp>
          <p:nvSpPr>
            <p:cNvPr id="128" name="Прямоугольник"/>
            <p:cNvSpPr/>
            <p:nvPr/>
          </p:nvSpPr>
          <p:spPr>
            <a:xfrm>
              <a:off x="-1" y="-1"/>
              <a:ext cx="8063897" cy="64929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D30202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129" name="НОВГОРОДСКОЕ РЕГИОНАЛЬНОЕ ОТДЕЛЕНИЕ"/>
            <p:cNvSpPr txBox="1"/>
            <p:nvPr/>
          </p:nvSpPr>
          <p:spPr>
            <a:xfrm>
              <a:off x="233971" y="81763"/>
              <a:ext cx="8063897" cy="3752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000">
                  <a:solidFill>
                    <a:srgbClr val="D3020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НОВГОРОДСКОЕ РЕГИОНАЛЬНОЕ ОТДЕЛЕНИЕ </a:t>
              </a:r>
            </a:p>
          </p:txBody>
        </p:sp>
      </p:grpSp>
      <p:sp>
        <p:nvSpPr>
          <p:cNvPr id="131" name="Треугольник"/>
          <p:cNvSpPr/>
          <p:nvPr/>
        </p:nvSpPr>
        <p:spPr>
          <a:xfrm flipV="1">
            <a:off x="755576" y="1124744"/>
            <a:ext cx="72011" cy="4320481"/>
          </a:xfrm>
          <a:prstGeom prst="triangle">
            <a:avLst/>
          </a:prstGeom>
          <a:solidFill>
            <a:srgbClr val="D60000"/>
          </a:solidFill>
          <a:ln w="25400">
            <a:solidFill>
              <a:srgbClr val="D6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Треугольник"/>
          <p:cNvSpPr/>
          <p:nvPr/>
        </p:nvSpPr>
        <p:spPr>
          <a:xfrm rot="16200000" flipH="1">
            <a:off x="4319970" y="2816931"/>
            <a:ext cx="144018" cy="6264697"/>
          </a:xfrm>
          <a:prstGeom prst="triangle">
            <a:avLst/>
          </a:prstGeom>
          <a:solidFill>
            <a:srgbClr val="D60000"/>
          </a:solidFill>
          <a:ln w="25400">
            <a:solidFill>
              <a:srgbClr val="CB1348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Российский Красный Крест…"/>
          <p:cNvSpPr txBox="1"/>
          <p:nvPr/>
        </p:nvSpPr>
        <p:spPr>
          <a:xfrm>
            <a:off x="1060236" y="844781"/>
            <a:ext cx="6663491" cy="2887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Администрация</a:t>
            </a:r>
            <a:r>
              <a:rPr dirty="0"/>
              <a:t> </a:t>
            </a:r>
            <a:r>
              <a:rPr dirty="0" err="1"/>
              <a:t>Великого</a:t>
            </a:r>
            <a:r>
              <a:rPr dirty="0"/>
              <a:t> </a:t>
            </a:r>
            <a:r>
              <a:rPr dirty="0" err="1"/>
              <a:t>Новгорода</a:t>
            </a:r>
            <a:endParaRPr dirty="0"/>
          </a:p>
          <a:p>
            <a:pPr algn="ctr">
              <a:defRPr sz="10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ctr"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Российский</a:t>
            </a:r>
            <a:r>
              <a:rPr dirty="0"/>
              <a:t> </a:t>
            </a:r>
            <a:r>
              <a:rPr dirty="0" err="1"/>
              <a:t>Красный</a:t>
            </a:r>
            <a:r>
              <a:rPr dirty="0"/>
              <a:t> </a:t>
            </a:r>
            <a:r>
              <a:rPr dirty="0" err="1"/>
              <a:t>Крест</a:t>
            </a:r>
            <a:endParaRPr dirty="0"/>
          </a:p>
          <a:p>
            <a:pPr algn="ctr">
              <a:defRPr sz="11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ctr">
              <a:defRPr sz="2600">
                <a:solidFill>
                  <a:srgbClr val="CB13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</a:t>
            </a:r>
            <a:r>
              <a:rPr dirty="0" err="1">
                <a:solidFill>
                  <a:srgbClr val="000000"/>
                </a:solidFill>
              </a:rPr>
              <a:t>Норвежский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Красный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Крест</a:t>
            </a:r>
            <a:r>
              <a:rPr dirty="0">
                <a:solidFill>
                  <a:srgbClr val="000000"/>
                </a:solidFill>
              </a:rPr>
              <a:t>, </a:t>
            </a:r>
          </a:p>
          <a:p>
            <a:pPr algn="ctr"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отделение</a:t>
            </a:r>
            <a:r>
              <a:rPr dirty="0"/>
              <a:t> </a:t>
            </a:r>
            <a:r>
              <a:rPr dirty="0" err="1"/>
              <a:t>Вест-Агдера</a:t>
            </a:r>
            <a:endParaRPr dirty="0"/>
          </a:p>
          <a:p>
            <a:pPr algn="ctr">
              <a:defRPr sz="1100">
                <a:solidFill>
                  <a:srgbClr val="CB13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ctr"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Международная</a:t>
            </a:r>
            <a:r>
              <a:rPr dirty="0"/>
              <a:t> </a:t>
            </a:r>
            <a:r>
              <a:rPr dirty="0" err="1"/>
              <a:t>Федерация</a:t>
            </a:r>
            <a:r>
              <a:rPr dirty="0"/>
              <a:t> </a:t>
            </a:r>
            <a:r>
              <a:rPr dirty="0" err="1"/>
              <a:t>обществ</a:t>
            </a:r>
            <a:r>
              <a:rPr dirty="0"/>
              <a:t>            </a:t>
            </a:r>
            <a:endParaRPr dirty="0">
              <a:solidFill>
                <a:srgbClr val="CB1348"/>
              </a:solidFill>
            </a:endParaRPr>
          </a:p>
          <a:p>
            <a:pPr algn="ctr"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dirty="0" err="1"/>
              <a:t>Красного</a:t>
            </a:r>
            <a:r>
              <a:rPr dirty="0"/>
              <a:t> </a:t>
            </a:r>
            <a:r>
              <a:rPr dirty="0" err="1"/>
              <a:t>Креста</a:t>
            </a:r>
            <a:r>
              <a:rPr dirty="0"/>
              <a:t> и </a:t>
            </a:r>
            <a:r>
              <a:rPr dirty="0" err="1"/>
              <a:t>Красного</a:t>
            </a:r>
            <a:r>
              <a:rPr dirty="0"/>
              <a:t> </a:t>
            </a:r>
            <a:r>
              <a:rPr dirty="0" err="1"/>
              <a:t>Полумесяца</a:t>
            </a:r>
            <a:endParaRPr dirty="0"/>
          </a:p>
        </p:txBody>
      </p:sp>
      <p:pic>
        <p:nvPicPr>
          <p:cNvPr id="134" name="image1.png" descr="image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87316" y="5760403"/>
            <a:ext cx="1015483" cy="1028312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Партнеры проекта"/>
          <p:cNvSpPr txBox="1"/>
          <p:nvPr/>
        </p:nvSpPr>
        <p:spPr>
          <a:xfrm>
            <a:off x="805723" y="323360"/>
            <a:ext cx="680924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800" b="1">
                <a:solidFill>
                  <a:srgbClr val="CB13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Партнеры</a:t>
            </a:r>
            <a:r>
              <a:rPr dirty="0"/>
              <a:t> </a:t>
            </a:r>
            <a:r>
              <a:rPr dirty="0" err="1" smtClean="0"/>
              <a:t>проекта</a:t>
            </a:r>
            <a:r>
              <a:rPr lang="ru-RU" dirty="0" smtClean="0"/>
              <a:t>:</a:t>
            </a:r>
            <a:endParaRPr dirty="0"/>
          </a:p>
        </p:txBody>
      </p:sp>
      <p:sp>
        <p:nvSpPr>
          <p:cNvPr id="136" name="nrorkk1868@gmail.com"/>
          <p:cNvSpPr txBox="1"/>
          <p:nvPr/>
        </p:nvSpPr>
        <p:spPr>
          <a:xfrm>
            <a:off x="1187624" y="5162257"/>
            <a:ext cx="4176464" cy="492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600" dirty="0"/>
              <a:t> nrorkk1868@gmail.com</a:t>
            </a:r>
          </a:p>
        </p:txBody>
      </p:sp>
      <p:sp>
        <p:nvSpPr>
          <p:cNvPr id="137" name="Партнеры проекта"/>
          <p:cNvSpPr txBox="1"/>
          <p:nvPr/>
        </p:nvSpPr>
        <p:spPr>
          <a:xfrm>
            <a:off x="987359" y="3932432"/>
            <a:ext cx="6809245" cy="48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800" b="1">
                <a:solidFill>
                  <a:srgbClr val="CB13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Руководитель проекта:</a:t>
            </a:r>
          </a:p>
        </p:txBody>
      </p:sp>
      <p:sp>
        <p:nvSpPr>
          <p:cNvPr id="138" name="Огаркова Ольга, +7 (952) 485-80-56"/>
          <p:cNvSpPr txBox="1"/>
          <p:nvPr/>
        </p:nvSpPr>
        <p:spPr>
          <a:xfrm>
            <a:off x="1187624" y="4602834"/>
            <a:ext cx="6048672" cy="492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  </a:t>
            </a:r>
            <a:r>
              <a:rPr sz="2600" dirty="0" err="1"/>
              <a:t>Огаркова</a:t>
            </a:r>
            <a:r>
              <a:rPr sz="2600" dirty="0"/>
              <a:t> </a:t>
            </a:r>
            <a:r>
              <a:rPr sz="2600" dirty="0" err="1"/>
              <a:t>Ольга</a:t>
            </a:r>
            <a:r>
              <a:rPr sz="2600" dirty="0"/>
              <a:t>, +7 (952) 485-80-56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Группа"/>
          <p:cNvGrpSpPr/>
          <p:nvPr/>
        </p:nvGrpSpPr>
        <p:grpSpPr>
          <a:xfrm>
            <a:off x="243047" y="6167984"/>
            <a:ext cx="8297869" cy="649294"/>
            <a:chOff x="0" y="0"/>
            <a:chExt cx="8297867" cy="649292"/>
          </a:xfrm>
        </p:grpSpPr>
        <p:sp>
          <p:nvSpPr>
            <p:cNvPr id="140" name="Прямоугольник"/>
            <p:cNvSpPr/>
            <p:nvPr/>
          </p:nvSpPr>
          <p:spPr>
            <a:xfrm>
              <a:off x="-1" y="-1"/>
              <a:ext cx="8063897" cy="64929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D30202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141" name="НОВГОРОДСКОЕ РЕГИОНАЛЬНОЕ ОТДЕЛЕНИЕ"/>
            <p:cNvSpPr txBox="1"/>
            <p:nvPr/>
          </p:nvSpPr>
          <p:spPr>
            <a:xfrm>
              <a:off x="233971" y="81763"/>
              <a:ext cx="8063897" cy="3752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000">
                  <a:solidFill>
                    <a:srgbClr val="D3020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НОВГОРОДСКОЕ РЕГИОНАЛЬНОЕ ОТДЕЛЕНИЕ </a:t>
              </a:r>
            </a:p>
          </p:txBody>
        </p:sp>
      </p:grpSp>
      <p:sp>
        <p:nvSpPr>
          <p:cNvPr id="143" name="Треугольник"/>
          <p:cNvSpPr/>
          <p:nvPr/>
        </p:nvSpPr>
        <p:spPr>
          <a:xfrm flipV="1">
            <a:off x="755576" y="1124744"/>
            <a:ext cx="72011" cy="4320481"/>
          </a:xfrm>
          <a:prstGeom prst="triangle">
            <a:avLst/>
          </a:prstGeom>
          <a:solidFill>
            <a:srgbClr val="D60000"/>
          </a:solidFill>
          <a:ln w="25400">
            <a:solidFill>
              <a:srgbClr val="D6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" name="Треугольник"/>
          <p:cNvSpPr/>
          <p:nvPr/>
        </p:nvSpPr>
        <p:spPr>
          <a:xfrm rot="16200000" flipH="1">
            <a:off x="4319970" y="2816931"/>
            <a:ext cx="144018" cy="6264697"/>
          </a:xfrm>
          <a:prstGeom prst="triangle">
            <a:avLst/>
          </a:prstGeom>
          <a:solidFill>
            <a:srgbClr val="D60000"/>
          </a:solidFill>
          <a:ln w="25400">
            <a:solidFill>
              <a:srgbClr val="CB1348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Цель: Содействие повышению потенциала жителей Великого Новгорода в преодолении последствий стихийных бедствий, экологических, техногенных или иных катастроф, предотвращению несчастных случаев…"/>
          <p:cNvSpPr txBox="1"/>
          <p:nvPr/>
        </p:nvSpPr>
        <p:spPr>
          <a:xfrm>
            <a:off x="986538" y="1093236"/>
            <a:ext cx="7799980" cy="488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300" b="1">
                <a:latin typeface="Arial"/>
                <a:ea typeface="Arial"/>
                <a:cs typeface="Arial"/>
                <a:sym typeface="Arial"/>
              </a:defRPr>
            </a:pPr>
            <a:r>
              <a:t>Цель: </a:t>
            </a:r>
            <a:r>
              <a:rPr b="0"/>
              <a:t>Содействие повышению потенциала жителей Великого Новгорода в преодолении последствий стихийных бедствий, экологических, техногенных или иных катастроф, предотвращению несчастных случаев</a:t>
            </a:r>
          </a:p>
          <a:p>
            <a:pPr>
              <a:defRPr sz="23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2300" b="1">
                <a:latin typeface="Arial"/>
                <a:ea typeface="Arial"/>
                <a:cs typeface="Arial"/>
                <a:sym typeface="Arial"/>
              </a:defRPr>
            </a:pPr>
            <a:r>
              <a:t>Задачи: </a:t>
            </a:r>
          </a:p>
          <a:p>
            <a:pPr marL="230604" indent="-230604"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 Создание городской добровольной команды быстрого реагирования на чрезвычайные ситуации;  </a:t>
            </a:r>
          </a:p>
          <a:p>
            <a:pPr marL="230604" indent="-230604"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Обучение населения приемам оказания первой медицинской помощи;</a:t>
            </a:r>
          </a:p>
          <a:p>
            <a:pPr marL="230604" indent="-230604"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Профилактика травматизма и повышение устойчивости уязвимых групп населения (дети, пожилые) к последствиям возможных ЧС.</a:t>
            </a:r>
          </a:p>
          <a:p>
            <a:pPr>
              <a:defRPr sz="2300">
                <a:solidFill>
                  <a:srgbClr val="CB13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</a:t>
            </a:r>
          </a:p>
        </p:txBody>
      </p:sp>
      <p:pic>
        <p:nvPicPr>
          <p:cNvPr id="146" name="image1.png" descr="image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87316" y="5760403"/>
            <a:ext cx="1015483" cy="102831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Команда быстрого реагирования на ЧС"/>
          <p:cNvSpPr txBox="1"/>
          <p:nvPr/>
        </p:nvSpPr>
        <p:spPr>
          <a:xfrm>
            <a:off x="805723" y="414763"/>
            <a:ext cx="7906499" cy="48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800" b="1">
                <a:solidFill>
                  <a:srgbClr val="CB13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Команда быстрого реагирования на ЧС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Группа"/>
          <p:cNvGrpSpPr/>
          <p:nvPr/>
        </p:nvGrpSpPr>
        <p:grpSpPr>
          <a:xfrm>
            <a:off x="243047" y="6167984"/>
            <a:ext cx="8297869" cy="649294"/>
            <a:chOff x="0" y="0"/>
            <a:chExt cx="8297867" cy="649292"/>
          </a:xfrm>
        </p:grpSpPr>
        <p:sp>
          <p:nvSpPr>
            <p:cNvPr id="149" name="Прямоугольник"/>
            <p:cNvSpPr/>
            <p:nvPr/>
          </p:nvSpPr>
          <p:spPr>
            <a:xfrm>
              <a:off x="-1" y="-1"/>
              <a:ext cx="8063897" cy="64929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D30202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150" name="НОВГОРОДСКОЕ РЕГИОНАЛЬНОЕ ОТДЕЛЕНИЕ"/>
            <p:cNvSpPr txBox="1"/>
            <p:nvPr/>
          </p:nvSpPr>
          <p:spPr>
            <a:xfrm>
              <a:off x="233971" y="81763"/>
              <a:ext cx="8063897" cy="3752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000">
                  <a:solidFill>
                    <a:srgbClr val="D3020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НОВГОРОДСКОЕ РЕГИОНАЛЬНОЕ ОТДЕЛЕНИЕ </a:t>
              </a:r>
            </a:p>
          </p:txBody>
        </p:sp>
      </p:grpSp>
      <p:sp>
        <p:nvSpPr>
          <p:cNvPr id="152" name="Треугольник"/>
          <p:cNvSpPr/>
          <p:nvPr/>
        </p:nvSpPr>
        <p:spPr>
          <a:xfrm flipV="1">
            <a:off x="755576" y="1124744"/>
            <a:ext cx="72011" cy="4320481"/>
          </a:xfrm>
          <a:prstGeom prst="triangle">
            <a:avLst/>
          </a:prstGeom>
          <a:solidFill>
            <a:srgbClr val="D60000"/>
          </a:solidFill>
          <a:ln w="25400">
            <a:solidFill>
              <a:srgbClr val="D6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" name="Треугольник"/>
          <p:cNvSpPr/>
          <p:nvPr/>
        </p:nvSpPr>
        <p:spPr>
          <a:xfrm rot="16200000" flipH="1">
            <a:off x="4319970" y="2816931"/>
            <a:ext cx="144018" cy="6264697"/>
          </a:xfrm>
          <a:prstGeom prst="triangle">
            <a:avLst/>
          </a:prstGeom>
          <a:solidFill>
            <a:srgbClr val="D60000"/>
          </a:solidFill>
          <a:ln w="25400">
            <a:solidFill>
              <a:srgbClr val="CB1348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4" name="3  учебных заведений Великого Новгорода и в п.Трубичино:…"/>
          <p:cNvSpPr txBox="1"/>
          <p:nvPr/>
        </p:nvSpPr>
        <p:spPr>
          <a:xfrm>
            <a:off x="1057870" y="1202750"/>
            <a:ext cx="7028259" cy="455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5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дежурств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на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городских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акциях</a:t>
            </a:r>
            <a:endParaRPr sz="2600" dirty="0">
              <a:solidFill>
                <a:srgbClr val="CB1348"/>
              </a:solidFill>
            </a:endParaRP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2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открытых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семинара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для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всех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желающих</a:t>
            </a:r>
            <a:endParaRPr sz="2600" dirty="0">
              <a:solidFill>
                <a:srgbClr val="CB1348"/>
              </a:solidFill>
            </a:endParaRP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Более</a:t>
            </a:r>
            <a:r>
              <a:rPr dirty="0"/>
              <a:t> </a:t>
            </a:r>
            <a:r>
              <a:rPr dirty="0">
                <a:solidFill>
                  <a:srgbClr val="FF0000"/>
                </a:solidFill>
              </a:rPr>
              <a:t>45 </a:t>
            </a:r>
            <a:r>
              <a:rPr dirty="0" err="1"/>
              <a:t>семинаров</a:t>
            </a:r>
            <a:r>
              <a:rPr dirty="0"/>
              <a:t> в </a:t>
            </a:r>
            <a:r>
              <a:rPr dirty="0" err="1"/>
              <a:t>учебных</a:t>
            </a:r>
            <a:r>
              <a:rPr dirty="0"/>
              <a:t> </a:t>
            </a:r>
            <a:r>
              <a:rPr dirty="0" err="1"/>
              <a:t>заведениях</a:t>
            </a:r>
            <a:endParaRPr sz="2600" dirty="0">
              <a:solidFill>
                <a:srgbClr val="CB1348"/>
              </a:solidFill>
            </a:endParaRP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Посетило</a:t>
            </a:r>
            <a:r>
              <a:rPr dirty="0"/>
              <a:t> – </a:t>
            </a:r>
            <a:r>
              <a:rPr dirty="0" err="1"/>
              <a:t>более</a:t>
            </a:r>
            <a:r>
              <a:rPr dirty="0"/>
              <a:t> </a:t>
            </a:r>
            <a:r>
              <a:rPr dirty="0">
                <a:solidFill>
                  <a:srgbClr val="FF0000"/>
                </a:solidFill>
              </a:rPr>
              <a:t>800</a:t>
            </a:r>
            <a:r>
              <a:rPr dirty="0"/>
              <a:t> </a:t>
            </a:r>
            <a:r>
              <a:rPr dirty="0" err="1"/>
              <a:t>человек</a:t>
            </a:r>
            <a:endParaRPr sz="2600" dirty="0">
              <a:solidFill>
                <a:srgbClr val="CB1348"/>
              </a:solidFill>
            </a:endParaRP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Более</a:t>
            </a:r>
            <a:r>
              <a:rPr dirty="0"/>
              <a:t> </a:t>
            </a:r>
            <a:r>
              <a:rPr dirty="0">
                <a:solidFill>
                  <a:srgbClr val="FF0000"/>
                </a:solidFill>
              </a:rPr>
              <a:t>20</a:t>
            </a:r>
            <a:r>
              <a:rPr dirty="0"/>
              <a:t> </a:t>
            </a:r>
            <a:r>
              <a:rPr dirty="0" err="1"/>
              <a:t>мастер-классов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endParaRPr lang="ru-RU" dirty="0" smtClean="0"/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 smtClean="0"/>
              <a:t>открытых</a:t>
            </a:r>
            <a:r>
              <a:rPr dirty="0" smtClean="0"/>
              <a:t> </a:t>
            </a:r>
            <a:r>
              <a:rPr dirty="0" err="1"/>
              <a:t>площадках</a:t>
            </a:r>
            <a:endParaRPr dirty="0"/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 sz="2600" dirty="0">
              <a:solidFill>
                <a:srgbClr val="CB1348"/>
              </a:solidFill>
            </a:endParaRP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Посетило</a:t>
            </a:r>
            <a:r>
              <a:rPr dirty="0"/>
              <a:t> </a:t>
            </a:r>
            <a:r>
              <a:rPr dirty="0" err="1"/>
              <a:t>более</a:t>
            </a:r>
            <a:r>
              <a:rPr dirty="0"/>
              <a:t> </a:t>
            </a:r>
            <a:r>
              <a:rPr dirty="0">
                <a:solidFill>
                  <a:srgbClr val="FF0000"/>
                </a:solidFill>
              </a:rPr>
              <a:t>1200</a:t>
            </a:r>
            <a:r>
              <a:rPr dirty="0"/>
              <a:t> </a:t>
            </a:r>
            <a:r>
              <a:rPr dirty="0" err="1"/>
              <a:t>человек</a:t>
            </a:r>
            <a:endParaRPr sz="2600" dirty="0">
              <a:solidFill>
                <a:srgbClr val="CB1348"/>
              </a:solidFill>
            </a:endParaRP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155" name="image1.png" descr="image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87316" y="5760403"/>
            <a:ext cx="1015483" cy="1028312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Показатели проекта"/>
          <p:cNvSpPr txBox="1"/>
          <p:nvPr/>
        </p:nvSpPr>
        <p:spPr>
          <a:xfrm>
            <a:off x="805723" y="414763"/>
            <a:ext cx="7028258" cy="48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800" b="1">
                <a:solidFill>
                  <a:srgbClr val="CB13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  Итоги проекта за 1,5 года:</a:t>
            </a:r>
          </a:p>
        </p:txBody>
      </p:sp>
      <p:pic>
        <p:nvPicPr>
          <p:cNvPr id="12" name="Рисунок 11" descr="0QJeio_xvz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6019" y="2852936"/>
            <a:ext cx="1960410" cy="29461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Группа"/>
          <p:cNvGrpSpPr/>
          <p:nvPr/>
        </p:nvGrpSpPr>
        <p:grpSpPr>
          <a:xfrm>
            <a:off x="89555" y="6167984"/>
            <a:ext cx="8297869" cy="649294"/>
            <a:chOff x="0" y="0"/>
            <a:chExt cx="8297867" cy="649292"/>
          </a:xfrm>
        </p:grpSpPr>
        <p:sp>
          <p:nvSpPr>
            <p:cNvPr id="170" name="Прямоугольник"/>
            <p:cNvSpPr/>
            <p:nvPr/>
          </p:nvSpPr>
          <p:spPr>
            <a:xfrm>
              <a:off x="-1" y="-1"/>
              <a:ext cx="8063897" cy="64929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D30202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171" name="НОВГОРОДСКОЕ РЕГИОНАЛЬНОЕ ОТДЕЛЕНИЕ"/>
            <p:cNvSpPr txBox="1"/>
            <p:nvPr/>
          </p:nvSpPr>
          <p:spPr>
            <a:xfrm>
              <a:off x="233971" y="81763"/>
              <a:ext cx="8063897" cy="3752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000">
                  <a:solidFill>
                    <a:srgbClr val="D3020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НОВГОРОДСКОЕ РЕГИОНАЛЬНОЕ ОТДЕЛЕНИЕ </a:t>
              </a:r>
            </a:p>
          </p:txBody>
        </p:sp>
      </p:grpSp>
      <p:pic>
        <p:nvPicPr>
          <p:cNvPr id="173" name="image1.png" descr="image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0580" y="5790195"/>
            <a:ext cx="948596" cy="960576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Треугольник"/>
          <p:cNvSpPr/>
          <p:nvPr/>
        </p:nvSpPr>
        <p:spPr>
          <a:xfrm flipV="1">
            <a:off x="755576" y="1124744"/>
            <a:ext cx="72011" cy="4320481"/>
          </a:xfrm>
          <a:prstGeom prst="triangle">
            <a:avLst/>
          </a:prstGeom>
          <a:solidFill>
            <a:srgbClr val="D60000"/>
          </a:solidFill>
          <a:ln w="25400">
            <a:solidFill>
              <a:srgbClr val="D6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5" name="Треугольник"/>
          <p:cNvSpPr/>
          <p:nvPr/>
        </p:nvSpPr>
        <p:spPr>
          <a:xfrm rot="16200000" flipH="1">
            <a:off x="4319970" y="2816931"/>
            <a:ext cx="144018" cy="6264697"/>
          </a:xfrm>
          <a:prstGeom prst="triangle">
            <a:avLst/>
          </a:prstGeom>
          <a:solidFill>
            <a:srgbClr val="D60000"/>
          </a:solidFill>
          <a:ln w="25400">
            <a:solidFill>
              <a:srgbClr val="CB1348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" name="Обучение инструкторов  по первой помощи"/>
          <p:cNvSpPr txBox="1"/>
          <p:nvPr/>
        </p:nvSpPr>
        <p:spPr>
          <a:xfrm>
            <a:off x="350658" y="141164"/>
            <a:ext cx="8082642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800" b="1">
                <a:solidFill>
                  <a:srgbClr val="CB13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Обучение</a:t>
            </a:r>
            <a:r>
              <a:rPr dirty="0"/>
              <a:t> </a:t>
            </a:r>
            <a:r>
              <a:rPr dirty="0" err="1"/>
              <a:t>инструкторов</a:t>
            </a:r>
            <a:r>
              <a:rPr dirty="0"/>
              <a:t> 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первой</a:t>
            </a:r>
            <a:r>
              <a:rPr dirty="0"/>
              <a:t> </a:t>
            </a:r>
            <a:r>
              <a:rPr dirty="0" err="1" smtClean="0"/>
              <a:t>помощи</a:t>
            </a:r>
            <a:r>
              <a:rPr lang="ru-RU" dirty="0" smtClean="0"/>
              <a:t>, подготовка к реагированию на ЧС</a:t>
            </a:r>
            <a:r>
              <a:rPr dirty="0" smtClean="0"/>
              <a:t>  </a:t>
            </a:r>
            <a:endParaRPr dirty="0"/>
          </a:p>
        </p:txBody>
      </p:sp>
      <p:pic>
        <p:nvPicPr>
          <p:cNvPr id="178" name="Изображение" descr="Изображение"/>
          <p:cNvPicPr>
            <a:picLocks noChangeAspect="1"/>
          </p:cNvPicPr>
          <p:nvPr/>
        </p:nvPicPr>
        <p:blipFill>
          <a:blip r:embed="rId3" cstate="print">
            <a:extLst/>
          </a:blip>
          <a:srcRect l="26203" t="29169" r="31204" b="29169"/>
          <a:stretch>
            <a:fillRect/>
          </a:stretch>
        </p:blipFill>
        <p:spPr>
          <a:xfrm>
            <a:off x="1187624" y="3429000"/>
            <a:ext cx="2964148" cy="217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Рисунок 12" descr="Рисунок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302646"/>
            <a:ext cx="2952328" cy="2012970"/>
          </a:xfrm>
          <a:prstGeom prst="rect">
            <a:avLst/>
          </a:prstGeom>
        </p:spPr>
      </p:pic>
      <p:pic>
        <p:nvPicPr>
          <p:cNvPr id="19" name="Рисунок 18" descr="Рисунок2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5" y="3429000"/>
            <a:ext cx="2841117" cy="2160240"/>
          </a:xfrm>
          <a:prstGeom prst="rect">
            <a:avLst/>
          </a:prstGeom>
        </p:spPr>
      </p:pic>
      <p:pic>
        <p:nvPicPr>
          <p:cNvPr id="21" name="Рисунок 20" descr="IMG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1304173"/>
            <a:ext cx="2808312" cy="198190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91680" y="5589240"/>
            <a:ext cx="1797924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Курс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по первой помощи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5589240"/>
            <a:ext cx="2166615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Курс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по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реагированию на ЧС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87624" y="1052736"/>
            <a:ext cx="2748505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Курс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по психосоциальной поддержке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11960" y="1052736"/>
            <a:ext cx="3147653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Курс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по восстановлению семейных связей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Группа"/>
          <p:cNvGrpSpPr/>
          <p:nvPr/>
        </p:nvGrpSpPr>
        <p:grpSpPr>
          <a:xfrm>
            <a:off x="89555" y="6167984"/>
            <a:ext cx="8297869" cy="649294"/>
            <a:chOff x="0" y="0"/>
            <a:chExt cx="8297867" cy="649292"/>
          </a:xfrm>
        </p:grpSpPr>
        <p:sp>
          <p:nvSpPr>
            <p:cNvPr id="183" name="Прямоугольник"/>
            <p:cNvSpPr/>
            <p:nvPr/>
          </p:nvSpPr>
          <p:spPr>
            <a:xfrm>
              <a:off x="-1" y="-1"/>
              <a:ext cx="8063897" cy="64929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D30202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184" name="НОВГОРОДСКОЕ РЕГИОНАЛЬНОЕ ОТДЕЛЕНИЕ"/>
            <p:cNvSpPr txBox="1"/>
            <p:nvPr/>
          </p:nvSpPr>
          <p:spPr>
            <a:xfrm>
              <a:off x="233971" y="81763"/>
              <a:ext cx="8063897" cy="3752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000">
                  <a:solidFill>
                    <a:srgbClr val="D3020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НОВГОРОДСКОЕ РЕГИОНАЛЬНОЕ ОТДЕЛЕНИЕ </a:t>
              </a:r>
            </a:p>
          </p:txBody>
        </p:sp>
      </p:grpSp>
      <p:pic>
        <p:nvPicPr>
          <p:cNvPr id="186" name="image1.png" descr="image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0580" y="5790195"/>
            <a:ext cx="948596" cy="96057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Треугольник"/>
          <p:cNvSpPr/>
          <p:nvPr/>
        </p:nvSpPr>
        <p:spPr>
          <a:xfrm flipV="1">
            <a:off x="755576" y="1124744"/>
            <a:ext cx="72011" cy="4320481"/>
          </a:xfrm>
          <a:prstGeom prst="triangle">
            <a:avLst/>
          </a:prstGeom>
          <a:solidFill>
            <a:srgbClr val="D60000"/>
          </a:solidFill>
          <a:ln w="25400">
            <a:solidFill>
              <a:srgbClr val="D6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Треугольник"/>
          <p:cNvSpPr/>
          <p:nvPr/>
        </p:nvSpPr>
        <p:spPr>
          <a:xfrm rot="16200000" flipH="1">
            <a:off x="4319969" y="2816931"/>
            <a:ext cx="144020" cy="6264697"/>
          </a:xfrm>
          <a:prstGeom prst="triangle">
            <a:avLst/>
          </a:prstGeom>
          <a:solidFill>
            <a:srgbClr val="D60000"/>
          </a:solidFill>
          <a:ln w="25400">
            <a:solidFill>
              <a:srgbClr val="CB1348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Обучение подготовки и реагированию на ЧС"/>
          <p:cNvSpPr txBox="1"/>
          <p:nvPr/>
        </p:nvSpPr>
        <p:spPr>
          <a:xfrm>
            <a:off x="530678" y="293564"/>
            <a:ext cx="8082644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800" b="1">
                <a:solidFill>
                  <a:srgbClr val="CB13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Чемпионаты по первой помощи 2017-2018</a:t>
            </a:r>
            <a:endParaRPr dirty="0"/>
          </a:p>
        </p:txBody>
      </p:sp>
      <p:pic>
        <p:nvPicPr>
          <p:cNvPr id="11" name="Рисунок 10" descr="0owJcIQ46K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24744"/>
            <a:ext cx="3240360" cy="2160240"/>
          </a:xfrm>
          <a:prstGeom prst="rect">
            <a:avLst/>
          </a:prstGeom>
        </p:spPr>
      </p:pic>
      <p:pic>
        <p:nvPicPr>
          <p:cNvPr id="12" name="Рисунок 11" descr="3Ngopu72ZJ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124744"/>
            <a:ext cx="3240360" cy="2159396"/>
          </a:xfrm>
          <a:prstGeom prst="rect">
            <a:avLst/>
          </a:prstGeom>
        </p:spPr>
      </p:pic>
      <p:pic>
        <p:nvPicPr>
          <p:cNvPr id="14" name="Рисунок 13" descr="3m8bVhXlft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5" y="3429000"/>
            <a:ext cx="3240360" cy="2160241"/>
          </a:xfrm>
          <a:prstGeom prst="rect">
            <a:avLst/>
          </a:prstGeom>
        </p:spPr>
      </p:pic>
      <p:pic>
        <p:nvPicPr>
          <p:cNvPr id="15" name="Рисунок 14" descr="aV4VSMaxn5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3429000"/>
            <a:ext cx="3240360" cy="21602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Группа"/>
          <p:cNvGrpSpPr/>
          <p:nvPr/>
        </p:nvGrpSpPr>
        <p:grpSpPr>
          <a:xfrm>
            <a:off x="89555" y="6167984"/>
            <a:ext cx="8297869" cy="649294"/>
            <a:chOff x="0" y="0"/>
            <a:chExt cx="8297867" cy="649292"/>
          </a:xfrm>
        </p:grpSpPr>
        <p:sp>
          <p:nvSpPr>
            <p:cNvPr id="193" name="Прямоугольник"/>
            <p:cNvSpPr/>
            <p:nvPr/>
          </p:nvSpPr>
          <p:spPr>
            <a:xfrm>
              <a:off x="-1" y="-1"/>
              <a:ext cx="8063897" cy="64929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D30202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194" name="НОВГОРОДСКОЕ РЕГИОНАЛЬНОЕ ОТДЕЛЕНИЕ"/>
            <p:cNvSpPr txBox="1"/>
            <p:nvPr/>
          </p:nvSpPr>
          <p:spPr>
            <a:xfrm>
              <a:off x="233971" y="81763"/>
              <a:ext cx="8063897" cy="3752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000">
                  <a:solidFill>
                    <a:srgbClr val="D3020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НОВГОРОДСКОЕ РЕГИОНАЛЬНОЕ ОТДЕЛЕНИЕ </a:t>
              </a:r>
            </a:p>
          </p:txBody>
        </p:sp>
      </p:grpSp>
      <p:pic>
        <p:nvPicPr>
          <p:cNvPr id="196" name="image1.png" descr="image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0580" y="5790195"/>
            <a:ext cx="948596" cy="960576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Треугольник"/>
          <p:cNvSpPr/>
          <p:nvPr/>
        </p:nvSpPr>
        <p:spPr>
          <a:xfrm flipV="1">
            <a:off x="755576" y="1124744"/>
            <a:ext cx="72011" cy="4320481"/>
          </a:xfrm>
          <a:prstGeom prst="triangle">
            <a:avLst/>
          </a:prstGeom>
          <a:solidFill>
            <a:srgbClr val="D60000"/>
          </a:solidFill>
          <a:ln w="25400">
            <a:solidFill>
              <a:srgbClr val="D6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8" name="Треугольник"/>
          <p:cNvSpPr/>
          <p:nvPr/>
        </p:nvSpPr>
        <p:spPr>
          <a:xfrm rot="16200000" flipH="1">
            <a:off x="4319969" y="2816931"/>
            <a:ext cx="144020" cy="6264697"/>
          </a:xfrm>
          <a:prstGeom prst="triangle">
            <a:avLst/>
          </a:prstGeom>
          <a:solidFill>
            <a:srgbClr val="D60000"/>
          </a:solidFill>
          <a:ln w="25400">
            <a:solidFill>
              <a:srgbClr val="CB1348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9" name="Семинары по первой помощи"/>
          <p:cNvSpPr txBox="1"/>
          <p:nvPr/>
        </p:nvSpPr>
        <p:spPr>
          <a:xfrm>
            <a:off x="678085" y="293565"/>
            <a:ext cx="8082641" cy="892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800" b="1">
                <a:solidFill>
                  <a:srgbClr val="CB13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Семинары и мастер-классы по первой помощи</a:t>
            </a:r>
          </a:p>
        </p:txBody>
      </p:sp>
      <p:pic>
        <p:nvPicPr>
          <p:cNvPr id="201" name="Рисунок 10" descr="Рисунок 10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067944" y="1484784"/>
            <a:ext cx="3672409" cy="3672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Рисунок 10" descr="R9Gxw4COM0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484784"/>
            <a:ext cx="2934526" cy="36724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"/>
          <p:cNvGrpSpPr/>
          <p:nvPr/>
        </p:nvGrpSpPr>
        <p:grpSpPr>
          <a:xfrm>
            <a:off x="89555" y="6167984"/>
            <a:ext cx="8297869" cy="649294"/>
            <a:chOff x="0" y="0"/>
            <a:chExt cx="8297867" cy="649292"/>
          </a:xfrm>
        </p:grpSpPr>
        <p:sp>
          <p:nvSpPr>
            <p:cNvPr id="193" name="Прямоугольник"/>
            <p:cNvSpPr/>
            <p:nvPr/>
          </p:nvSpPr>
          <p:spPr>
            <a:xfrm>
              <a:off x="-1" y="-1"/>
              <a:ext cx="8063897" cy="64929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D30202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194" name="НОВГОРОДСКОЕ РЕГИОНАЛЬНОЕ ОТДЕЛЕНИЕ"/>
            <p:cNvSpPr txBox="1"/>
            <p:nvPr/>
          </p:nvSpPr>
          <p:spPr>
            <a:xfrm>
              <a:off x="233971" y="81763"/>
              <a:ext cx="8063897" cy="3752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000">
                  <a:solidFill>
                    <a:srgbClr val="D3020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НОВГОРОДСКОЕ РЕГИОНАЛЬНОЕ ОТДЕЛЕНИЕ </a:t>
              </a:r>
            </a:p>
          </p:txBody>
        </p:sp>
      </p:grpSp>
      <p:pic>
        <p:nvPicPr>
          <p:cNvPr id="196" name="image1.png" descr="image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0580" y="5790195"/>
            <a:ext cx="948596" cy="960576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Треугольник"/>
          <p:cNvSpPr/>
          <p:nvPr/>
        </p:nvSpPr>
        <p:spPr>
          <a:xfrm flipV="1">
            <a:off x="755576" y="1124744"/>
            <a:ext cx="72011" cy="4320481"/>
          </a:xfrm>
          <a:prstGeom prst="triangle">
            <a:avLst/>
          </a:prstGeom>
          <a:solidFill>
            <a:srgbClr val="D60000"/>
          </a:solidFill>
          <a:ln w="25400">
            <a:solidFill>
              <a:srgbClr val="D6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8" name="Треугольник"/>
          <p:cNvSpPr/>
          <p:nvPr/>
        </p:nvSpPr>
        <p:spPr>
          <a:xfrm rot="16200000" flipH="1">
            <a:off x="4319969" y="2816931"/>
            <a:ext cx="144020" cy="6264697"/>
          </a:xfrm>
          <a:prstGeom prst="triangle">
            <a:avLst/>
          </a:prstGeom>
          <a:solidFill>
            <a:srgbClr val="D60000"/>
          </a:solidFill>
          <a:ln w="25400">
            <a:solidFill>
              <a:srgbClr val="CB1348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9" name="Семинары по первой помощи"/>
          <p:cNvSpPr txBox="1"/>
          <p:nvPr/>
        </p:nvSpPr>
        <p:spPr>
          <a:xfrm>
            <a:off x="678085" y="293565"/>
            <a:ext cx="8082641" cy="892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800" b="1">
                <a:solidFill>
                  <a:srgbClr val="CB13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Семинары и мастер-классы по первой помощи</a:t>
            </a:r>
          </a:p>
        </p:txBody>
      </p:sp>
      <p:pic>
        <p:nvPicPr>
          <p:cNvPr id="10" name="Рисунок 9" descr="EXTA9sCc4q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340768"/>
            <a:ext cx="6480720" cy="431879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"/>
          <p:cNvGrpSpPr/>
          <p:nvPr/>
        </p:nvGrpSpPr>
        <p:grpSpPr>
          <a:xfrm>
            <a:off x="89555" y="6167984"/>
            <a:ext cx="8297869" cy="649294"/>
            <a:chOff x="0" y="0"/>
            <a:chExt cx="8297867" cy="649292"/>
          </a:xfrm>
        </p:grpSpPr>
        <p:sp>
          <p:nvSpPr>
            <p:cNvPr id="193" name="Прямоугольник"/>
            <p:cNvSpPr/>
            <p:nvPr/>
          </p:nvSpPr>
          <p:spPr>
            <a:xfrm>
              <a:off x="-1" y="-1"/>
              <a:ext cx="8063897" cy="64929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D30202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194" name="НОВГОРОДСКОЕ РЕГИОНАЛЬНОЕ ОТДЕЛЕНИЕ"/>
            <p:cNvSpPr txBox="1"/>
            <p:nvPr/>
          </p:nvSpPr>
          <p:spPr>
            <a:xfrm>
              <a:off x="233971" y="81763"/>
              <a:ext cx="8063897" cy="3752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000">
                  <a:solidFill>
                    <a:srgbClr val="D3020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НОВГОРОДСКОЕ РЕГИОНАЛЬНОЕ ОТДЕЛЕНИЕ </a:t>
              </a:r>
            </a:p>
          </p:txBody>
        </p:sp>
      </p:grpSp>
      <p:pic>
        <p:nvPicPr>
          <p:cNvPr id="196" name="image1.png" descr="image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0580" y="5790195"/>
            <a:ext cx="948596" cy="960576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Треугольник"/>
          <p:cNvSpPr/>
          <p:nvPr/>
        </p:nvSpPr>
        <p:spPr>
          <a:xfrm flipV="1">
            <a:off x="755576" y="1124744"/>
            <a:ext cx="72011" cy="4320481"/>
          </a:xfrm>
          <a:prstGeom prst="triangle">
            <a:avLst/>
          </a:prstGeom>
          <a:solidFill>
            <a:srgbClr val="D60000"/>
          </a:solidFill>
          <a:ln w="25400">
            <a:solidFill>
              <a:srgbClr val="D6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8" name="Треугольник"/>
          <p:cNvSpPr/>
          <p:nvPr/>
        </p:nvSpPr>
        <p:spPr>
          <a:xfrm rot="16200000" flipH="1">
            <a:off x="4319969" y="2816931"/>
            <a:ext cx="144020" cy="6264697"/>
          </a:xfrm>
          <a:prstGeom prst="triangle">
            <a:avLst/>
          </a:prstGeom>
          <a:solidFill>
            <a:srgbClr val="D60000"/>
          </a:solidFill>
          <a:ln w="25400">
            <a:solidFill>
              <a:srgbClr val="CB1348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9" name="Семинары по первой помощи"/>
          <p:cNvSpPr txBox="1"/>
          <p:nvPr/>
        </p:nvSpPr>
        <p:spPr>
          <a:xfrm>
            <a:off x="678085" y="293565"/>
            <a:ext cx="8082641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800" b="1">
                <a:solidFill>
                  <a:srgbClr val="CB13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Первая помощь для детей</a:t>
            </a:r>
            <a:endParaRPr dirty="0"/>
          </a:p>
        </p:txBody>
      </p:sp>
      <p:pic>
        <p:nvPicPr>
          <p:cNvPr id="11" name="Рисунок 10" descr="ERrvclY-5b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96752"/>
            <a:ext cx="6480720" cy="431879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269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Саша</cp:lastModifiedBy>
  <cp:revision>6</cp:revision>
  <dcterms:modified xsi:type="dcterms:W3CDTF">2018-06-29T12:11:27Z</dcterms:modified>
</cp:coreProperties>
</file>