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95" r:id="rId2"/>
    <p:sldId id="270" r:id="rId3"/>
    <p:sldId id="271" r:id="rId4"/>
    <p:sldId id="301" r:id="rId5"/>
    <p:sldId id="272" r:id="rId6"/>
    <p:sldId id="273" r:id="rId7"/>
    <p:sldId id="302" r:id="rId8"/>
    <p:sldId id="274" r:id="rId9"/>
    <p:sldId id="299" r:id="rId10"/>
    <p:sldId id="300" r:id="rId11"/>
    <p:sldId id="307" r:id="rId12"/>
    <p:sldId id="308" r:id="rId13"/>
    <p:sldId id="309" r:id="rId14"/>
    <p:sldId id="276" r:id="rId15"/>
    <p:sldId id="291" r:id="rId16"/>
    <p:sldId id="292" r:id="rId17"/>
    <p:sldId id="278" r:id="rId18"/>
    <p:sldId id="285" r:id="rId19"/>
    <p:sldId id="296" r:id="rId20"/>
    <p:sldId id="294" r:id="rId21"/>
    <p:sldId id="303" r:id="rId22"/>
    <p:sldId id="304" r:id="rId23"/>
    <p:sldId id="28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EA67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>
        <p:scale>
          <a:sx n="66" d="100"/>
          <a:sy n="66" d="100"/>
        </p:scale>
        <p:origin x="-36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</a:t>
            </a:r>
            <a:r>
              <a:rPr lang="ru-RU" baseline="0"/>
              <a:t> развития проекта "Магическая смехотерапия</a:t>
            </a:r>
          </a:p>
        </c:rich>
      </c:tx>
      <c:layout>
        <c:manualLayout>
          <c:xMode val="edge"/>
          <c:yMode val="edge"/>
          <c:x val="0.21535449013673436"/>
          <c:y val="2.2857399970753336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1">
                  <c:v>Волонтеры</c:v>
                </c:pt>
                <c:pt idx="3">
                  <c:v>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1">
                  <c:v>Волонтеры</c:v>
                </c:pt>
                <c:pt idx="3">
                  <c:v>Мероприятия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8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Лист1!$A$2:$A$5</c:f>
              <c:strCache>
                <c:ptCount val="4"/>
                <c:pt idx="1">
                  <c:v>Волонтеры</c:v>
                </c:pt>
                <c:pt idx="3">
                  <c:v>Мероприятия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28</c:v>
                </c:pt>
                <c:pt idx="3">
                  <c:v>22</c:v>
                </c:pt>
              </c:numCache>
            </c:numRef>
          </c:val>
        </c:ser>
        <c:shape val="box"/>
        <c:axId val="71206400"/>
        <c:axId val="71207936"/>
        <c:axId val="0"/>
      </c:bar3DChart>
      <c:catAx>
        <c:axId val="71206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07936"/>
        <c:crosses val="autoZero"/>
        <c:auto val="1"/>
        <c:lblAlgn val="ctr"/>
        <c:lblOffset val="100"/>
      </c:catAx>
      <c:valAx>
        <c:axId val="71207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C552-5A01-463A-9444-65798F8C7FC6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95F4-3F76-4FFF-8F4B-3846D27933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4.jpeg"/><Relationship Id="rId10" Type="http://schemas.openxmlformats.org/officeDocument/2006/relationships/image" Target="../media/image61.jpeg"/><Relationship Id="rId4" Type="http://schemas.openxmlformats.org/officeDocument/2006/relationships/image" Target="../media/image56.jpeg"/><Relationship Id="rId9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6994" cy="207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3029598" y="3158591"/>
            <a:ext cx="8847473" cy="2605088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</a:rPr>
              <a:t>Социальный проект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ППО учащихся СПбГПМУ 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4000" dirty="0" smtClean="0">
                <a:solidFill>
                  <a:schemeClr val="tx1"/>
                </a:solidFill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4800" b="1" dirty="0" smtClean="0">
                <a:solidFill>
                  <a:schemeClr val="tx1"/>
                </a:solidFill>
              </a:rPr>
              <a:t>«Магическая смехотерапия»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14" y="156754"/>
            <a:ext cx="7367451" cy="168510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Федеральное государственное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высшего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образования</a:t>
            </a:r>
            <a:b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Санкт-Петербургский государственный педиатрический медицинский университет Министерства здравоохранения Российской Федерации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12294" name="Picture 5" descr="C:\Users\user\Desktop\1-hrW3Zuc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90" y="0"/>
            <a:ext cx="1989909" cy="229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5068888" y="6234113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201</a:t>
            </a:r>
            <a:r>
              <a:rPr lang="en-US" altLang="ru-RU" dirty="0" smtClean="0"/>
              <a:t>8</a:t>
            </a:r>
            <a:r>
              <a:rPr lang="ru-RU" altLang="ru-RU" dirty="0" smtClean="0"/>
              <a:t> </a:t>
            </a:r>
            <a:r>
              <a:rPr lang="ru-RU" altLang="ru-RU" dirty="0"/>
              <a:t>год</a:t>
            </a:r>
          </a:p>
        </p:txBody>
      </p:sp>
      <p:pic>
        <p:nvPicPr>
          <p:cNvPr id="1026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2086655" y="1802492"/>
            <a:ext cx="3434702" cy="333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940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4157" cy="1450757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ОСНОВНЫЕ НАПРАВЛЕНИЯ РАБОТЫ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240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u="sng" dirty="0" smtClean="0"/>
              <a:t>Поздравления детей на дому, адресная доставка радости 24/7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6" descr="https://pp.vk.me/c627719/v627719125/519f1/gQaIBlwBH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1" y="2315448"/>
            <a:ext cx="4238172" cy="4238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pp.vk.me/c837726/v837726956/133c/rSIuujzRK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304"/>
            <a:ext cx="3917155" cy="2937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43314" cy="183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246177" y="0"/>
            <a:ext cx="1945823" cy="188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ADRteUoI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925" y="2888341"/>
            <a:ext cx="3754362" cy="281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0265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115" y="232229"/>
            <a:ext cx="10515600" cy="1325563"/>
          </a:xfrm>
        </p:spPr>
        <p:txBody>
          <a:bodyPr/>
          <a:lstStyle/>
          <a:p>
            <a:r>
              <a:rPr lang="ru-RU" sz="4400" b="1" dirty="0" smtClean="0"/>
              <a:t>ОСНОВНЫЕ</a:t>
            </a:r>
            <a:r>
              <a:rPr lang="ru-RU" sz="3600" b="1" dirty="0" smtClean="0"/>
              <a:t> </a:t>
            </a:r>
            <a:r>
              <a:rPr lang="ru-RU" sz="4400" b="1" dirty="0" smtClean="0"/>
              <a:t>НАПРАВЛЕНИЯ РАБОТЫ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56" y="1825625"/>
            <a:ext cx="9263743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u="sng" dirty="0" smtClean="0"/>
              <a:t>Участие в организации мероприятий других проектов ППО учащихся </a:t>
            </a:r>
            <a:r>
              <a:rPr lang="ru-RU" u="sng" dirty="0" err="1" smtClean="0"/>
              <a:t>СПбГПМУ</a:t>
            </a:r>
            <a:r>
              <a:rPr lang="ru-RU" u="sng" dirty="0" smtClean="0"/>
              <a:t> </a:t>
            </a:r>
            <a:endParaRPr lang="ru-RU" u="sng" dirty="0"/>
          </a:p>
        </p:txBody>
      </p:sp>
      <p:pic>
        <p:nvPicPr>
          <p:cNvPr id="4" name="Рисунок 3" descr="eTsA_Q91w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2652484"/>
            <a:ext cx="5123543" cy="384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D6Ry_v4lk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2" y="2630712"/>
            <a:ext cx="5181601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743" y="6488668"/>
            <a:ext cx="732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Совместный поход  с проектом «</a:t>
            </a:r>
            <a:r>
              <a:rPr lang="ru-RU" dirty="0" err="1" smtClean="0"/>
              <a:t>Дети-Детям</a:t>
            </a:r>
            <a:r>
              <a:rPr lang="ru-RU" dirty="0" smtClean="0"/>
              <a:t>» на 3ХО Клиники </a:t>
            </a:r>
            <a:r>
              <a:rPr lang="ru-RU" dirty="0" err="1" smtClean="0"/>
              <a:t>СПбГПМУ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86" y="365126"/>
            <a:ext cx="9031514" cy="13255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ОСНОВНЫЕ НАПРАВЛЕНИЯ РАБОТЫ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2686" y="1825625"/>
            <a:ext cx="9641114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u="sng" dirty="0" smtClean="0"/>
              <a:t>Активное участие в школах клоунады других </a:t>
            </a:r>
            <a:r>
              <a:rPr lang="ru-RU" u="sng" dirty="0" err="1" smtClean="0"/>
              <a:t>организаций,занимающихся</a:t>
            </a:r>
            <a:r>
              <a:rPr lang="ru-RU" u="sng" dirty="0" smtClean="0"/>
              <a:t> больничной клоунадой(День Ы, </a:t>
            </a:r>
            <a:r>
              <a:rPr lang="ru-RU" u="sng" dirty="0" err="1" smtClean="0"/>
              <a:t>ЛенЗдравКлоун</a:t>
            </a:r>
            <a:r>
              <a:rPr lang="ru-RU" u="sng" dirty="0" smtClean="0"/>
              <a:t>), обмен опытом и идеями.</a:t>
            </a:r>
            <a:endParaRPr lang="ru-RU" u="sng" dirty="0"/>
          </a:p>
        </p:txBody>
      </p:sp>
      <p:pic>
        <p:nvPicPr>
          <p:cNvPr id="4" name="Рисунок 3" descr="день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2681514"/>
            <a:ext cx="5007429" cy="37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нздр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681513"/>
            <a:ext cx="5007429" cy="375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15886" y="6488668"/>
            <a:ext cx="380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больничной клоунады </a:t>
            </a:r>
            <a:r>
              <a:rPr lang="ru-RU" dirty="0" err="1" smtClean="0"/>
              <a:t>ДеньЫ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0114" y="6488668"/>
            <a:ext cx="456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Курс Больничного Клоуна от </a:t>
            </a:r>
            <a:r>
              <a:rPr lang="ru-RU" dirty="0" err="1" smtClean="0"/>
              <a:t>ЛенЗдравКлоун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1" y="365126"/>
            <a:ext cx="8741229" cy="13255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ОСНОВНЫЕ НАПРАВЛЕНИЯ РАБОТЫ</a:t>
            </a:r>
            <a:endParaRPr lang="ru-RU" sz="4400" dirty="0"/>
          </a:p>
        </p:txBody>
      </p:sp>
      <p:pic>
        <p:nvPicPr>
          <p:cNvPr id="4" name="Содержимое 3" descr="mEknLwNv2t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88" y="1509485"/>
            <a:ext cx="3487784" cy="470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6YVxOO8W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27" y="1505857"/>
            <a:ext cx="3512457" cy="468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73829" y="6183085"/>
            <a:ext cx="745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Поход  в ДДИ №4 с основателем больничной клоунады- </a:t>
            </a:r>
            <a:r>
              <a:rPr lang="ru-RU" dirty="0" err="1" smtClean="0"/>
              <a:t>Патчем</a:t>
            </a:r>
            <a:r>
              <a:rPr lang="ru-RU" dirty="0" smtClean="0"/>
              <a:t> Адамсом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u="sng" dirty="0"/>
              <a:t>партнеры проекта:</a:t>
            </a:r>
            <a:endParaRPr lang="ru-RU" dirty="0"/>
          </a:p>
          <a:p>
            <a:endParaRPr lang="ru-RU" dirty="0"/>
          </a:p>
        </p:txBody>
      </p:sp>
      <p:pic>
        <p:nvPicPr>
          <p:cNvPr id="11" name="Picture 2" descr="Картинки по запросу благотворительный фонд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1" y="2681001"/>
            <a:ext cx="3113773" cy="3020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благотворительный фонд когда ты нуж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79"/>
          <a:stretch/>
        </p:blipFill>
        <p:spPr bwMode="auto">
          <a:xfrm>
            <a:off x="3575802" y="3276781"/>
            <a:ext cx="4957111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организация наши дети санкт-петер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94" y="2681001"/>
            <a:ext cx="3039003" cy="3020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85257" cy="178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97280" y="286603"/>
            <a:ext cx="991415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smtClean="0"/>
              <a:t>ОСНОВНЫЕ НАПРАВЛЕНИЯ РАБОТЫ</a:t>
            </a:r>
            <a:endParaRPr lang="ru-RU" sz="4500" b="1" dirty="0"/>
          </a:p>
        </p:txBody>
      </p:sp>
      <p:pic>
        <p:nvPicPr>
          <p:cNvPr id="17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261145" y="0"/>
            <a:ext cx="1930855" cy="187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74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7018" y="269876"/>
            <a:ext cx="8744457" cy="14668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 ПО РЕАЛИЗАЦИИ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4" y="1901371"/>
            <a:ext cx="9176656" cy="463005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b="1" dirty="0"/>
              <a:t>Организационный этап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Информирование </a:t>
            </a:r>
            <a:r>
              <a:rPr lang="ru-RU" dirty="0"/>
              <a:t>обучающихся</a:t>
            </a:r>
            <a:r>
              <a:rPr lang="ru-RU" altLang="ru-RU" dirty="0" smtClean="0"/>
              <a:t> </a:t>
            </a:r>
            <a:r>
              <a:rPr lang="ru-RU" altLang="ru-RU" dirty="0"/>
              <a:t>о проекте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Формирование инициативных групп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Разработка плана мероприятий, графика посещения площадок реализации проекта.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b="1" dirty="0" smtClean="0"/>
              <a:t>Реализация проекта</a:t>
            </a:r>
            <a:endParaRPr lang="ru-RU" altLang="ru-R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определение потенциальных партнеров и участников проекта, установление рабочих контактов; формирование рабочих групп, определение команды волонтеров и распределение по дням работы в зависимости от направления акции;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 smtClean="0"/>
              <a:t>изготовление </a:t>
            </a:r>
            <a:r>
              <a:rPr lang="ru-RU" altLang="ru-RU" dirty="0"/>
              <a:t>сувенирной продукции для запланированных мероприятий.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информационно-рекламная деятельность, привлечение </a:t>
            </a:r>
            <a:r>
              <a:rPr lang="ru-RU" dirty="0"/>
              <a:t>обучающихся</a:t>
            </a:r>
            <a:r>
              <a:rPr lang="ru-RU" altLang="ru-RU" dirty="0" smtClean="0"/>
              <a:t> </a:t>
            </a:r>
            <a:r>
              <a:rPr lang="ru-RU" altLang="ru-RU" dirty="0"/>
              <a:t>Университета к участию в проекте на всех этапах реализации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b="1" dirty="0"/>
              <a:t>Заключительный </a:t>
            </a:r>
            <a:r>
              <a:rPr lang="ru-RU" altLang="ru-RU" b="1" dirty="0" smtClean="0"/>
              <a:t>этап</a:t>
            </a:r>
            <a:endParaRPr lang="ru-RU" altLang="ru-RU" dirty="0"/>
          </a:p>
          <a:p>
            <a:r>
              <a:rPr lang="ru-RU" altLang="ru-RU" dirty="0"/>
              <a:t>Проведение собрания участников проекта и его актива, с целью подведения итогов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872343" cy="1867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141403" y="0"/>
            <a:ext cx="2050598" cy="1988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40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РЕСУРСНОЕ ОБЕСПЕЧЕНИЕ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08075" y="1798638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Материальная и техническая база обеспечивается ресурсами Университета (помещения, стенды) и финансируется Профсоюзным комитетом учащихся для приобретения сувенирной продукции, а также расходных </a:t>
            </a:r>
            <a:r>
              <a:rPr lang="ru-RU" dirty="0" smtClean="0"/>
              <a:t>материалов.</a:t>
            </a:r>
            <a:endParaRPr lang="ru-RU" altLang="ru-RU" dirty="0" smtClean="0"/>
          </a:p>
        </p:txBody>
      </p:sp>
      <p:pic>
        <p:nvPicPr>
          <p:cNvPr id="7" name="Picture 5" descr="C:\Users\user\Desktop\1-hrW3Zuc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751138"/>
            <a:ext cx="2860675" cy="33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751138"/>
            <a:ext cx="3141662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1452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571" y="1393372"/>
            <a:ext cx="6096001" cy="5246914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Предоставление возможности маленьким пациентам  регулярно </a:t>
            </a:r>
            <a:r>
              <a:rPr lang="ru-RU" dirty="0"/>
              <a:t>получать необходимое общение и поддержку.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Формирование активной жизненной позиции обучающихся, повышение общественного статуса обучающихся СПбГПМУ.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Приобретение дополнительных профессиональных компетенций </a:t>
            </a:r>
            <a:r>
              <a:rPr lang="ru-RU" dirty="0" smtClean="0"/>
              <a:t>обучающимися-медиками </a:t>
            </a:r>
            <a:r>
              <a:rPr lang="ru-RU" dirty="0"/>
              <a:t>в процессе волонтерской деятельности.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Широкое вовлечение обучающихся СПбГПМУ в общественную жизнь Университета, Санкт-Петербурга и Ленинградской области, основанное на принципе добровольности.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Расширение контактов с другими ВУЗами, территориально близкими к Педиатрическому Университету, путем проведения совместных акций с целью развития не только данного направления, но и сотрудничества в других сферах жизни.</a:t>
            </a: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9429" cy="195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160001" y="0"/>
            <a:ext cx="2032000" cy="1970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TaXMe4R1M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4915" y="4378008"/>
            <a:ext cx="3717085" cy="2479992"/>
          </a:xfrm>
          <a:prstGeom prst="rect">
            <a:avLst/>
          </a:prstGeom>
        </p:spPr>
      </p:pic>
      <p:pic>
        <p:nvPicPr>
          <p:cNvPr id="8" name="Рисунок 7" descr="gE7RcGLmZI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7919" y="1914298"/>
            <a:ext cx="3694081" cy="2461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0892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ДОСТИГНУТЫЕ РЕЗУЛЬТАТЫ</a:t>
            </a:r>
            <a:endParaRPr lang="ru-RU" b="1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877029" cy="187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863030954"/>
              </p:ext>
            </p:extLst>
          </p:nvPr>
        </p:nvGraphicFramePr>
        <p:xfrm>
          <a:off x="2438399" y="1712687"/>
          <a:ext cx="7628153" cy="44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171337" y="0"/>
            <a:ext cx="2020663" cy="19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254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4157" cy="1450757"/>
          </a:xfrm>
        </p:spPr>
        <p:txBody>
          <a:bodyPr/>
          <a:lstStyle/>
          <a:p>
            <a:pPr algn="ctr"/>
            <a:r>
              <a:rPr lang="ru-RU" b="1" dirty="0" smtClean="0"/>
              <a:t>БЛАГОДАРНОСТЬ</a:t>
            </a:r>
            <a:endParaRPr lang="ru-RU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32664" y="1860883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Музей варежки, 2016 </a:t>
            </a:r>
            <a:r>
              <a:rPr lang="ru-RU" b="1" dirty="0" smtClean="0"/>
              <a:t>год </a:t>
            </a:r>
            <a:endParaRPr lang="ru-RU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202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pp.vk.me/c633830/v633830954/1a40d/hXdqdUxhr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694"/>
            <a:ext cx="6251086" cy="416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3830/v633830954/1a3d7/dTbVmWOfY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34" y="2438237"/>
            <a:ext cx="6055066" cy="403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051595" y="14514"/>
            <a:ext cx="2140405" cy="207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21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9784080" y="0"/>
            <a:ext cx="2407921" cy="2334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0"/>
            <a:ext cx="9553548" cy="145075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«Магическая смехотерапия»</a:t>
            </a:r>
            <a:endParaRPr lang="ru-RU" sz="4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38251" y="1845734"/>
            <a:ext cx="9601200" cy="44897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/>
              <a:t>Направление реализации проекта:    </a:t>
            </a:r>
            <a:r>
              <a:rPr lang="ru-RU" altLang="ru-RU" dirty="0" err="1" smtClean="0"/>
              <a:t>Волонтерство</a:t>
            </a:r>
            <a:r>
              <a:rPr lang="ru-RU" altLang="ru-RU" dirty="0" smtClean="0"/>
              <a:t> и добровольчество</a:t>
            </a:r>
          </a:p>
          <a:p>
            <a:r>
              <a:rPr lang="en-US" altLang="ru-RU" b="1" dirty="0" smtClean="0"/>
              <a:t> </a:t>
            </a:r>
            <a:r>
              <a:rPr lang="ru-RU" altLang="ru-RU" b="1" dirty="0" smtClean="0"/>
              <a:t>Руководители проекта: </a:t>
            </a:r>
          </a:p>
          <a:p>
            <a:r>
              <a:rPr lang="ru-RU" altLang="ru-RU" dirty="0" smtClean="0"/>
              <a:t>Уваров Николай Алексеевич, 5 курс, Педиатрический факультет</a:t>
            </a:r>
          </a:p>
          <a:p>
            <a:r>
              <a:rPr lang="ru-RU" dirty="0" err="1" smtClean="0"/>
              <a:t>Гурциева</a:t>
            </a:r>
            <a:r>
              <a:rPr lang="ru-RU" dirty="0" smtClean="0"/>
              <a:t> Диана Константиновна, 4 курс, </a:t>
            </a:r>
            <a:r>
              <a:rPr lang="ru-RU" altLang="ru-RU" dirty="0" smtClean="0"/>
              <a:t>Педиатрический факультет</a:t>
            </a:r>
            <a:endParaRPr lang="ru-RU" dirty="0" smtClean="0"/>
          </a:p>
          <a:p>
            <a:r>
              <a:rPr lang="ru-RU" altLang="ru-RU" dirty="0" smtClean="0"/>
              <a:t>Иванова Полина Андреевна 2 курс, Педиатрический факультет</a:t>
            </a:r>
          </a:p>
          <a:p>
            <a:r>
              <a:rPr lang="ru-RU" altLang="ru-RU" b="1" dirty="0" smtClean="0"/>
              <a:t>Авторы проекта: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Вандышева Полина Евгеньевна, 6 курс, Педиатрический факультет</a:t>
            </a:r>
          </a:p>
          <a:p>
            <a:r>
              <a:rPr lang="ru-RU" altLang="ru-RU" b="1" dirty="0" smtClean="0"/>
              <a:t>Консультант проекта: </a:t>
            </a:r>
          </a:p>
          <a:p>
            <a:r>
              <a:rPr lang="ru-RU" altLang="ru-RU" dirty="0" smtClean="0"/>
              <a:t>Кондратьев Глеб Валентинович – заведующий учебной частью кафедры онкологии, детской онкологии и лучевой терапии, председатель ППО учащихся ФГБОУ ВО СПбГПМУ;</a:t>
            </a:r>
            <a:endParaRPr lang="ru-RU" altLang="ru-RU" b="1" dirty="0" smtClean="0"/>
          </a:p>
          <a:p>
            <a:endParaRPr lang="ru-RU" altLang="ru-RU" dirty="0" smtClean="0"/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4926" cy="185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215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4157" cy="1450757"/>
          </a:xfrm>
        </p:spPr>
        <p:txBody>
          <a:bodyPr/>
          <a:lstStyle/>
          <a:p>
            <a:pPr algn="ctr"/>
            <a:r>
              <a:rPr lang="ru-RU" b="1" dirty="0" smtClean="0"/>
              <a:t>БЛАГОДАРНОСТЬ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8714" y="1375683"/>
            <a:ext cx="10515600" cy="4351338"/>
          </a:xfrm>
        </p:spPr>
        <p:txBody>
          <a:bodyPr/>
          <a:lstStyle/>
          <a:p>
            <a:r>
              <a:rPr lang="ru-RU" dirty="0"/>
              <a:t>Эксперты в области волонтерства и добровольчества,</a:t>
            </a:r>
          </a:p>
          <a:p>
            <a:r>
              <a:rPr lang="ru-RU" dirty="0"/>
              <a:t>Организаторы секции «Реализация волонтерских проектов», помощь </a:t>
            </a:r>
            <a:r>
              <a:rPr lang="ru-RU" dirty="0" err="1"/>
              <a:t>онкобольным</a:t>
            </a:r>
            <a:r>
              <a:rPr lang="ru-RU" dirty="0"/>
              <a:t> детям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07983" cy="200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pp.vk.me/c631828/v631828741/25bdb/Z_DPmZE42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55" y="3178628"/>
            <a:ext cx="4098745" cy="306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631828/v631828741/25dcb/ab1S9vS72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3066"/>
            <a:ext cx="2518809" cy="37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261145" y="0"/>
            <a:ext cx="1930855" cy="187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PW894g9cBi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736" y="2796684"/>
            <a:ext cx="5550264" cy="369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820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377" y="-46978"/>
            <a:ext cx="6513534" cy="123975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Благодарность</a:t>
            </a:r>
            <a:endParaRPr lang="ru-RU" sz="3600" b="1" dirty="0"/>
          </a:p>
        </p:txBody>
      </p:sp>
      <p:pic>
        <p:nvPicPr>
          <p:cNvPr id="4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145485" y="-46978"/>
            <a:ext cx="2046515" cy="1984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978"/>
            <a:ext cx="1980931" cy="197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253"/>
            <a:ext cx="3620022" cy="493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840282" y="941015"/>
            <a:ext cx="10515600" cy="4351338"/>
          </a:xfrm>
        </p:spPr>
        <p:txBody>
          <a:bodyPr/>
          <a:lstStyle/>
          <a:p>
            <a:r>
              <a:rPr lang="ru-RU" dirty="0" smtClean="0"/>
              <a:t>Ежегодная церемония награждения участников выставки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«Особые дети-МОГУТ!»</a:t>
            </a:r>
            <a:endParaRPr lang="ru-RU" dirty="0"/>
          </a:p>
        </p:txBody>
      </p:sp>
      <p:pic>
        <p:nvPicPr>
          <p:cNvPr id="8" name="Рисунок 7" descr="gjhOJ8oWVco.jpg"/>
          <p:cNvPicPr>
            <a:picLocks noChangeAspect="1"/>
          </p:cNvPicPr>
          <p:nvPr/>
        </p:nvPicPr>
        <p:blipFill>
          <a:blip r:embed="rId5"/>
          <a:srcRect l="21587" t="29418" r="21111"/>
          <a:stretch>
            <a:fillRect/>
          </a:stretch>
        </p:blipFill>
        <p:spPr>
          <a:xfrm>
            <a:off x="3556001" y="1908306"/>
            <a:ext cx="3425371" cy="316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QobBBiE7Ky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886" y="4203699"/>
            <a:ext cx="4064001" cy="271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04" y="1708463"/>
            <a:ext cx="4280296" cy="285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652732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145485" y="-46978"/>
            <a:ext cx="2046515" cy="1984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26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Благодарность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1" b="3221"/>
          <a:stretch/>
        </p:blipFill>
        <p:spPr>
          <a:xfrm>
            <a:off x="8207637" y="1589315"/>
            <a:ext cx="3984363" cy="526868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722122" y="1041854"/>
            <a:ext cx="8114210" cy="4351338"/>
          </a:xfrm>
        </p:spPr>
        <p:txBody>
          <a:bodyPr/>
          <a:lstStyle/>
          <a:p>
            <a:r>
              <a:rPr lang="ru-RU" dirty="0" smtClean="0"/>
              <a:t>Помощь в организации празднования Нового Года для пациентов ДГБ №19 им. </a:t>
            </a:r>
            <a:r>
              <a:rPr lang="ru-RU" dirty="0" err="1" smtClean="0"/>
              <a:t>Раухфуса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759"/>
            <a:ext cx="4325655" cy="324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2059525"/>
            <a:ext cx="4565154" cy="304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978"/>
            <a:ext cx="1980931" cy="197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679045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735"/>
            <a:ext cx="3352800" cy="279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87" y="0"/>
            <a:ext cx="3192127" cy="2395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861" y="2333118"/>
            <a:ext cx="6019339" cy="1450757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rgbClr val="C00000"/>
                </a:solidFill>
              </a:rPr>
              <a:t>С</a:t>
            </a:r>
            <a:r>
              <a:rPr lang="ru-RU" sz="4200" b="1" dirty="0" smtClean="0">
                <a:solidFill>
                  <a:srgbClr val="FFC000"/>
                </a:solidFill>
              </a:rPr>
              <a:t>П</a:t>
            </a:r>
            <a:r>
              <a:rPr lang="ru-RU" sz="4200" b="1" dirty="0" smtClean="0">
                <a:solidFill>
                  <a:srgbClr val="00B050"/>
                </a:solidFill>
              </a:rPr>
              <a:t>А</a:t>
            </a:r>
            <a:r>
              <a:rPr lang="ru-RU" sz="4200" b="1" dirty="0" smtClean="0">
                <a:solidFill>
                  <a:srgbClr val="7030A0"/>
                </a:solidFill>
              </a:rPr>
              <a:t>С</a:t>
            </a:r>
            <a:r>
              <a:rPr lang="ru-RU" sz="4200" b="1" dirty="0" smtClean="0">
                <a:solidFill>
                  <a:srgbClr val="FFC000"/>
                </a:solidFill>
              </a:rPr>
              <a:t>И</a:t>
            </a:r>
            <a:r>
              <a:rPr lang="ru-RU" sz="4200" b="1" dirty="0" smtClean="0">
                <a:solidFill>
                  <a:srgbClr val="002060"/>
                </a:solidFill>
              </a:rPr>
              <a:t>Б</a:t>
            </a:r>
            <a:r>
              <a:rPr lang="ru-RU" sz="4200" b="1" dirty="0" smtClean="0">
                <a:solidFill>
                  <a:srgbClr val="00B050"/>
                </a:solidFill>
              </a:rPr>
              <a:t>О</a:t>
            </a:r>
            <a:r>
              <a:rPr lang="ru-RU" sz="4200" b="1" dirty="0" smtClean="0"/>
              <a:t> </a:t>
            </a:r>
            <a:r>
              <a:rPr lang="ru-RU" sz="4200" b="1" dirty="0" smtClean="0">
                <a:solidFill>
                  <a:srgbClr val="FF00FF"/>
                </a:solidFill>
              </a:rPr>
              <a:t>ЗА</a:t>
            </a:r>
            <a:r>
              <a:rPr lang="ru-RU" sz="4200" b="1" dirty="0" smtClean="0"/>
              <a:t> </a:t>
            </a:r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4200" b="1" dirty="0" smtClean="0">
                <a:solidFill>
                  <a:srgbClr val="FFFF00"/>
                </a:solidFill>
              </a:rPr>
              <a:t>Н</a:t>
            </a:r>
            <a:r>
              <a:rPr lang="ru-RU" sz="4200" b="1" dirty="0" smtClean="0">
                <a:solidFill>
                  <a:srgbClr val="FF0000"/>
                </a:solidFill>
              </a:rPr>
              <a:t>И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ru-RU" sz="4200" b="1" dirty="0" smtClean="0">
                <a:solidFill>
                  <a:srgbClr val="00B0F0"/>
                </a:solidFill>
              </a:rPr>
              <a:t>А</a:t>
            </a:r>
            <a:r>
              <a:rPr lang="ru-RU" sz="4200" b="1" dirty="0" smtClean="0">
                <a:solidFill>
                  <a:srgbClr val="FFC000"/>
                </a:solidFill>
              </a:rPr>
              <a:t>Н</a:t>
            </a:r>
            <a:r>
              <a:rPr lang="ru-RU" sz="4200" b="1" dirty="0" smtClean="0">
                <a:solidFill>
                  <a:srgbClr val="7030A0"/>
                </a:solidFill>
              </a:rPr>
              <a:t>И</a:t>
            </a:r>
            <a:r>
              <a:rPr lang="ru-RU" sz="4200" b="1" dirty="0" smtClean="0">
                <a:solidFill>
                  <a:srgbClr val="FF0000"/>
                </a:solidFill>
              </a:rPr>
              <a:t>Е</a:t>
            </a:r>
            <a:r>
              <a:rPr lang="ru-RU" sz="4200" b="1" dirty="0" smtClean="0">
                <a:solidFill>
                  <a:srgbClr val="00B050"/>
                </a:solidFill>
              </a:rPr>
              <a:t>!</a:t>
            </a:r>
            <a:endParaRPr lang="ru-RU" sz="4200" b="1" dirty="0">
              <a:solidFill>
                <a:srgbClr val="00B050"/>
              </a:solidFill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pp.vk.me/c631528/v631528483/4c752/1D-8_ZRGz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17"/>
          <a:stretch>
            <a:fillRect/>
          </a:stretch>
        </p:blipFill>
        <p:spPr bwMode="auto">
          <a:xfrm>
            <a:off x="-1" y="-1"/>
            <a:ext cx="3381830" cy="1959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9722303" y="0"/>
            <a:ext cx="2469698" cy="2394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6PO89vf8IX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15886"/>
            <a:ext cx="3381829" cy="2264229"/>
          </a:xfrm>
          <a:prstGeom prst="rect">
            <a:avLst/>
          </a:prstGeom>
        </p:spPr>
      </p:pic>
      <p:pic>
        <p:nvPicPr>
          <p:cNvPr id="8" name="Рисунок 7" descr="b5lAhhi6cO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85" y="3761240"/>
            <a:ext cx="3947885" cy="3120985"/>
          </a:xfrm>
          <a:prstGeom prst="rect">
            <a:avLst/>
          </a:prstGeom>
        </p:spPr>
      </p:pic>
      <p:pic>
        <p:nvPicPr>
          <p:cNvPr id="11" name="Рисунок 10" descr="I1GKgaZmkYw.jpg"/>
          <p:cNvPicPr>
            <a:picLocks noChangeAspect="1"/>
          </p:cNvPicPr>
          <p:nvPr/>
        </p:nvPicPr>
        <p:blipFill>
          <a:blip r:embed="rId8"/>
          <a:srcRect l="20065" t="25397" r="28255"/>
          <a:stretch>
            <a:fillRect/>
          </a:stretch>
        </p:blipFill>
        <p:spPr>
          <a:xfrm>
            <a:off x="3381829" y="3748255"/>
            <a:ext cx="3228841" cy="3109745"/>
          </a:xfrm>
          <a:prstGeom prst="rect">
            <a:avLst/>
          </a:prstGeom>
        </p:spPr>
      </p:pic>
      <p:pic>
        <p:nvPicPr>
          <p:cNvPr id="13" name="Рисунок 12" descr="dLgdsg155S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914" y="0"/>
            <a:ext cx="3178629" cy="2383972"/>
          </a:xfrm>
          <a:prstGeom prst="rect">
            <a:avLst/>
          </a:prstGeom>
        </p:spPr>
      </p:pic>
      <p:pic>
        <p:nvPicPr>
          <p:cNvPr id="15" name="Рисунок 14" descr="Рисунок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244" y="2365828"/>
            <a:ext cx="2814756" cy="2111912"/>
          </a:xfrm>
          <a:prstGeom prst="rect">
            <a:avLst/>
          </a:prstGeom>
        </p:spPr>
      </p:pic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11"/>
          <a:srcRect l="12828" t="27889" r="10019" b="3676"/>
          <a:stretch>
            <a:fillRect/>
          </a:stretch>
        </p:blipFill>
        <p:spPr>
          <a:xfrm>
            <a:off x="10450286" y="4441371"/>
            <a:ext cx="1741714" cy="2736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44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48864" y="0"/>
            <a:ext cx="8458844" cy="90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ПОСТАНОВКА ПРОБЛЕМЫ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64377" y="2799097"/>
            <a:ext cx="8791302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97280" y="4287448"/>
            <a:ext cx="10058400" cy="24130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4114" cy="1889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9821089" y="-1"/>
            <a:ext cx="2370911" cy="229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743" y="1101150"/>
            <a:ext cx="8151223" cy="207312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Болезнь ребенка, лечение (различные процедуры, операции и манипуляции), нахождение в условиях лечебно-профилактического учреждения (больницы), особенности течения заболеваний, относительное (иногда полная) изоляция от сверстников формируют синдром </a:t>
            </a:r>
            <a:r>
              <a:rPr lang="ru-RU" dirty="0" err="1" smtClean="0"/>
              <a:t>госпитализма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Наличие</a:t>
            </a:r>
            <a:r>
              <a:rPr lang="ru-RU" dirty="0"/>
              <a:t> болезни для детей является выраженной психотравмирующей ситуацией. </a:t>
            </a:r>
          </a:p>
        </p:txBody>
      </p:sp>
      <p:pic>
        <p:nvPicPr>
          <p:cNvPr id="11" name="Рисунок 10" descr="f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533" y="3130090"/>
            <a:ext cx="5091782" cy="341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ening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80" y="3082835"/>
            <a:ext cx="4699273" cy="313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700x466_0xd42ee42d_444359818144318751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817" y="3187337"/>
            <a:ext cx="4594183" cy="329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44045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789" y="250031"/>
            <a:ext cx="9577102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Целевое назначение проекта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371" y="1825625"/>
            <a:ext cx="919842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Психологическая поддержка детей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Создание положительного микроклимата в отделениях больниц и клиник для более скорого выхода ребенка из состояния болезни.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Активное вовлечение обучающихся в волонтерское движение.</a:t>
            </a:r>
          </a:p>
          <a:p>
            <a:endParaRPr lang="ru-RU" dirty="0"/>
          </a:p>
        </p:txBody>
      </p:sp>
      <p:pic>
        <p:nvPicPr>
          <p:cNvPr id="4" name="Рисунок 3" descr="nqURzSJv8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97" y="4035236"/>
            <a:ext cx="4367373" cy="291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w4zM6hBN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388" y="4070959"/>
            <a:ext cx="4050621" cy="27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8142" cy="1933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9901646" y="-1"/>
            <a:ext cx="2290355" cy="222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33" y="4070958"/>
            <a:ext cx="4308718" cy="287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ЗАДАЧИ ПРОЕКТА</a:t>
            </a:r>
          </a:p>
        </p:txBody>
      </p:sp>
      <p:pic>
        <p:nvPicPr>
          <p:cNvPr id="6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9958193" y="-25500"/>
            <a:ext cx="2233808" cy="216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819" y="1835832"/>
            <a:ext cx="9287692" cy="476407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u="sng" dirty="0"/>
              <a:t>Объединение учащихся СПбГПМУ </a:t>
            </a:r>
            <a:r>
              <a:rPr lang="ru-RU" dirty="0"/>
              <a:t>с разных факультетов и курсов вокруг идеи Проекта, широкое их вовлечение в общественную жизнь, основанное на принципе добровольности;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u="sng" dirty="0"/>
              <a:t>Оказание помощи</a:t>
            </a:r>
            <a:r>
              <a:rPr lang="ru-RU" dirty="0"/>
              <a:t> в виде посещений добровольцами и волонтерами детей, находящихся на лечении в больницах и клиниках города Санкт-Петербурга и Ленинградской области, нуждающихся в социализации, адаптации и психологической поддержке посредством клоунады, смехотерапии, игротерапии;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u="sng" dirty="0"/>
              <a:t>Организация мероприятий </a:t>
            </a:r>
            <a:r>
              <a:rPr lang="ru-RU" dirty="0"/>
              <a:t>в лечебных учреждениях, направленных на создание позитивной атмосферы для лучшей адаптации пациентов;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u="sng" dirty="0"/>
              <a:t>Оказание волонтерской помощи медперсоналу </a:t>
            </a:r>
            <a:r>
              <a:rPr lang="ru-RU" dirty="0"/>
              <a:t>детских отделений больниц и клиник в виде психологической адаптации детей путем проведения развлекательных занятий, мероприятий. </a:t>
            </a:r>
            <a:r>
              <a:rPr lang="ru-RU" u="sng" dirty="0"/>
              <a:t>Осуществление работы с каждым ребенком индивидуально </a:t>
            </a:r>
            <a:r>
              <a:rPr lang="ru-RU" dirty="0"/>
              <a:t>при невозможности проведения коллективных занятий, например, в условиях инфекционного отделения;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Удовлетворение потребностей самореализации обучающихся, содействие в превращении добровольчества в элемент развития личностных и профессиональных компетенций будущих </a:t>
            </a:r>
            <a:r>
              <a:rPr lang="ru-RU" dirty="0" smtClean="0"/>
              <a:t>врачей.</a:t>
            </a:r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00"/>
            <a:ext cx="1971507" cy="196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3889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422" y="0"/>
            <a:ext cx="8659660" cy="90454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258263" y="986041"/>
            <a:ext cx="10452626" cy="2440285"/>
          </a:xfrm>
        </p:spPr>
        <p:txBody>
          <a:bodyPr>
            <a:normAutofit/>
          </a:bodyPr>
          <a:lstStyle/>
          <a:p>
            <a:pPr lvl="0"/>
            <a:r>
              <a:rPr lang="ru-RU" b="1" u="sng" dirty="0"/>
              <a:t>Исполнители</a:t>
            </a:r>
            <a:r>
              <a:rPr lang="ru-RU" b="1" u="sng" dirty="0" smtClean="0"/>
              <a:t>:</a:t>
            </a:r>
          </a:p>
          <a:p>
            <a:pPr lvl="0"/>
            <a:endParaRPr lang="ru-RU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Обучающиеся ФГБОУ ВО СПбГПМУ Минздрава России (далее СПбГПМУ) всех курсов педиатрического, лечебного, стоматологического факультетов, факультета медицинской биофизики, факультета клинической психологии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25" y="5053965"/>
            <a:ext cx="2935860" cy="1804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7" t="-340" r="18506" b="15338"/>
          <a:stretch/>
        </p:blipFill>
        <p:spPr>
          <a:xfrm>
            <a:off x="-65794" y="2237213"/>
            <a:ext cx="2367419" cy="4620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25" y="3097490"/>
            <a:ext cx="2935860" cy="1956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57" y="3097489"/>
            <a:ext cx="2608634" cy="1956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91" y="3097489"/>
            <a:ext cx="4375110" cy="37605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88" y="4874612"/>
            <a:ext cx="2644516" cy="1983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30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355" y="-175364"/>
            <a:ext cx="8722290" cy="9922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97067" y="816867"/>
            <a:ext cx="10050049" cy="2084779"/>
          </a:xfrm>
        </p:spPr>
        <p:txBody>
          <a:bodyPr>
            <a:normAutofit/>
          </a:bodyPr>
          <a:lstStyle/>
          <a:p>
            <a:pPr lvl="0"/>
            <a:r>
              <a:rPr lang="ru-RU" b="1" u="sng" dirty="0"/>
              <a:t>Целевые группы</a:t>
            </a:r>
            <a:r>
              <a:rPr lang="ru-RU" b="1" u="sng" dirty="0" smtClean="0"/>
              <a:t>:</a:t>
            </a:r>
          </a:p>
          <a:p>
            <a:pPr lvl="0"/>
            <a:endParaRPr lang="ru-RU" u="sng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Дети, находящиеся на лечении в Клинике ФГБОУ ВО СПбГПМУ Минздрава России (далее Клинике СПбГПМУ), нуждающиеся в социальной адаптации.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Дети, находящиеся на лечении в </a:t>
            </a:r>
            <a:r>
              <a:rPr lang="ru-RU" dirty="0" err="1" smtClean="0"/>
              <a:t>больница-партнерах</a:t>
            </a:r>
            <a:r>
              <a:rPr lang="ru-RU" dirty="0" smtClean="0"/>
              <a:t> проекта:  </a:t>
            </a:r>
            <a:r>
              <a:rPr lang="ru-RU" dirty="0" err="1"/>
              <a:t>Колпинской</a:t>
            </a:r>
            <a:r>
              <a:rPr lang="ru-RU" dirty="0"/>
              <a:t> ДГБ № 22 , ДГБ № 19 им. К.А. </a:t>
            </a:r>
            <a:r>
              <a:rPr lang="ru-RU" dirty="0" err="1"/>
              <a:t>Раухфуса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" y="2469950"/>
            <a:ext cx="2925871" cy="4388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70" y="2688550"/>
            <a:ext cx="2897688" cy="2173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14" b="7388"/>
          <a:stretch/>
        </p:blipFill>
        <p:spPr>
          <a:xfrm>
            <a:off x="5840258" y="2688550"/>
            <a:ext cx="3079687" cy="2173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3" y="2506721"/>
            <a:ext cx="3275027" cy="4352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42" y="4806011"/>
            <a:ext cx="3076715" cy="2052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68" y="4806011"/>
            <a:ext cx="2982683" cy="2052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1891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58092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ОСНОВНЫЕ НАПРАВЛЕНИЯ РАБОТЫ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4927" y="1750423"/>
            <a:ext cx="9993084" cy="41186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пропаганда безвозмездной помощи пациентам больниц и клиник среди обучающихся в Университете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Школа подготовки –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НОСатое</a:t>
            </a:r>
            <a:r>
              <a:rPr lang="ru-RU" b="1" dirty="0">
                <a:solidFill>
                  <a:schemeClr val="tx1"/>
                </a:solidFill>
              </a:rPr>
              <a:t> братство</a:t>
            </a:r>
            <a:r>
              <a:rPr lang="ru-RU" b="1" dirty="0" smtClean="0">
                <a:solidFill>
                  <a:schemeClr val="tx1"/>
                </a:solidFill>
              </a:rPr>
              <a:t>» «Школа Больничного клоуна»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8" name="Picture 2" descr="https://pp.vk.me/c636416/v636416956/257a0/s_kxDU6sA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2306"/>
            <a:ext cx="4158848" cy="3119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p.vk.me/c636830/v636830956/2766b/Qb55OpmIvq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05"/>
          <a:stretch/>
        </p:blipFill>
        <p:spPr bwMode="auto">
          <a:xfrm>
            <a:off x="4049485" y="2955369"/>
            <a:ext cx="4352629" cy="3119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964333" cy="19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265635" y="0"/>
            <a:ext cx="1926365" cy="186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uB_HhAKFTZ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468" y="2952206"/>
            <a:ext cx="4197532" cy="3148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3540" y="6060386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2015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22937" y="6066341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2016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36210" y="6060386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2017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21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65793" y="232229"/>
            <a:ext cx="9914157" cy="1450757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ОСНОВНЫЕ НАПРАВЛЕНИЯ РАБОТЫ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5771" y="1445298"/>
            <a:ext cx="8450545" cy="83693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u="sng" dirty="0"/>
              <a:t>волонтерская работа в детских отделениях больниц-партнеров </a:t>
            </a:r>
            <a:r>
              <a:rPr lang="ru-RU" u="sng" dirty="0" smtClean="0"/>
              <a:t>проекта </a:t>
            </a:r>
            <a:endParaRPr lang="ru-RU" u="sng" dirty="0"/>
          </a:p>
          <a:p>
            <a:endParaRPr lang="ru-RU" dirty="0"/>
          </a:p>
        </p:txBody>
      </p:sp>
      <p:pic>
        <p:nvPicPr>
          <p:cNvPr id="6" name="Picture 4" descr="https://pp.vk.me/c633828/v633828956/4f1e2/iNznLyfs-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85" y="2405603"/>
            <a:ext cx="2569029" cy="385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988457" cy="198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pp.vk.me/c629424/v629424741/46164/67jiMQ5tJ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4" t="33949" r="33098" b="33722"/>
          <a:stretch/>
        </p:blipFill>
        <p:spPr bwMode="auto">
          <a:xfrm>
            <a:off x="10335985" y="0"/>
            <a:ext cx="1856015" cy="1799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YnJgokmChT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291" y="2496123"/>
            <a:ext cx="5580538" cy="370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uPGbb2Xx-Q.jpg"/>
          <p:cNvPicPr>
            <a:picLocks noChangeAspect="1"/>
          </p:cNvPicPr>
          <p:nvPr/>
        </p:nvPicPr>
        <p:blipFill>
          <a:blip r:embed="rId6"/>
          <a:srcRect l="3457" r="37871"/>
          <a:stretch>
            <a:fillRect/>
          </a:stretch>
        </p:blipFill>
        <p:spPr>
          <a:xfrm>
            <a:off x="0" y="2407260"/>
            <a:ext cx="3381828" cy="384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370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</Template>
  <TotalTime>4498</TotalTime>
  <Words>776</Words>
  <Application>Microsoft Office PowerPoint</Application>
  <PresentationFormat>Произвольный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color</vt:lpstr>
      <vt:lpstr>Социальный проект ППО учащихся СПбГПМУ   «Магическая смехотерапия»</vt:lpstr>
      <vt:lpstr>«Магическая смехотерапия»</vt:lpstr>
      <vt:lpstr>Слайд 3</vt:lpstr>
      <vt:lpstr>Целевое назначение проекта</vt:lpstr>
      <vt:lpstr>ЗАДАЧИ ПРОЕКТА</vt:lpstr>
      <vt:lpstr>Участники проекта</vt:lpstr>
      <vt:lpstr>Участники проекта</vt:lpstr>
      <vt:lpstr>ОСНОВНЫЕ НАПРАВЛЕНИЯ РАБОТЫ</vt:lpstr>
      <vt:lpstr>ОСНОВНЫЕ НАПРАВЛЕНИЯ РАБОТЫ</vt:lpstr>
      <vt:lpstr>ОСНОВНЫЕ НАПРАВЛЕНИЯ РАБОТЫ</vt:lpstr>
      <vt:lpstr>ОСНОВНЫЕ НАПРАВЛЕНИЯ РАБОТЫ</vt:lpstr>
      <vt:lpstr>ОСНОВНЫЕ НАПРАВЛЕНИЯ РАБОТЫ</vt:lpstr>
      <vt:lpstr>ОСНОВНЫЕ НАПРАВЛЕНИЯ РАБОТЫ</vt:lpstr>
      <vt:lpstr>Слайд 14</vt:lpstr>
      <vt:lpstr>ДЕЯТЕЛЬНОСТЬ ПО РЕАЛИЗАЦИИ ПРОЕКТА</vt:lpstr>
      <vt:lpstr>РЕСУРСНОЕ ОБЕСПЕЧЕНИЕ</vt:lpstr>
      <vt:lpstr>ОЖИДАЕМЫЕ РЕЗУЛЬТАТЫ</vt:lpstr>
      <vt:lpstr>ДОСТИГНУТЫЕ РЕЗУЛЬТАТЫ</vt:lpstr>
      <vt:lpstr>БЛАГОДАРНОСТЬ</vt:lpstr>
      <vt:lpstr>БЛАГОДАРНОСТЬ</vt:lpstr>
      <vt:lpstr>Благодарность</vt:lpstr>
      <vt:lpstr>Благодарность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Евгеньевна</dc:creator>
  <cp:lastModifiedBy>Andr</cp:lastModifiedBy>
  <cp:revision>92</cp:revision>
  <dcterms:created xsi:type="dcterms:W3CDTF">2015-08-18T12:31:35Z</dcterms:created>
  <dcterms:modified xsi:type="dcterms:W3CDTF">2018-04-30T09:19:28Z</dcterms:modified>
</cp:coreProperties>
</file>