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2" r:id="rId4"/>
    <p:sldId id="259" r:id="rId5"/>
    <p:sldId id="258" r:id="rId6"/>
    <p:sldId id="269" r:id="rId7"/>
    <p:sldId id="278" r:id="rId8"/>
    <p:sldId id="261" r:id="rId9"/>
    <p:sldId id="260" r:id="rId10"/>
    <p:sldId id="264" r:id="rId11"/>
    <p:sldId id="271" r:id="rId12"/>
    <p:sldId id="277" r:id="rId13"/>
    <p:sldId id="276" r:id="rId14"/>
    <p:sldId id="275" r:id="rId15"/>
    <p:sldId id="274" r:id="rId16"/>
    <p:sldId id="273" r:id="rId17"/>
    <p:sldId id="272" r:id="rId18"/>
    <p:sldId id="270" r:id="rId19"/>
    <p:sldId id="265" r:id="rId20"/>
    <p:sldId id="267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 snapToGrid="0">
      <p:cViewPr>
        <p:scale>
          <a:sx n="72" d="100"/>
          <a:sy n="72" d="100"/>
        </p:scale>
        <p:origin x="-618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A767-643B-461C-9E47-EF014F30AD58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5A72A-A602-4D87-870A-2B9D219BE8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462390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A767-643B-461C-9E47-EF014F30AD58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5A72A-A602-4D87-870A-2B9D219BE8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417221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A767-643B-461C-9E47-EF014F30AD58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5A72A-A602-4D87-870A-2B9D219BE8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8648094"/>
      </p:ext>
    </p:extLst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A767-643B-461C-9E47-EF014F30AD58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5A72A-A602-4D87-870A-2B9D219BE8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295823"/>
      </p:ext>
    </p:extLst>
  </p:cSld>
  <p:clrMapOvr>
    <a:masterClrMapping/>
  </p:clrMapOvr>
  <p:transition spd="slow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A767-643B-461C-9E47-EF014F30AD58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5A72A-A602-4D87-870A-2B9D219BE8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1640573"/>
      </p:ext>
    </p:extLst>
  </p:cSld>
  <p:clrMapOvr>
    <a:masterClrMapping/>
  </p:clrMapOvr>
  <p:transition spd="slow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A767-643B-461C-9E47-EF014F30AD58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5A72A-A602-4D87-870A-2B9D219BE8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816991"/>
      </p:ext>
    </p:extLst>
  </p:cSld>
  <p:clrMapOvr>
    <a:masterClrMapping/>
  </p:clrMapOvr>
  <p:transition spd="slow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A767-643B-461C-9E47-EF014F30AD58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5A72A-A602-4D87-870A-2B9D219BE8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190989"/>
      </p:ext>
    </p:extLst>
  </p:cSld>
  <p:clrMapOvr>
    <a:masterClrMapping/>
  </p:clrMapOvr>
  <p:transition spd="slow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A767-643B-461C-9E47-EF014F30AD58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5A72A-A602-4D87-870A-2B9D219BE8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794430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A767-643B-461C-9E47-EF014F30AD58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5A72A-A602-4D87-870A-2B9D219BE8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769227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A767-643B-461C-9E47-EF014F30AD58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5A72A-A602-4D87-870A-2B9D219BE8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673219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A767-643B-461C-9E47-EF014F30AD58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5A72A-A602-4D87-870A-2B9D219BE8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205390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A767-643B-461C-9E47-EF014F30AD58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5A72A-A602-4D87-870A-2B9D219BE8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964946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A767-643B-461C-9E47-EF014F30AD58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5A72A-A602-4D87-870A-2B9D219BE8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904906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A767-643B-461C-9E47-EF014F30AD58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5A72A-A602-4D87-870A-2B9D219BE8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137572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A767-643B-461C-9E47-EF014F30AD58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5A72A-A602-4D87-870A-2B9D219BE8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108131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A767-643B-461C-9E47-EF014F30AD58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5A72A-A602-4D87-870A-2B9D219BE8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528753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6A767-643B-461C-9E47-EF014F30AD58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425A72A-A602-4D87-870A-2B9D219BE8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45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spd="slow">
    <p:fade thruBlk="1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2709" y="1674055"/>
            <a:ext cx="10157838" cy="2278967"/>
          </a:xfrm>
        </p:spPr>
        <p:txBody>
          <a:bodyPr/>
          <a:lstStyle/>
          <a:p>
            <a:pPr algn="ctr"/>
            <a:r>
              <a:rPr lang="ru-RU" sz="5000" dirty="0" smtClean="0">
                <a:solidFill>
                  <a:schemeClr val="accent2">
                    <a:lumMod val="75000"/>
                  </a:schemeClr>
                </a:solidFill>
              </a:rPr>
              <a:t>Социальный проект:</a:t>
            </a:r>
            <a:br>
              <a:rPr lang="ru-RU" sz="5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>«Мы вместе играем с улыбкой живем»</a:t>
            </a:r>
            <a:endParaRPr lang="ru-RU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63040" y="412541"/>
            <a:ext cx="6926630" cy="1096899"/>
          </a:xfrm>
        </p:spPr>
        <p:txBody>
          <a:bodyPr>
            <a:normAutofit/>
          </a:bodyPr>
          <a:lstStyle/>
          <a:p>
            <a:pPr algn="ctr"/>
            <a:r>
              <a:rPr lang="ru-RU" sz="2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Каракулинская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местная организация </a:t>
            </a:r>
          </a:p>
          <a:p>
            <a:pPr algn="ctr"/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РОО УТРОРСМ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1278" y="4556664"/>
            <a:ext cx="2070722" cy="2301336"/>
          </a:xfrm>
          <a:prstGeom prst="rect">
            <a:avLst/>
          </a:prstGeom>
        </p:spPr>
      </p:pic>
      <p:pic>
        <p:nvPicPr>
          <p:cNvPr id="1027" name="Picture 3" descr="C:\Users\Admin\Desktop\рсм\953e40259d4d1f9873ae9e5bed480ac9_400x40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49969"/>
            <a:ext cx="2708031" cy="27080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415943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zPAbOV5e50E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967409" y="312116"/>
            <a:ext cx="8074025" cy="605631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2185" y="4556664"/>
            <a:ext cx="2039815" cy="2301336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YFY5twTbKp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7046" y="599074"/>
            <a:ext cx="7670006" cy="575250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2185" y="4556664"/>
            <a:ext cx="2039815" cy="2301336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U2M64OmuVK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8234" y="585004"/>
            <a:ext cx="7852886" cy="588966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2185" y="4556664"/>
            <a:ext cx="2039815" cy="2301336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5RIQce_mw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8234" y="613141"/>
            <a:ext cx="7895089" cy="592131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2185" y="4556664"/>
            <a:ext cx="2039815" cy="2301336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qYQsJhgU0wQ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1962" y="641278"/>
            <a:ext cx="7698142" cy="577360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2185" y="4556664"/>
            <a:ext cx="2039815" cy="2301336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x5O4Fu-IEQ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4505" y="627209"/>
            <a:ext cx="7684074" cy="576305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2185" y="4556664"/>
            <a:ext cx="2039815" cy="2301336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LQmuVpI9Aq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0948" y="585007"/>
            <a:ext cx="7923225" cy="594241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2185" y="4556664"/>
            <a:ext cx="2039815" cy="2301336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OWW6tyebA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1624" y="613142"/>
            <a:ext cx="7670006" cy="575250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2185" y="4556664"/>
            <a:ext cx="2039815" cy="2301336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редпоследня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2300" y="556872"/>
            <a:ext cx="7866955" cy="590021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2185" y="4556664"/>
            <a:ext cx="2039815" cy="2301336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538" y="6274191"/>
            <a:ext cx="8596668" cy="583809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Больше фотографий здесь: https://vk.com/album-21396207_249088551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5" name="Содержимое 4" descr="последня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8572" y="239151"/>
            <a:ext cx="7810683" cy="585801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2185" y="4556664"/>
            <a:ext cx="2039815" cy="2301336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233" y="4556664"/>
            <a:ext cx="2070722" cy="23013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дети+отдых+zhezhko_com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393895" y="0"/>
            <a:ext cx="13062857" cy="6858000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db7a0b123a3782b1e329d84b526abe5c.jpg"/>
          <p:cNvPicPr>
            <a:picLocks noGrp="1" noChangeAspect="1"/>
          </p:cNvPicPr>
          <p:nvPr>
            <p:ph idx="1"/>
          </p:nvPr>
        </p:nvPicPr>
        <p:blipFill>
          <a:blip r:embed="rId2"/>
          <a:srcRect l="26971" t="26751" r="24163" b="4674"/>
          <a:stretch>
            <a:fillRect/>
          </a:stretch>
        </p:blipFill>
        <p:spPr>
          <a:xfrm>
            <a:off x="1814731" y="1645920"/>
            <a:ext cx="5933249" cy="5212080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2185" y="4556664"/>
            <a:ext cx="2039815" cy="23013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latin typeface="Segoe Script" pitchFamily="34" charset="0"/>
              </a:rPr>
              <a:t>Люди так не делятся!</a:t>
            </a:r>
            <a:endParaRPr lang="ru-RU" sz="4400" b="1" dirty="0">
              <a:latin typeface="Segoe Script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7019778" cy="193040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Статистика: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6" name="Рисунок 5" descr="http://image.specialbank.ru/i/z/zX8jlw62bB/origina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7" b="9210"/>
          <a:stretch>
            <a:fillRect/>
          </a:stretch>
        </p:blipFill>
        <p:spPr bwMode="auto">
          <a:xfrm>
            <a:off x="601685" y="1228432"/>
            <a:ext cx="8176555" cy="5355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1278" y="4556664"/>
            <a:ext cx="2070722" cy="2301336"/>
          </a:xfrm>
          <a:prstGeom prst="rect">
            <a:avLst/>
          </a:prstGeom>
        </p:spPr>
      </p:pic>
      <p:pic>
        <p:nvPicPr>
          <p:cNvPr id="9" name="Рисунок 8" descr="0bb4962eb1812542f188327c049f3dd404eb3ba9.jpg"/>
          <p:cNvPicPr>
            <a:picLocks noChangeAspect="1"/>
          </p:cNvPicPr>
          <p:nvPr/>
        </p:nvPicPr>
        <p:blipFill>
          <a:blip r:embed="rId4" cstate="print"/>
          <a:srcRect l="20790"/>
          <a:stretch>
            <a:fillRect/>
          </a:stretch>
        </p:blipFill>
        <p:spPr>
          <a:xfrm>
            <a:off x="9833317" y="0"/>
            <a:ext cx="2358682" cy="1913206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voskclicanie.jpg"/>
          <p:cNvPicPr>
            <a:picLocks noChangeAspect="1"/>
          </p:cNvPicPr>
          <p:nvPr/>
        </p:nvPicPr>
        <p:blipFill>
          <a:blip r:embed="rId2" cstate="print"/>
          <a:srcRect t="3826" b="7264"/>
          <a:stretch>
            <a:fillRect/>
          </a:stretch>
        </p:blipFill>
        <p:spPr>
          <a:xfrm>
            <a:off x="407962" y="4705643"/>
            <a:ext cx="2420815" cy="21523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1278" y="4556664"/>
            <a:ext cx="2070722" cy="23013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Нормативно-правовая база: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1336431"/>
            <a:ext cx="8596668" cy="4704931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Федеральный закон «Об образовании в Российской Федерации»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Статья 2. Основные понятия, используемые в настоящем Федеральном законе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Статья 11. Федеральные государственные образовательные стандарты и федеральные государственные требования. Образовательные стандарты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Статья 5. Право на образование. Государственные гарантии реализации права на образование в Российской Федерации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Статья 43. Обязанности и ответственность обучающихся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Статья 79. Организация получения образования обучающимися с ограниченными возможностями здоровья  </a:t>
            </a:r>
          </a:p>
          <a:p>
            <a:endParaRPr lang="ru-RU" dirty="0"/>
          </a:p>
        </p:txBody>
      </p:sp>
      <p:pic>
        <p:nvPicPr>
          <p:cNvPr id="5" name="Рисунок 4" descr="10207937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49295" y="1"/>
            <a:ext cx="1742705" cy="2827606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2763"/>
          </a:xfrm>
        </p:spPr>
        <p:txBody>
          <a:bodyPr/>
          <a:lstStyle/>
          <a:p>
            <a:r>
              <a:rPr lang="ru-RU" dirty="0" smtClean="0"/>
              <a:t>Анкетирование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9631" y="4754880"/>
            <a:ext cx="1892369" cy="2103120"/>
          </a:xfrm>
          <a:prstGeom prst="rect">
            <a:avLst/>
          </a:prstGeom>
        </p:spPr>
      </p:pic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872197" y="1441924"/>
          <a:ext cx="8187397" cy="4747860"/>
        </p:xfrm>
        <a:graphic>
          <a:graphicData uri="http://schemas.openxmlformats.org/drawingml/2006/table">
            <a:tbl>
              <a:tblPr/>
              <a:tblGrid>
                <a:gridCol w="4093270"/>
                <a:gridCol w="4094127"/>
              </a:tblGrid>
              <a:tr h="474786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. Вы знаете,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кто такие люди с ограниченными возможностями здоровья?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Да-56(68%) </a:t>
                      </a:r>
                      <a:b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</a:b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Нет-26(32%)</a:t>
                      </a: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179"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2. Как часто вы встречаетесь с людьми с ОВЗ?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Часто-8(10%)</a:t>
                      </a:r>
                      <a:b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</a:b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Редко-42(51%)</a:t>
                      </a:r>
                      <a:b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</a:b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Вообще не встречался-32(39%)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9572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3. Вы бы хотели пообщаться с людьми с ОВЗ?</a:t>
                      </a: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Да-14(17%) </a:t>
                      </a:r>
                      <a:b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</a:b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Не очень-8(10%) </a:t>
                      </a:r>
                      <a:b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</a:b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Нет-38(46%) </a:t>
                      </a:r>
                      <a:b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</a:b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Не знаю-22(27%)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179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4. Как вы относитесь к людям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с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 диагнозом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ОВЗ?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Положительно-22(27%) </a:t>
                      </a:r>
                      <a:b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</a:b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Нейтрально-60(73%) </a:t>
                      </a:r>
                      <a:b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</a:b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Отрицательно-0</a:t>
                      </a: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179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5. Если бы к вам в школу перевели ученика с ОВЗ, как бы вы к нему относились?</a:t>
                      </a: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Дружелюбно-40(49%) </a:t>
                      </a:r>
                      <a:b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</a:b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Не обращал на него внимания-42(51%) </a:t>
                      </a:r>
                      <a:b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</a:b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Враждебно-0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179"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6. Как вы считаете, в вашем классе хорошо относятся к людям с ОВЗ?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Да-28(34%) </a:t>
                      </a:r>
                      <a:b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</a:b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Нет-40(49%) </a:t>
                      </a:r>
                      <a:b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</a:b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Не знаю-14(17%)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786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7. Вы бы хотели, чтобы к людям с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ОВЗ относились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иначе?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Да, в лучшую сторону-74(90%) </a:t>
                      </a:r>
                      <a:b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</a:b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Да, в худшую сторону-0 Нет-8(10%)</a:t>
                      </a: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Рисунок 8" descr="PSD_dlya_podgonki_fotok_dlya_statey_-_800_256.jpg"/>
          <p:cNvPicPr>
            <a:picLocks noChangeAspect="1"/>
          </p:cNvPicPr>
          <p:nvPr/>
        </p:nvPicPr>
        <p:blipFill>
          <a:blip r:embed="rId3"/>
          <a:srcRect l="33338" r="31631"/>
          <a:stretch>
            <a:fillRect/>
          </a:stretch>
        </p:blipFill>
        <p:spPr>
          <a:xfrm>
            <a:off x="10481457" y="0"/>
            <a:ext cx="1710543" cy="2179027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1278" y="4556664"/>
            <a:ext cx="2070722" cy="23013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мероприятия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2110155"/>
            <a:ext cx="8596668" cy="218049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игра «Мир интересов. Мир увлечений» (Знакомство с ребятами).</a:t>
            </a:r>
          </a:p>
          <a:p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проведено 22 игровых занятия.</a:t>
            </a:r>
          </a:p>
        </p:txBody>
      </p:sp>
      <p:pic>
        <p:nvPicPr>
          <p:cNvPr id="6" name="Рисунок 5" descr="какртинка на сайт.jpg"/>
          <p:cNvPicPr>
            <a:picLocks noChangeAspect="1"/>
          </p:cNvPicPr>
          <p:nvPr/>
        </p:nvPicPr>
        <p:blipFill>
          <a:blip r:embed="rId3"/>
          <a:srcRect l="10141" t="2462" r="11025" b="20000"/>
          <a:stretch>
            <a:fillRect/>
          </a:stretch>
        </p:blipFill>
        <p:spPr>
          <a:xfrm>
            <a:off x="9589477" y="0"/>
            <a:ext cx="2602523" cy="2364793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252025"/>
          </a:xfrm>
        </p:spPr>
        <p:txBody>
          <a:bodyPr/>
          <a:lstStyle/>
          <a:p>
            <a:pPr algn="ctr"/>
            <a:r>
              <a:rPr lang="ru-RU" dirty="0" smtClean="0"/>
              <a:t>Партнеры Каракулинской местной организации</a:t>
            </a:r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1278" y="4556664"/>
            <a:ext cx="2070722" cy="2301336"/>
          </a:xfrm>
          <a:prstGeom prst="rect">
            <a:avLst/>
          </a:prstGeom>
        </p:spPr>
      </p:pic>
      <p:sp>
        <p:nvSpPr>
          <p:cNvPr id="38" name="Заголовок 1"/>
          <p:cNvSpPr txBox="1">
            <a:spLocks/>
          </p:cNvSpPr>
          <p:nvPr/>
        </p:nvSpPr>
        <p:spPr>
          <a:xfrm>
            <a:off x="629771" y="519091"/>
            <a:ext cx="9569305" cy="55491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2" name="Блок-схема: альтернативный процесс 41"/>
          <p:cNvSpPr/>
          <p:nvPr/>
        </p:nvSpPr>
        <p:spPr>
          <a:xfrm>
            <a:off x="5401994" y="2053883"/>
            <a:ext cx="1879439" cy="1012875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МБУ МЦ «Спутник»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4" name="Блок-схема: альтернативный процесс 43"/>
          <p:cNvSpPr/>
          <p:nvPr/>
        </p:nvSpPr>
        <p:spPr>
          <a:xfrm>
            <a:off x="8074855" y="2897944"/>
            <a:ext cx="1702191" cy="1069144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Газета «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Прикамская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правда»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5" name="Блок-схема: альтернативный процесс 44"/>
          <p:cNvSpPr/>
          <p:nvPr/>
        </p:nvSpPr>
        <p:spPr>
          <a:xfrm>
            <a:off x="6049108" y="4206240"/>
            <a:ext cx="2743201" cy="1645919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Отдел по делам молодежи администрации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Каракулинского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района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6" name="Блок-схема: альтернативный процесс 45"/>
          <p:cNvSpPr/>
          <p:nvPr/>
        </p:nvSpPr>
        <p:spPr>
          <a:xfrm>
            <a:off x="0" y="2879083"/>
            <a:ext cx="2245271" cy="869577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Редакция радио «Удмуртия – Каракулино»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7" name="Блок-схема: альтернативный процесс 46"/>
          <p:cNvSpPr/>
          <p:nvPr/>
        </p:nvSpPr>
        <p:spPr>
          <a:xfrm>
            <a:off x="1434906" y="4262511"/>
            <a:ext cx="2504048" cy="1561514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М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олодежные и детские общественные</a:t>
            </a: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организации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Каракулинского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района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http://karibu.fm/uploads/common/2018/02/08/Partnership%281%29.jpg"/>
          <p:cNvPicPr>
            <a:picLocks noChangeAspect="1" noChangeArrowheads="1"/>
          </p:cNvPicPr>
          <p:nvPr/>
        </p:nvPicPr>
        <p:blipFill>
          <a:blip r:embed="rId3"/>
          <a:srcRect l="38263" t="22659" r="34470" b="7715"/>
          <a:stretch>
            <a:fillRect/>
          </a:stretch>
        </p:blipFill>
        <p:spPr bwMode="auto">
          <a:xfrm>
            <a:off x="10138117" y="0"/>
            <a:ext cx="2053883" cy="2377440"/>
          </a:xfrm>
          <a:prstGeom prst="rect">
            <a:avLst/>
          </a:prstGeom>
          <a:noFill/>
        </p:spPr>
      </p:pic>
      <p:sp>
        <p:nvSpPr>
          <p:cNvPr id="18" name="Содержимое 17"/>
          <p:cNvSpPr>
            <a:spLocks noGrp="1"/>
          </p:cNvSpPr>
          <p:nvPr>
            <p:ph idx="1"/>
          </p:nvPr>
        </p:nvSpPr>
        <p:spPr>
          <a:xfrm>
            <a:off x="2897945" y="2082019"/>
            <a:ext cx="2141681" cy="942536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Каракулинская школа-интернат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rot="16200000" flipH="1">
            <a:off x="1174653" y="2778369"/>
            <a:ext cx="2616590" cy="140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3538026" y="1638888"/>
            <a:ext cx="731524" cy="140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5400000">
            <a:off x="1160588" y="1765497"/>
            <a:ext cx="1575577" cy="4642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6200000" flipH="1">
            <a:off x="7772403" y="1821765"/>
            <a:ext cx="1502894" cy="335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5400000">
            <a:off x="5744311" y="1566206"/>
            <a:ext cx="731524" cy="140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16200000" flipH="1">
            <a:off x="6250745" y="2832295"/>
            <a:ext cx="2616590" cy="140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1278" y="4556664"/>
            <a:ext cx="2070722" cy="23013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Количественные показатели: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0505" y="1364567"/>
            <a:ext cx="8989255" cy="519097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30 воспитанников школы-интерната;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15 членов Каракулинской местной организации РОО "УТРО РСМ";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анкета;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программа;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25 занятий;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 выпуска радиопередач на местном радиовещании "Удмуртия - Каракулино;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 статьи в районной газете "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Прикамская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правда";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25 публикаций в социальной сети "ВКонтакте",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вгруппе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"Каракулинская местная организация" РОО"УТРО РСМ".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logo.png"/>
          <p:cNvPicPr>
            <a:picLocks noChangeAspect="1"/>
          </p:cNvPicPr>
          <p:nvPr/>
        </p:nvPicPr>
        <p:blipFill>
          <a:blip r:embed="rId3" cstate="print"/>
          <a:srcRect l="6031" r="5793" b="15692"/>
          <a:stretch>
            <a:fillRect/>
          </a:stretch>
        </p:blipFill>
        <p:spPr>
          <a:xfrm>
            <a:off x="9905333" y="0"/>
            <a:ext cx="2286667" cy="190247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1278" y="4556664"/>
            <a:ext cx="2070722" cy="23013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Качественные показатели:</a:t>
            </a:r>
            <a:endParaRPr lang="ru-RU" u="sng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95422" y="2160589"/>
            <a:ext cx="7891975" cy="3880773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Расширение круга общения;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Уменьшение барьеров общения;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Доверительные отношения у воспитанников школы-интерната с подростками, проживающих в семьях.</a:t>
            </a:r>
          </a:p>
        </p:txBody>
      </p:sp>
      <p:pic>
        <p:nvPicPr>
          <p:cNvPr id="5" name="Рисунок 4" descr="godvol (1).jpg"/>
          <p:cNvPicPr>
            <a:picLocks noChangeAspect="1"/>
          </p:cNvPicPr>
          <p:nvPr/>
        </p:nvPicPr>
        <p:blipFill>
          <a:blip r:embed="rId3"/>
          <a:srcRect l="8537" r="7647" b="55077"/>
          <a:stretch>
            <a:fillRect/>
          </a:stretch>
        </p:blipFill>
        <p:spPr>
          <a:xfrm>
            <a:off x="9237784" y="0"/>
            <a:ext cx="2954216" cy="2060425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305</TotalTime>
  <Words>283</Words>
  <Application>Microsoft Office PowerPoint</Application>
  <PresentationFormat>Произвольный</PresentationFormat>
  <Paragraphs>57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Грань</vt:lpstr>
      <vt:lpstr>Социальный проект: «Мы вместе играем с улыбкой живем»</vt:lpstr>
      <vt:lpstr>Презентация PowerPoint</vt:lpstr>
      <vt:lpstr>     Статистика:</vt:lpstr>
      <vt:lpstr>Нормативно-правовая база:</vt:lpstr>
      <vt:lpstr>Анкетирование</vt:lpstr>
      <vt:lpstr>Наши мероприятия</vt:lpstr>
      <vt:lpstr>Партнеры Каракулинской местной организации</vt:lpstr>
      <vt:lpstr>Количественные показатели:</vt:lpstr>
      <vt:lpstr>Качественные показатели: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Больше фотографий здесь: https://vk.com/album-21396207_249088551 </vt:lpstr>
      <vt:lpstr>Люди так не делятся!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«Одни мусорят – другие убирают»</dc:title>
  <dc:creator>Вячеслав</dc:creator>
  <cp:lastModifiedBy>Admin</cp:lastModifiedBy>
  <cp:revision>38</cp:revision>
  <dcterms:created xsi:type="dcterms:W3CDTF">2017-03-09T17:56:57Z</dcterms:created>
  <dcterms:modified xsi:type="dcterms:W3CDTF">2018-06-22T11:18:47Z</dcterms:modified>
</cp:coreProperties>
</file>