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6" r:id="rId4"/>
    <p:sldId id="257" r:id="rId5"/>
    <p:sldId id="258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7508-D47F-4826-B140-49B6EFFFB30C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6F43-5DC7-431D-801D-287C3C7E7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22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7508-D47F-4826-B140-49B6EFFFB30C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6F43-5DC7-431D-801D-287C3C7E7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5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7508-D47F-4826-B140-49B6EFFFB30C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6F43-5DC7-431D-801D-287C3C7E7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08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7508-D47F-4826-B140-49B6EFFFB30C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6F43-5DC7-431D-801D-287C3C7E7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84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7508-D47F-4826-B140-49B6EFFFB30C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6F43-5DC7-431D-801D-287C3C7E7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0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7508-D47F-4826-B140-49B6EFFFB30C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6F43-5DC7-431D-801D-287C3C7E7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88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7508-D47F-4826-B140-49B6EFFFB30C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6F43-5DC7-431D-801D-287C3C7E7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92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7508-D47F-4826-B140-49B6EFFFB30C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6F43-5DC7-431D-801D-287C3C7E7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87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7508-D47F-4826-B140-49B6EFFFB30C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6F43-5DC7-431D-801D-287C3C7E7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7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7508-D47F-4826-B140-49B6EFFFB30C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6F43-5DC7-431D-801D-287C3C7E7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62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7508-D47F-4826-B140-49B6EFFFB30C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6F43-5DC7-431D-801D-287C3C7E7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39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E7508-D47F-4826-B140-49B6EFFFB30C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76F43-5DC7-431D-801D-287C3C7E7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9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86130" y="5364080"/>
            <a:ext cx="799840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КООРДИНАТОРЫ ПРОЕКТА:</a:t>
            </a:r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2100" b="1" dirty="0" err="1" smtClean="0">
                <a:solidFill>
                  <a:schemeClr val="bg1"/>
                </a:solidFill>
              </a:rPr>
              <a:t>Биктимирова</a:t>
            </a:r>
            <a:r>
              <a:rPr lang="ru-RU" sz="2100" b="1" dirty="0" smtClean="0">
                <a:solidFill>
                  <a:schemeClr val="bg1"/>
                </a:solidFill>
              </a:rPr>
              <a:t> </a:t>
            </a:r>
            <a:r>
              <a:rPr lang="ru-RU" sz="2100" b="1" dirty="0">
                <a:solidFill>
                  <a:schemeClr val="bg1"/>
                </a:solidFill>
              </a:rPr>
              <a:t>Наиля </a:t>
            </a:r>
            <a:r>
              <a:rPr lang="ru-RU" sz="2100" b="1" dirty="0" smtClean="0">
                <a:solidFill>
                  <a:schemeClr val="bg1"/>
                </a:solidFill>
              </a:rPr>
              <a:t> Рустамовна</a:t>
            </a:r>
          </a:p>
          <a:p>
            <a:pPr algn="r"/>
            <a:r>
              <a:rPr lang="ru-RU" sz="2100" b="1" dirty="0" err="1" smtClean="0">
                <a:solidFill>
                  <a:schemeClr val="bg1"/>
                </a:solidFill>
              </a:rPr>
              <a:t>Халитова</a:t>
            </a:r>
            <a:r>
              <a:rPr lang="ru-RU" sz="2100" b="1" dirty="0" smtClean="0">
                <a:solidFill>
                  <a:schemeClr val="bg1"/>
                </a:solidFill>
              </a:rPr>
              <a:t> Хрия </a:t>
            </a:r>
            <a:r>
              <a:rPr lang="ru-RU" sz="2100" b="1" dirty="0" err="1" smtClean="0">
                <a:solidFill>
                  <a:schemeClr val="bg1"/>
                </a:solidFill>
              </a:rPr>
              <a:t>Усмановна</a:t>
            </a:r>
            <a:endParaRPr lang="ru-RU" sz="2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0273" y="1623462"/>
            <a:ext cx="1129145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273" y="768817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380946"/>
            <a:ext cx="127538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На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волне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155996"/>
              </p:ext>
            </p:extLst>
          </p:nvPr>
        </p:nvGraphicFramePr>
        <p:xfrm>
          <a:off x="280555" y="951926"/>
          <a:ext cx="11630890" cy="4989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463">
                  <a:extLst>
                    <a:ext uri="{9D8B030D-6E8A-4147-A177-3AD203B41FA5}">
                      <a16:colId xmlns:a16="http://schemas.microsoft.com/office/drawing/2014/main" val="3229189580"/>
                    </a:ext>
                  </a:extLst>
                </a:gridCol>
                <a:gridCol w="1690255">
                  <a:extLst>
                    <a:ext uri="{9D8B030D-6E8A-4147-A177-3AD203B41FA5}">
                      <a16:colId xmlns:a16="http://schemas.microsoft.com/office/drawing/2014/main" val="2345991877"/>
                    </a:ext>
                  </a:extLst>
                </a:gridCol>
                <a:gridCol w="4668154">
                  <a:extLst>
                    <a:ext uri="{9D8B030D-6E8A-4147-A177-3AD203B41FA5}">
                      <a16:colId xmlns:a16="http://schemas.microsoft.com/office/drawing/2014/main" val="666911580"/>
                    </a:ext>
                  </a:extLst>
                </a:gridCol>
                <a:gridCol w="3658428">
                  <a:extLst>
                    <a:ext uri="{9D8B030D-6E8A-4147-A177-3AD203B41FA5}">
                      <a16:colId xmlns:a16="http://schemas.microsoft.com/office/drawing/2014/main" val="1927532957"/>
                    </a:ext>
                  </a:extLst>
                </a:gridCol>
                <a:gridCol w="1229590">
                  <a:extLst>
                    <a:ext uri="{9D8B030D-6E8A-4147-A177-3AD203B41FA5}">
                      <a16:colId xmlns:a16="http://schemas.microsoft.com/office/drawing/2014/main" val="726907468"/>
                    </a:ext>
                  </a:extLst>
                </a:gridCol>
              </a:tblGrid>
              <a:tr h="119661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«Адреса заботы»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Адресная помощь представителям прошедшим тяготы ВОВ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представителей прошедших тяготы ВОВ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муниципальных образований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Серебряных Волонтеров Победы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Волонтеров Победы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5.12.2018-25.04.2019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04321"/>
                  </a:ext>
                </a:extLst>
              </a:tr>
              <a:tr h="174053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Поэтический вечер чтения стихов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библиотеках  пройдет поэтический вечер поколений, где молодое поколение будет делится  стихотворениями и совместно  обсуждать их с Серебряными Волонтерами Победы и с представителями видевшими своими глазами тяготы ВОВ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поэтических вечера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муниципальных образований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участников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Серебряных Волонтеров Победы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Волонтеров Победы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7.12.2018-8.12.2018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874301"/>
                  </a:ext>
                </a:extLst>
              </a:tr>
              <a:tr h="141418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почта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Совместно с командой «Серебряные Волонтеры Победы» пройдет оформление  поздравительных открыток с Новым Годом, для  представителей видевшими своими глазами тяготы ВОВ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муниципальных образований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школ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 открыток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Серебряных Волонтеров Победы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Волонтеров Победы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10.12.2018-21.12.2018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23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8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0273" y="1623462"/>
            <a:ext cx="1129145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273" y="768817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380946"/>
            <a:ext cx="127538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На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волне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974631"/>
              </p:ext>
            </p:extLst>
          </p:nvPr>
        </p:nvGraphicFramePr>
        <p:xfrm>
          <a:off x="322118" y="445622"/>
          <a:ext cx="11547763" cy="5822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479">
                  <a:extLst>
                    <a:ext uri="{9D8B030D-6E8A-4147-A177-3AD203B41FA5}">
                      <a16:colId xmlns:a16="http://schemas.microsoft.com/office/drawing/2014/main" val="679013964"/>
                    </a:ext>
                  </a:extLst>
                </a:gridCol>
                <a:gridCol w="1700285">
                  <a:extLst>
                    <a:ext uri="{9D8B030D-6E8A-4147-A177-3AD203B41FA5}">
                      <a16:colId xmlns:a16="http://schemas.microsoft.com/office/drawing/2014/main" val="714551871"/>
                    </a:ext>
                  </a:extLst>
                </a:gridCol>
                <a:gridCol w="4618918">
                  <a:extLst>
                    <a:ext uri="{9D8B030D-6E8A-4147-A177-3AD203B41FA5}">
                      <a16:colId xmlns:a16="http://schemas.microsoft.com/office/drawing/2014/main" val="1101131279"/>
                    </a:ext>
                  </a:extLst>
                </a:gridCol>
                <a:gridCol w="3429093">
                  <a:extLst>
                    <a:ext uri="{9D8B030D-6E8A-4147-A177-3AD203B41FA5}">
                      <a16:colId xmlns:a16="http://schemas.microsoft.com/office/drawing/2014/main" val="1887724251"/>
                    </a:ext>
                  </a:extLst>
                </a:gridCol>
                <a:gridCol w="1423988">
                  <a:extLst>
                    <a:ext uri="{9D8B030D-6E8A-4147-A177-3AD203B41FA5}">
                      <a16:colId xmlns:a16="http://schemas.microsoft.com/office/drawing/2014/main" val="744639926"/>
                    </a:ext>
                  </a:extLst>
                </a:gridCol>
              </a:tblGrid>
              <a:tr h="91074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0" marR="30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«Новогодний огонек»</a:t>
                      </a:r>
                      <a:endParaRPr lang="ru-RU" sz="1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0" marR="304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Совместное участие молодежи с Серебряными Волонтерами Победы в концерте для ветеранов находящимся на лечение в госпитале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0" marR="304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госпиталь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выступающих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Серебряных Волонтеров Победы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Волонтера Победы</a:t>
                      </a:r>
                      <a:endParaRPr lang="ru-RU" sz="1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0" marR="304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20.12.2018-25.12.2018</a:t>
                      </a:r>
                      <a:endParaRPr lang="ru-RU" sz="1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0" marR="304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03729"/>
                  </a:ext>
                </a:extLst>
              </a:tr>
              <a:tr h="12143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0" marR="30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Просмотр советских фильмов</a:t>
                      </a:r>
                      <a:endParaRPr lang="ru-RU" sz="1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0" marR="304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Совместно со старшим поколением просмотр и обсуждение фильмов</a:t>
                      </a:r>
                      <a:endParaRPr lang="ru-RU" sz="1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0" marR="304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просмотра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муниципальных образований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участников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Серебряных Волонтеров Победы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Волонтера Победы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представителя переживший тяготы ВОВ</a:t>
                      </a:r>
                      <a:endParaRPr lang="ru-RU" sz="1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0" marR="304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14.01.2019-19.01.2019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0" marR="304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424294"/>
                  </a:ext>
                </a:extLst>
              </a:tr>
              <a:tr h="11131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0" marR="30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Мастер-наставник</a:t>
                      </a:r>
                      <a:endParaRPr lang="ru-RU" sz="1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0" marR="304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подарков, сувениров, праздничных открыток для поздравления пожилых людей и представителей видевшими своими глазами тяготы ВОВ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0" marR="304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муниципальных образований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школ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 открыток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Серебряных Волонтеров Победы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Волонтеров Победы</a:t>
                      </a:r>
                      <a:endParaRPr lang="ru-RU" sz="1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0" marR="304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21.01.2019-21.02.2019</a:t>
                      </a:r>
                      <a:endParaRPr lang="ru-RU" sz="1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0" marR="304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579429"/>
                  </a:ext>
                </a:extLst>
              </a:tr>
              <a:tr h="11131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0" marR="30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 в дом</a:t>
                      </a:r>
                      <a:endParaRPr lang="ru-RU" sz="1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0" marR="304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Поздравление представителей мужского пола, пережившие тяготы ВОВ</a:t>
                      </a:r>
                      <a:endParaRPr lang="ru-RU" sz="1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0" marR="304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муниципальных образований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представителей пережившие тяготы ВОВ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Серебряных Волонтеров Победы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Волонтеров Победы</a:t>
                      </a:r>
                      <a:endParaRPr lang="ru-RU" sz="1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0" marR="304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23.02.2019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0" marR="304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913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8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0273" y="1623462"/>
            <a:ext cx="1129145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273" y="768817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380946"/>
            <a:ext cx="127538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На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волне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2099"/>
              </p:ext>
            </p:extLst>
          </p:nvPr>
        </p:nvGraphicFramePr>
        <p:xfrm>
          <a:off x="542638" y="768817"/>
          <a:ext cx="11199090" cy="5268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7299">
                  <a:extLst>
                    <a:ext uri="{9D8B030D-6E8A-4147-A177-3AD203B41FA5}">
                      <a16:colId xmlns:a16="http://schemas.microsoft.com/office/drawing/2014/main" val="4080948603"/>
                    </a:ext>
                  </a:extLst>
                </a:gridCol>
                <a:gridCol w="3094686">
                  <a:extLst>
                    <a:ext uri="{9D8B030D-6E8A-4147-A177-3AD203B41FA5}">
                      <a16:colId xmlns:a16="http://schemas.microsoft.com/office/drawing/2014/main" val="2181199471"/>
                    </a:ext>
                  </a:extLst>
                </a:gridCol>
                <a:gridCol w="2920558">
                  <a:extLst>
                    <a:ext uri="{9D8B030D-6E8A-4147-A177-3AD203B41FA5}">
                      <a16:colId xmlns:a16="http://schemas.microsoft.com/office/drawing/2014/main" val="770835199"/>
                    </a:ext>
                  </a:extLst>
                </a:gridCol>
                <a:gridCol w="2761419">
                  <a:extLst>
                    <a:ext uri="{9D8B030D-6E8A-4147-A177-3AD203B41FA5}">
                      <a16:colId xmlns:a16="http://schemas.microsoft.com/office/drawing/2014/main" val="4026629415"/>
                    </a:ext>
                  </a:extLst>
                </a:gridCol>
                <a:gridCol w="1945128">
                  <a:extLst>
                    <a:ext uri="{9D8B030D-6E8A-4147-A177-3AD203B41FA5}">
                      <a16:colId xmlns:a16="http://schemas.microsoft.com/office/drawing/2014/main" val="3414696541"/>
                    </a:ext>
                  </a:extLst>
                </a:gridCol>
              </a:tblGrid>
              <a:tr h="262324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Милые дамы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Поздравление представителей женского пола, пережившие тяготы ВОВ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муниципальных образований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представителей пережившие тяготы ВОВ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Серебряных Волонтеров Победы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Волонтеров Победы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8.03.2019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62527"/>
                  </a:ext>
                </a:extLst>
              </a:tr>
              <a:tr h="63912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отчетов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отчета в виде инфографики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26.04.2019-29.04.2019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847247"/>
                  </a:ext>
                </a:extLst>
              </a:tr>
              <a:tr h="20056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итогов «Пусть не прервется нить поколений»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Творческий фестиваль поколений, в рамках которого пройдет торжественное награждение активистов проекта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1.05.2019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995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4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0273" y="1623462"/>
            <a:ext cx="1129145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273" y="768817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380946"/>
            <a:ext cx="127538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На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волне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36707"/>
              </p:ext>
            </p:extLst>
          </p:nvPr>
        </p:nvGraphicFramePr>
        <p:xfrm>
          <a:off x="261258" y="768817"/>
          <a:ext cx="11669484" cy="54929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00744">
                  <a:extLst>
                    <a:ext uri="{9D8B030D-6E8A-4147-A177-3AD203B41FA5}">
                      <a16:colId xmlns:a16="http://schemas.microsoft.com/office/drawing/2014/main" val="750051656"/>
                    </a:ext>
                  </a:extLst>
                </a:gridCol>
                <a:gridCol w="4046470">
                  <a:extLst>
                    <a:ext uri="{9D8B030D-6E8A-4147-A177-3AD203B41FA5}">
                      <a16:colId xmlns:a16="http://schemas.microsoft.com/office/drawing/2014/main" val="2037728338"/>
                    </a:ext>
                  </a:extLst>
                </a:gridCol>
                <a:gridCol w="2539688">
                  <a:extLst>
                    <a:ext uri="{9D8B030D-6E8A-4147-A177-3AD203B41FA5}">
                      <a16:colId xmlns:a16="http://schemas.microsoft.com/office/drawing/2014/main" val="2663580433"/>
                    </a:ext>
                  </a:extLst>
                </a:gridCol>
                <a:gridCol w="2070002">
                  <a:extLst>
                    <a:ext uri="{9D8B030D-6E8A-4147-A177-3AD203B41FA5}">
                      <a16:colId xmlns:a16="http://schemas.microsoft.com/office/drawing/2014/main" val="40831919"/>
                    </a:ext>
                  </a:extLst>
                </a:gridCol>
                <a:gridCol w="2412580">
                  <a:extLst>
                    <a:ext uri="{9D8B030D-6E8A-4147-A177-3AD203B41FA5}">
                      <a16:colId xmlns:a16="http://schemas.microsoft.com/office/drawing/2014/main" val="3848498895"/>
                    </a:ext>
                  </a:extLst>
                </a:gridCol>
              </a:tblGrid>
              <a:tr h="1439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статьи расходов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единицы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единиц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286505"/>
                  </a:ext>
                </a:extLst>
              </a:tr>
              <a:tr h="1439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Канцелярские товары и  другие статьи расходов (по необходимости)</a:t>
                      </a:r>
                      <a:endParaRPr lang="ru-RU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единицы (руб.)</a:t>
                      </a:r>
                      <a:endParaRPr lang="ru-RU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единиц (шт.)</a:t>
                      </a:r>
                      <a:endParaRPr lang="ru-RU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115416"/>
                  </a:ext>
                </a:extLst>
              </a:tr>
              <a:tr h="3700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Печатная продукция</a:t>
                      </a:r>
                      <a:endParaRPr lang="ru-RU" sz="1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</a:t>
                      </a:r>
                      <a:endParaRPr lang="ru-RU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993305"/>
                  </a:ext>
                </a:extLst>
              </a:tr>
              <a:tr h="3700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 на мастер классы</a:t>
                      </a:r>
                      <a:endParaRPr lang="ru-RU" sz="1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</a:t>
                      </a:r>
                      <a:endParaRPr lang="ru-RU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885936"/>
                  </a:ext>
                </a:extLst>
              </a:tr>
              <a:tr h="3700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Канцтовары </a:t>
                      </a:r>
                      <a:endParaRPr lang="ru-RU" sz="1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319299"/>
                  </a:ext>
                </a:extLst>
              </a:tr>
              <a:tr h="3700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67 000</a:t>
                      </a:r>
                      <a:endParaRPr lang="ru-RU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034847"/>
                  </a:ext>
                </a:extLst>
              </a:tr>
              <a:tr h="11342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комментарий и обоснование: </a:t>
                      </a:r>
                      <a:r>
                        <a:rPr lang="ru-RU" sz="1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печатная продукция и материалы будут использоваться в целях проведения в учебных заведениях неформальных встреч, где представители прожившие тяготы ВОВ в рамках встречи проведут мастер класс и расскажут о своем жизненном пути</a:t>
                      </a:r>
                      <a:endParaRPr lang="ru-RU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44326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627693" y="21375"/>
            <a:ext cx="4253793" cy="640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СМЕТА ПРОЕКТА </a:t>
            </a:r>
            <a:endParaRPr lang="ru-RU" sz="35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0273" y="1623462"/>
            <a:ext cx="1129145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273" y="768817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380946"/>
            <a:ext cx="127538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На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волне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646134"/>
              </p:ext>
            </p:extLst>
          </p:nvPr>
        </p:nvGraphicFramePr>
        <p:xfrm>
          <a:off x="635003" y="340673"/>
          <a:ext cx="11106724" cy="58794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4540">
                  <a:extLst>
                    <a:ext uri="{9D8B030D-6E8A-4147-A177-3AD203B41FA5}">
                      <a16:colId xmlns:a16="http://schemas.microsoft.com/office/drawing/2014/main" val="3436557876"/>
                    </a:ext>
                  </a:extLst>
                </a:gridCol>
                <a:gridCol w="3998562">
                  <a:extLst>
                    <a:ext uri="{9D8B030D-6E8A-4147-A177-3AD203B41FA5}">
                      <a16:colId xmlns:a16="http://schemas.microsoft.com/office/drawing/2014/main" val="1467315764"/>
                    </a:ext>
                  </a:extLst>
                </a:gridCol>
                <a:gridCol w="2417211">
                  <a:extLst>
                    <a:ext uri="{9D8B030D-6E8A-4147-A177-3AD203B41FA5}">
                      <a16:colId xmlns:a16="http://schemas.microsoft.com/office/drawing/2014/main" val="306171357"/>
                    </a:ext>
                  </a:extLst>
                </a:gridCol>
                <a:gridCol w="1970176">
                  <a:extLst>
                    <a:ext uri="{9D8B030D-6E8A-4147-A177-3AD203B41FA5}">
                      <a16:colId xmlns:a16="http://schemas.microsoft.com/office/drawing/2014/main" val="926604226"/>
                    </a:ext>
                  </a:extLst>
                </a:gridCol>
                <a:gridCol w="2296235">
                  <a:extLst>
                    <a:ext uri="{9D8B030D-6E8A-4147-A177-3AD203B41FA5}">
                      <a16:colId xmlns:a16="http://schemas.microsoft.com/office/drawing/2014/main" val="829746008"/>
                    </a:ext>
                  </a:extLst>
                </a:gridCol>
              </a:tblGrid>
              <a:tr h="3123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Атрибутика и призовой фонд </a:t>
                      </a:r>
                      <a:endParaRPr lang="ru-RU" sz="2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842532"/>
                  </a:ext>
                </a:extLst>
              </a:tr>
              <a:tr h="3123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Бомбер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</a:t>
                      </a:r>
                      <a:endParaRPr lang="ru-RU" sz="2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90 000</a:t>
                      </a:r>
                      <a:endParaRPr lang="ru-RU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076166"/>
                  </a:ext>
                </a:extLst>
              </a:tr>
              <a:tr h="3123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Футболки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135 000</a:t>
                      </a:r>
                      <a:endParaRPr lang="ru-RU" sz="18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963622"/>
                  </a:ext>
                </a:extLst>
              </a:tr>
              <a:tr h="3123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Жилетки с логотипом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70 000</a:t>
                      </a:r>
                      <a:endParaRPr lang="ru-RU" sz="18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915899"/>
                  </a:ext>
                </a:extLst>
              </a:tr>
              <a:tr h="3123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Ветровки с логотипом 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1 850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83 250</a:t>
                      </a:r>
                      <a:endParaRPr lang="ru-RU" sz="18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892245"/>
                  </a:ext>
                </a:extLst>
              </a:tr>
              <a:tr h="3123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Рюкзаки с логотипом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70 000</a:t>
                      </a:r>
                      <a:endParaRPr lang="ru-RU" sz="18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575781"/>
                  </a:ext>
                </a:extLst>
              </a:tr>
              <a:tr h="3123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Кружки с логотипом</a:t>
                      </a:r>
                      <a:endParaRPr lang="ru-RU" sz="2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2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60 000</a:t>
                      </a:r>
                      <a:endParaRPr lang="ru-RU" sz="18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820680"/>
                  </a:ext>
                </a:extLst>
              </a:tr>
              <a:tr h="3123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Значки</a:t>
                      </a:r>
                      <a:endParaRPr lang="ru-RU" sz="2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13 500</a:t>
                      </a:r>
                      <a:endParaRPr lang="ru-RU" sz="18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092486"/>
                  </a:ext>
                </a:extLst>
              </a:tr>
              <a:tr h="3123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Браслет силиконовый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19 250</a:t>
                      </a:r>
                      <a:endParaRPr lang="ru-RU" sz="18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403991"/>
                  </a:ext>
                </a:extLst>
              </a:tr>
              <a:tr h="3123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Флешка</a:t>
                      </a:r>
                      <a:r>
                        <a:rPr lang="ru-RU" sz="2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логотипом</a:t>
                      </a:r>
                      <a:endParaRPr lang="ru-RU" sz="2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</a:t>
                      </a:r>
                      <a:endParaRPr lang="ru-RU" sz="2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69 350</a:t>
                      </a:r>
                      <a:endParaRPr lang="ru-RU" sz="18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647694"/>
                  </a:ext>
                </a:extLst>
              </a:tr>
              <a:tr h="3123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Термокружки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</a:t>
                      </a:r>
                      <a:endParaRPr lang="ru-RU" sz="18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225120"/>
                  </a:ext>
                </a:extLst>
              </a:tr>
              <a:tr h="3123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Рамка для дипломов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2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21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67 500</a:t>
                      </a:r>
                      <a:endParaRPr lang="ru-RU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374995"/>
                  </a:ext>
                </a:extLst>
              </a:tr>
              <a:tr h="7426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727 850</a:t>
                      </a:r>
                      <a:endParaRPr lang="ru-RU" sz="2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554955"/>
                  </a:ext>
                </a:extLst>
              </a:tr>
              <a:tr h="647229"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комментарий и обоснование: </a:t>
                      </a:r>
                      <a:r>
                        <a:rPr lang="ru-RU" sz="2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Атрибутика будет использоваться волонтерами на мероприятиях, часть атрибутики пойдет на подарки для участников проекта и волонтеров проекта. </a:t>
                      </a:r>
                      <a:endParaRPr lang="ru-RU" sz="2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539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66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0273" y="1623462"/>
            <a:ext cx="1129145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273" y="768817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380946"/>
            <a:ext cx="127538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На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волне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740614"/>
              </p:ext>
            </p:extLst>
          </p:nvPr>
        </p:nvGraphicFramePr>
        <p:xfrm>
          <a:off x="329873" y="267115"/>
          <a:ext cx="11411853" cy="60249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4471">
                  <a:extLst>
                    <a:ext uri="{9D8B030D-6E8A-4147-A177-3AD203B41FA5}">
                      <a16:colId xmlns:a16="http://schemas.microsoft.com/office/drawing/2014/main" val="2036900443"/>
                    </a:ext>
                  </a:extLst>
                </a:gridCol>
                <a:gridCol w="4100146">
                  <a:extLst>
                    <a:ext uri="{9D8B030D-6E8A-4147-A177-3AD203B41FA5}">
                      <a16:colId xmlns:a16="http://schemas.microsoft.com/office/drawing/2014/main" val="2065300247"/>
                    </a:ext>
                  </a:extLst>
                </a:gridCol>
                <a:gridCol w="2483617">
                  <a:extLst>
                    <a:ext uri="{9D8B030D-6E8A-4147-A177-3AD203B41FA5}">
                      <a16:colId xmlns:a16="http://schemas.microsoft.com/office/drawing/2014/main" val="1211605977"/>
                    </a:ext>
                  </a:extLst>
                </a:gridCol>
                <a:gridCol w="2024302">
                  <a:extLst>
                    <a:ext uri="{9D8B030D-6E8A-4147-A177-3AD203B41FA5}">
                      <a16:colId xmlns:a16="http://schemas.microsoft.com/office/drawing/2014/main" val="2797496335"/>
                    </a:ext>
                  </a:extLst>
                </a:gridCol>
                <a:gridCol w="2359317">
                  <a:extLst>
                    <a:ext uri="{9D8B030D-6E8A-4147-A177-3AD203B41FA5}">
                      <a16:colId xmlns:a16="http://schemas.microsoft.com/office/drawing/2014/main" val="22689563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Транспортные расходы на выездные семинары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единицы (руб.)</a:t>
                      </a:r>
                      <a:endParaRPr lang="ru-RU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билетов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36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Выездной семинар в городе Альметьевск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3 130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939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Выездной семинар  в городе Набережные Челны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2 897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770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Выездной семинар в городе Нижнекамск</a:t>
                      </a:r>
                      <a:endParaRPr lang="ru-RU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2 760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317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Выездной семинар в городе Болгар</a:t>
                      </a:r>
                      <a:endParaRPr lang="ru-RU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2 947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925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Выездной семинар в городе Зеленодольск</a:t>
                      </a:r>
                      <a:endParaRPr lang="ru-RU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2 166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301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</a:rPr>
                        <a:t> 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13 900  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21955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комментарий и обоснование:  </a:t>
                      </a: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Региональная команда «Серебряные Волонтеры Победы» в 5 городах Республики Татарстан обменяется опытом наставничества и взаимодействия с молодежью 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700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3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0273" y="1623462"/>
            <a:ext cx="1129145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273" y="768817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380946"/>
            <a:ext cx="127538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На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волне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386372"/>
              </p:ext>
            </p:extLst>
          </p:nvPr>
        </p:nvGraphicFramePr>
        <p:xfrm>
          <a:off x="450273" y="203200"/>
          <a:ext cx="11291453" cy="59363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9829">
                  <a:extLst>
                    <a:ext uri="{9D8B030D-6E8A-4147-A177-3AD203B41FA5}">
                      <a16:colId xmlns:a16="http://schemas.microsoft.com/office/drawing/2014/main" val="3369874899"/>
                    </a:ext>
                  </a:extLst>
                </a:gridCol>
                <a:gridCol w="4036841">
                  <a:extLst>
                    <a:ext uri="{9D8B030D-6E8A-4147-A177-3AD203B41FA5}">
                      <a16:colId xmlns:a16="http://schemas.microsoft.com/office/drawing/2014/main" val="682405003"/>
                    </a:ext>
                  </a:extLst>
                </a:gridCol>
                <a:gridCol w="2476154">
                  <a:extLst>
                    <a:ext uri="{9D8B030D-6E8A-4147-A177-3AD203B41FA5}">
                      <a16:colId xmlns:a16="http://schemas.microsoft.com/office/drawing/2014/main" val="1114171533"/>
                    </a:ext>
                  </a:extLst>
                </a:gridCol>
                <a:gridCol w="1984204">
                  <a:extLst>
                    <a:ext uri="{9D8B030D-6E8A-4147-A177-3AD203B41FA5}">
                      <a16:colId xmlns:a16="http://schemas.microsoft.com/office/drawing/2014/main" val="3328086601"/>
                    </a:ext>
                  </a:extLst>
                </a:gridCol>
                <a:gridCol w="2334425">
                  <a:extLst>
                    <a:ext uri="{9D8B030D-6E8A-4147-A177-3AD203B41FA5}">
                      <a16:colId xmlns:a16="http://schemas.microsoft.com/office/drawing/2014/main" val="97799478"/>
                    </a:ext>
                  </a:extLst>
                </a:gridCol>
              </a:tblGrid>
              <a:tr h="733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</a:t>
                      </a:r>
                      <a:endParaRPr lang="ru-RU" sz="2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35469"/>
                  </a:ext>
                </a:extLst>
              </a:tr>
              <a:tr h="733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5 250</a:t>
                      </a:r>
                      <a:endParaRPr lang="ru-RU" sz="2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15 750</a:t>
                      </a:r>
                      <a:endParaRPr lang="ru-RU" sz="2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489225"/>
                  </a:ext>
                </a:extLst>
              </a:tr>
              <a:tr h="733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 </a:t>
                      </a:r>
                      <a:endParaRPr lang="ru-RU" sz="2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</a:t>
                      </a:r>
                      <a:endParaRPr lang="ru-RU" sz="2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14 000</a:t>
                      </a:r>
                      <a:endParaRPr lang="ru-RU" sz="2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62448"/>
                  </a:ext>
                </a:extLst>
              </a:tr>
              <a:tr h="22685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музыкально – технического оборудования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3 150 в час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ч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31 500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980614"/>
                  </a:ext>
                </a:extLst>
              </a:tr>
              <a:tr h="733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61 250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127128"/>
                  </a:ext>
                </a:extLst>
              </a:tr>
              <a:tr h="733556">
                <a:tc grid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смете</a:t>
                      </a:r>
                      <a:endParaRPr lang="ru-RU" sz="2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870 000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796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0273" y="1623462"/>
            <a:ext cx="1129145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273" y="768817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380946"/>
            <a:ext cx="127538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На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волне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40143" r="13774" b="-1"/>
          <a:stretch/>
        </p:blipFill>
        <p:spPr>
          <a:xfrm>
            <a:off x="193964" y="914400"/>
            <a:ext cx="3962400" cy="4537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12673" y="249727"/>
            <a:ext cx="732905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КООРДИНАТОРЫ ПРОЕКТА:</a:t>
            </a:r>
            <a:r>
              <a:rPr lang="ru-RU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sz="2500" b="1" dirty="0" err="1" smtClean="0">
                <a:solidFill>
                  <a:schemeClr val="bg1"/>
                </a:solidFill>
              </a:rPr>
              <a:t>Биктимирова</a:t>
            </a:r>
            <a:r>
              <a:rPr lang="ru-RU" sz="2500" b="1" dirty="0" smtClean="0">
                <a:solidFill>
                  <a:schemeClr val="bg1"/>
                </a:solidFill>
              </a:rPr>
              <a:t> </a:t>
            </a:r>
            <a:r>
              <a:rPr lang="ru-RU" sz="2500" b="1" dirty="0">
                <a:solidFill>
                  <a:schemeClr val="bg1"/>
                </a:solidFill>
              </a:rPr>
              <a:t>Наиля  </a:t>
            </a:r>
            <a:r>
              <a:rPr lang="ru-RU" sz="2500" b="1" dirty="0" smtClean="0">
                <a:solidFill>
                  <a:schemeClr val="bg1"/>
                </a:solidFill>
              </a:rPr>
              <a:t>Рустамовна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b="1" dirty="0" smtClean="0">
                <a:solidFill>
                  <a:schemeClr val="tx2"/>
                </a:solidFill>
              </a:rPr>
              <a:t>Номер телефона: </a:t>
            </a:r>
            <a:r>
              <a:rPr lang="ru-RU" sz="2500" dirty="0" smtClean="0">
                <a:solidFill>
                  <a:schemeClr val="bg1"/>
                </a:solidFill>
              </a:rPr>
              <a:t>8(917)280-47-31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b="1" dirty="0" smtClean="0">
                <a:solidFill>
                  <a:schemeClr val="tx2"/>
                </a:solidFill>
              </a:rPr>
              <a:t>Ссылка </a:t>
            </a:r>
            <a:r>
              <a:rPr lang="ru-RU" sz="2500" b="1" dirty="0" err="1" smtClean="0">
                <a:solidFill>
                  <a:schemeClr val="tx2"/>
                </a:solidFill>
              </a:rPr>
              <a:t>вк</a:t>
            </a:r>
            <a:r>
              <a:rPr lang="ru-RU" sz="2500" b="1" dirty="0" smtClean="0">
                <a:solidFill>
                  <a:schemeClr val="tx2"/>
                </a:solidFill>
              </a:rPr>
              <a:t>: </a:t>
            </a:r>
            <a:r>
              <a:rPr lang="en-US" sz="2500" dirty="0">
                <a:solidFill>
                  <a:schemeClr val="bg1"/>
                </a:solidFill>
              </a:rPr>
              <a:t>https://vk.com/id152120354</a:t>
            </a:r>
            <a:endParaRPr lang="ru-RU" sz="2500" dirty="0" smtClean="0">
              <a:solidFill>
                <a:schemeClr val="bg1"/>
              </a:solidFill>
            </a:endParaRPr>
          </a:p>
          <a:p>
            <a:endParaRPr lang="ru-RU" sz="2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500" b="1" u="sng" dirty="0" err="1" smtClean="0">
                <a:solidFill>
                  <a:schemeClr val="bg1"/>
                </a:solidFill>
              </a:rPr>
              <a:t>Халитова</a:t>
            </a:r>
            <a:r>
              <a:rPr lang="ru-RU" sz="2500" b="1" u="sng" dirty="0" smtClean="0">
                <a:solidFill>
                  <a:schemeClr val="bg1"/>
                </a:solidFill>
              </a:rPr>
              <a:t> </a:t>
            </a:r>
            <a:r>
              <a:rPr lang="ru-RU" sz="2500" b="1" u="sng" dirty="0">
                <a:solidFill>
                  <a:schemeClr val="bg1"/>
                </a:solidFill>
              </a:rPr>
              <a:t>Хрия </a:t>
            </a:r>
            <a:r>
              <a:rPr lang="ru-RU" sz="2500" b="1" u="sng" dirty="0" err="1" smtClean="0">
                <a:solidFill>
                  <a:schemeClr val="bg1"/>
                </a:solidFill>
              </a:rPr>
              <a:t>Усмановна</a:t>
            </a:r>
            <a:endParaRPr lang="ru-RU" sz="2500" b="1" u="sng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b="1" dirty="0" smtClean="0">
                <a:solidFill>
                  <a:schemeClr val="tx2"/>
                </a:solidFill>
              </a:rPr>
              <a:t>Номер телефона: </a:t>
            </a:r>
            <a:r>
              <a:rPr lang="ru-RU" sz="2500" dirty="0" smtClean="0">
                <a:solidFill>
                  <a:schemeClr val="bg1"/>
                </a:solidFill>
              </a:rPr>
              <a:t>8(987)416-81-68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b="1" dirty="0" smtClean="0">
                <a:solidFill>
                  <a:schemeClr val="tx2"/>
                </a:solidFill>
              </a:rPr>
              <a:t>Ссылка </a:t>
            </a:r>
            <a:r>
              <a:rPr lang="ru-RU" sz="2500" b="1" dirty="0" err="1" smtClean="0">
                <a:solidFill>
                  <a:schemeClr val="tx2"/>
                </a:solidFill>
              </a:rPr>
              <a:t>вк</a:t>
            </a:r>
            <a:r>
              <a:rPr lang="ru-RU" sz="2500" b="1" dirty="0" smtClean="0">
                <a:solidFill>
                  <a:schemeClr val="tx2"/>
                </a:solidFill>
              </a:rPr>
              <a:t>: </a:t>
            </a:r>
            <a:r>
              <a:rPr lang="en-US" sz="2500" dirty="0">
                <a:solidFill>
                  <a:schemeClr val="bg1"/>
                </a:solidFill>
              </a:rPr>
              <a:t>https://vk.com/id152904230</a:t>
            </a:r>
            <a:endParaRPr lang="ru-RU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7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0273" y="1623462"/>
            <a:ext cx="1129145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 </a:t>
            </a:r>
            <a:r>
              <a:rPr lang="ru-RU" sz="25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Укрепление связи </a:t>
            </a:r>
            <a:r>
              <a:rPr lang="ru-RU" sz="25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поколений и формирование систематической работы по патриотическому воспитанию </a:t>
            </a:r>
            <a:r>
              <a:rPr lang="ru-RU" sz="25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молодежи.</a:t>
            </a:r>
          </a:p>
          <a:p>
            <a:pPr algn="just"/>
            <a:endParaRPr lang="ru-RU" sz="2500" dirty="0" smtClean="0">
              <a:solidFill>
                <a:srgbClr val="0D0D0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</a:t>
            </a:r>
            <a:endParaRPr lang="ru-RU" sz="3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Серебряные волонтеры, молодежь от 14-30 лет, ветераны ВОВ, вдовы участников ВОВ, дети войны, труженики тыла,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узники концлагерей,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 Социалистического Труда, Герои Российской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</a:p>
          <a:p>
            <a:pPr algn="just"/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проекта: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Татарстан</a:t>
            </a:r>
          </a:p>
          <a:p>
            <a:pPr algn="just"/>
            <a:r>
              <a:rPr lang="ru-RU" sz="25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273" y="768817"/>
            <a:ext cx="6048900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Категория проекта: </a:t>
            </a:r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Наставничество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380946"/>
            <a:ext cx="127538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На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волне</a:t>
            </a:r>
          </a:p>
        </p:txBody>
      </p:sp>
    </p:spTree>
    <p:extLst>
      <p:ext uri="{BB962C8B-B14F-4D97-AF65-F5344CB8AC3E}">
        <p14:creationId xmlns:p14="http://schemas.microsoft.com/office/powerpoint/2010/main" val="11563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1478" y="2570853"/>
            <a:ext cx="2807372" cy="1015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59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5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0545" y="624963"/>
            <a:ext cx="7204364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Сформировать команду «Серебряные Волонтеры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Победы Республики Татарстан».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обмена опытом между «Серебряными Волонтерами Победы» и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молодежью Республики Татарстан.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Собрать информацию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работе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Серебряных Волонтеров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Победы Республики Татарстан,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также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ветеранах, вдовах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участников ВОВ,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тружениках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тыла,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детях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войны,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узниках концлагерей,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Героев Социалистического труда, Героев Российской Федерации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организации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неформальных встреч с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проведением мастер классов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учебных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заведениях Республики Татарстан.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Укрепить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духовную связь между людьми разных поколений, посредством неформальных встреч и творческих мастер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классов.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Оказать помощь нуждающимся представителям, прожившим тяготы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ВОВ.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в учебных заведениях диалоги поколений, в рамках которого будет проходить обмен опытом.</a:t>
            </a:r>
            <a:endParaRPr lang="ru-RU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380946"/>
            <a:ext cx="127538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На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волне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0906" y="896164"/>
            <a:ext cx="6096000" cy="57513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использовании различных форм деятельности в 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процессе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патриотического воспитания молодежи;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воспитании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подрастающего поколения через личные знакомства, общение и 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творческую совместную деятельность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людьми старшего поколения и представителями, прошедшими тяготы ВОВ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проекта пройдет конкурс «Чемодан памяти детей», где ребенок оформляет впечатления от встречи с представителем прошедшими тяготы ВОВ. Это может быть рассказ, рисунок, стихотворение. Самые творческие и трогательные авторы будут поощрены, а их работы сохранены в музее ТРО ВОД «Волонтеры Победы». Этот конкурс даст толчок заинтересованности детей к проблеме сохранения памяти о людях прошедших тяготы ВОВ.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423" y="255924"/>
            <a:ext cx="6575518" cy="640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УНИКАЛЬНОСТЬ ПРОЕКТА:</a:t>
            </a:r>
            <a:endParaRPr lang="ru-RU" sz="35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53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8883"/>
            <a:ext cx="12192000" cy="78731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72" y="1334863"/>
            <a:ext cx="11824855" cy="521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КОЛИЧЕСТВЕННЫЕ: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менее 5 муниципалитетов Республики Татарстан включенных в проект;</a:t>
            </a:r>
            <a:endParaRPr lang="ru-RU" sz="1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1 500 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добровольцев Республики Татарстан,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вовлеченных в мероприятия проекта;</a:t>
            </a:r>
            <a:endParaRPr lang="ru-RU" sz="1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менее 25 проведенных республиканских мероприятий;</a:t>
            </a:r>
            <a:endParaRPr lang="ru-RU" sz="1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70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упоминаний в СМИ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КАЧЕСТВЕННЫЕ:</a:t>
            </a:r>
            <a:endParaRPr lang="ru-RU" sz="19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детьми навыков социального общения с взрослыми;</a:t>
            </a:r>
          </a:p>
          <a:p>
            <a:pPr marL="342900" lvl="0" indent="-342900" algn="just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готовность участников мероприятий к сознательной и активной самореализации в социально значимой деятельности на благо Отечества;</a:t>
            </a:r>
          </a:p>
          <a:p>
            <a:pPr marL="342900" lvl="0" indent="-342900" algn="just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проявление устойчивого интереса к истории России, к проблемам и особенностям развития современного общества и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государства в целом;</a:t>
            </a:r>
            <a:endParaRPr lang="ru-RU" sz="19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представители молодого поколения более охотно отзываются на участие в мероприятиях и конкурсах, выполняют работу волонтеров. Интерес к массовым мероприятиям, активизация подростков и молодежи показывает повышение духовно-нравственного уровня подрастающего поколения, формирование его патриотического становления, гражданского сознания и самосознания.</a:t>
            </a:r>
            <a:endParaRPr lang="ru-RU" sz="19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9083" y="243187"/>
            <a:ext cx="697383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ПРОЕКТА</a:t>
            </a:r>
            <a:endParaRPr lang="ru-RU" sz="4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380946"/>
            <a:ext cx="127538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На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волне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7225" y="1881690"/>
            <a:ext cx="6206837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каждым годом ряды ветеранов ВОВ становятся меньше, на данный момент 1990 ветеранов ВОВ в Республике Татарстан и 936 в г. Казани. </a:t>
            </a:r>
            <a:r>
              <a:rPr lang="ru-RU" sz="21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Уходит </a:t>
            </a:r>
            <a:r>
              <a:rPr lang="ru-RU" sz="21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21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околение</a:t>
            </a:r>
            <a:r>
              <a:rPr lang="ru-RU" sz="21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пережившее страшные годы </a:t>
            </a:r>
            <a:r>
              <a:rPr lang="ru-RU" sz="21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войны.</a:t>
            </a:r>
          </a:p>
          <a:p>
            <a:pPr algn="just"/>
            <a:r>
              <a:rPr lang="ru-RU" sz="21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1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в этот момент очень важно не потерять ниточку, связывающую поколения, чтобы дети помнили о героической жизни наших бабушек и дедушек, своих прабабушек и прадедушек. И поэтому проект «На одной волне» является актуальным, необходимым в первую очередь подрастающему поколению.</a:t>
            </a:r>
            <a:endParaRPr lang="ru-RU" sz="2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7928" y="625374"/>
            <a:ext cx="626543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АКТУАЛЬНОСТЬ ПРОЕКТА</a:t>
            </a:r>
            <a:endParaRPr lang="ru-RU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9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0273" y="1623462"/>
            <a:ext cx="1129145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273" y="768817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380946"/>
            <a:ext cx="127538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На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волне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425311"/>
              </p:ext>
            </p:extLst>
          </p:nvPr>
        </p:nvGraphicFramePr>
        <p:xfrm>
          <a:off x="536865" y="710320"/>
          <a:ext cx="11204862" cy="5592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376">
                  <a:extLst>
                    <a:ext uri="{9D8B030D-6E8A-4147-A177-3AD203B41FA5}">
                      <a16:colId xmlns:a16="http://schemas.microsoft.com/office/drawing/2014/main" val="753261918"/>
                    </a:ext>
                  </a:extLst>
                </a:gridCol>
                <a:gridCol w="2604655">
                  <a:extLst>
                    <a:ext uri="{9D8B030D-6E8A-4147-A177-3AD203B41FA5}">
                      <a16:colId xmlns:a16="http://schemas.microsoft.com/office/drawing/2014/main" val="122409357"/>
                    </a:ext>
                  </a:extLst>
                </a:gridCol>
                <a:gridCol w="3768436">
                  <a:extLst>
                    <a:ext uri="{9D8B030D-6E8A-4147-A177-3AD203B41FA5}">
                      <a16:colId xmlns:a16="http://schemas.microsoft.com/office/drawing/2014/main" val="828856153"/>
                    </a:ext>
                  </a:extLst>
                </a:gridCol>
                <a:gridCol w="2715491">
                  <a:extLst>
                    <a:ext uri="{9D8B030D-6E8A-4147-A177-3AD203B41FA5}">
                      <a16:colId xmlns:a16="http://schemas.microsoft.com/office/drawing/2014/main" val="2055708075"/>
                    </a:ext>
                  </a:extLst>
                </a:gridCol>
                <a:gridCol w="1556904">
                  <a:extLst>
                    <a:ext uri="{9D8B030D-6E8A-4147-A177-3AD203B41FA5}">
                      <a16:colId xmlns:a16="http://schemas.microsoft.com/office/drawing/2014/main" val="2437298451"/>
                    </a:ext>
                  </a:extLst>
                </a:gridCol>
              </a:tblGrid>
              <a:tr h="515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№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Наименования мероприятия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Описание 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Количественные показатели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Дата проведения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008533"/>
                  </a:ext>
                </a:extLst>
              </a:tr>
              <a:tr h="235976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Запуск проекта </a:t>
                      </a:r>
                      <a:endParaRPr lang="ru-RU" sz="17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"</a:t>
                      </a:r>
                      <a:r>
                        <a:rPr lang="ru-RU" sz="1700" dirty="0">
                          <a:effectLst/>
                        </a:rPr>
                        <a:t>На одной волне"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При поддержке Центрального Штаба, проведут масштабную ин-формационную компанию Проекта на каждом ее этапе, информируя руководство региона, средства массовой </a:t>
                      </a:r>
                      <a:r>
                        <a:rPr lang="ru-RU" sz="1700" dirty="0" smtClean="0">
                          <a:effectLst/>
                        </a:rPr>
                        <a:t>информации </a:t>
                      </a:r>
                      <a:r>
                        <a:rPr lang="ru-RU" sz="1700" dirty="0">
                          <a:effectLst/>
                        </a:rPr>
                        <a:t>региона и население.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35 районных СМИ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35 групп в соц. сети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5 газет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3 телевидения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8.10.2018-22.10.2018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526666"/>
                  </a:ext>
                </a:extLst>
              </a:tr>
              <a:tr h="104229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dirty="0" smtClean="0">
                          <a:effectLst/>
                        </a:rPr>
                        <a:t>2.</a:t>
                      </a: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Итоговый образовательный сбор «Волонтеры Победы. Готов к Победам»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Обучение региональной команды «Серебряные Волонтеры Победы»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10 Серебряных Волонтеров Победы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150 Волонтеров Победы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14.10.2018-17.10.2018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242897"/>
                  </a:ext>
                </a:extLst>
              </a:tr>
              <a:tr h="156928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dirty="0" smtClean="0">
                          <a:effectLst/>
                        </a:rPr>
                        <a:t>3.</a:t>
                      </a: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Регистрация Серебряных волонтеров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Желающий серебряный волонтер связывается с районным координатором отделения  «Волонтеры Победы» и  заполняет анкету 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23.10.2018- 31.10.2018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1" marR="408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134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07299" y="79294"/>
            <a:ext cx="5294014" cy="640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МЕРОПРИЯТИЙ</a:t>
            </a:r>
            <a:endParaRPr lang="ru-RU" sz="35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0273" y="1623462"/>
            <a:ext cx="1129145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273" y="768817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380946"/>
            <a:ext cx="127538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На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волне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409289"/>
              </p:ext>
            </p:extLst>
          </p:nvPr>
        </p:nvGraphicFramePr>
        <p:xfrm>
          <a:off x="235526" y="263236"/>
          <a:ext cx="11610110" cy="6012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645">
                  <a:extLst>
                    <a:ext uri="{9D8B030D-6E8A-4147-A177-3AD203B41FA5}">
                      <a16:colId xmlns:a16="http://schemas.microsoft.com/office/drawing/2014/main" val="2277708008"/>
                    </a:ext>
                  </a:extLst>
                </a:gridCol>
                <a:gridCol w="3256436">
                  <a:extLst>
                    <a:ext uri="{9D8B030D-6E8A-4147-A177-3AD203B41FA5}">
                      <a16:colId xmlns:a16="http://schemas.microsoft.com/office/drawing/2014/main" val="3379579366"/>
                    </a:ext>
                  </a:extLst>
                </a:gridCol>
                <a:gridCol w="4471102">
                  <a:extLst>
                    <a:ext uri="{9D8B030D-6E8A-4147-A177-3AD203B41FA5}">
                      <a16:colId xmlns:a16="http://schemas.microsoft.com/office/drawing/2014/main" val="965321262"/>
                    </a:ext>
                  </a:extLst>
                </a:gridCol>
                <a:gridCol w="1419409">
                  <a:extLst>
                    <a:ext uri="{9D8B030D-6E8A-4147-A177-3AD203B41FA5}">
                      <a16:colId xmlns:a16="http://schemas.microsoft.com/office/drawing/2014/main" val="301647472"/>
                    </a:ext>
                  </a:extLst>
                </a:gridCol>
                <a:gridCol w="2016518">
                  <a:extLst>
                    <a:ext uri="{9D8B030D-6E8A-4147-A177-3AD203B41FA5}">
                      <a16:colId xmlns:a16="http://schemas.microsoft.com/office/drawing/2014/main" val="276560860"/>
                    </a:ext>
                  </a:extLst>
                </a:gridCol>
              </a:tblGrid>
              <a:tr h="165872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Открытие команды «Серебряные Волонтеры Победы» в районах Республики Татарстан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Обсуждение плана работы совместно с руководителем отделения «Волонтеры Победы»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1.11.2018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76862"/>
                  </a:ext>
                </a:extLst>
              </a:tr>
              <a:tr h="26954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базы наставников среди команды «Серебряные Волонтеры Победы» и представителей видевшими своими глазами тяготы ВОВ, для проведения мастер классов в учебных заведениях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12.11.2018-17.11.2018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120976"/>
                  </a:ext>
                </a:extLst>
              </a:tr>
              <a:tr h="165872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«Адреса заботы»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 нуждающихся в помощи ветеранов, вдов участников ВОВ, детей войты, тружеников тыла, узников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12.11.2018-17.11.2018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6" marR="4507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88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0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0273" y="1623462"/>
            <a:ext cx="1129145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273" y="768817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380946"/>
            <a:ext cx="127538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  <a:ea typeface="Calibri" panose="020F0502020204030204" pitchFamily="34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На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одной </a:t>
            </a:r>
            <a:r>
              <a:rPr lang="ru-RU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волне</a:t>
            </a:r>
            <a:r>
              <a:rPr lang="en-US" sz="2500" dirty="0" smtClean="0">
                <a:solidFill>
                  <a:schemeClr val="bg1"/>
                </a:solidFill>
                <a:latin typeface="Lobster" panose="02000506000000020003" pitchFamily="2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Lobster" panose="02000506000000020003" pitchFamily="2" charset="0"/>
              </a:rPr>
              <a:t>На одной волне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335145"/>
              </p:ext>
            </p:extLst>
          </p:nvPr>
        </p:nvGraphicFramePr>
        <p:xfrm>
          <a:off x="180109" y="568835"/>
          <a:ext cx="11831781" cy="54778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218">
                  <a:extLst>
                    <a:ext uri="{9D8B030D-6E8A-4147-A177-3AD203B41FA5}">
                      <a16:colId xmlns:a16="http://schemas.microsoft.com/office/drawing/2014/main" val="598506737"/>
                    </a:ext>
                  </a:extLst>
                </a:gridCol>
                <a:gridCol w="1801091">
                  <a:extLst>
                    <a:ext uri="{9D8B030D-6E8A-4147-A177-3AD203B41FA5}">
                      <a16:colId xmlns:a16="http://schemas.microsoft.com/office/drawing/2014/main" val="888530786"/>
                    </a:ext>
                  </a:extLst>
                </a:gridCol>
                <a:gridCol w="4698027">
                  <a:extLst>
                    <a:ext uri="{9D8B030D-6E8A-4147-A177-3AD203B41FA5}">
                      <a16:colId xmlns:a16="http://schemas.microsoft.com/office/drawing/2014/main" val="2485147379"/>
                    </a:ext>
                  </a:extLst>
                </a:gridCol>
                <a:gridCol w="3476155">
                  <a:extLst>
                    <a:ext uri="{9D8B030D-6E8A-4147-A177-3AD203B41FA5}">
                      <a16:colId xmlns:a16="http://schemas.microsoft.com/office/drawing/2014/main" val="3883580903"/>
                    </a:ext>
                  </a:extLst>
                </a:gridCol>
                <a:gridCol w="1496290">
                  <a:extLst>
                    <a:ext uri="{9D8B030D-6E8A-4147-A177-3AD203B41FA5}">
                      <a16:colId xmlns:a16="http://schemas.microsoft.com/office/drawing/2014/main" val="3539888235"/>
                    </a:ext>
                  </a:extLst>
                </a:gridCol>
              </a:tblGrid>
              <a:tr h="162651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3" marR="318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Выездные семинары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3" marR="318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Региональная команда «Серебряные Волонтеры Победы» в 5 городах Республики Татарстан обменяется опытом наставничества и взаимодействия с молодежью 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3" marR="318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муниципальных образований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Серебряных Волонтеров Победы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Волонтеров Победы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3" marR="318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19.11.2018-1.12.2018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3" marR="318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629376"/>
                  </a:ext>
                </a:extLst>
              </a:tr>
              <a:tr h="142319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3" marR="318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Диалог на равных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3" marR="318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 неформальных встреч в учебных заведениях посредством вовлеченности участников в мастер класс и рассказ представителя прошедшими тяготы ВОВ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53" marR="318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муниципальных образований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школ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 открыток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Серебряных Волонтеров Победы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Волонтеров Победы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3" marR="318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5.12.2018-25.04.2019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3" marR="318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13083"/>
                  </a:ext>
                </a:extLst>
              </a:tr>
              <a:tr h="209032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3" marR="318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Чемодан памяти детей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3" marR="318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оформляет впечатления от встречи с представителем прошедшими тяготы ВОВ. Это может быть рассказ, рисунок, стихотворение. Самые творческие и трогательные авторы будут поощрены, а их работы сохранены в музее ТРО ВОД «Волонтеры Победы»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53" marR="318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муниципальных образований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школ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 открыток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Серебряных Волонтеров Победы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Волонтеров Победы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3" marR="318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5.12.2018-25.04.2019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53" marR="318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927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9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1729</Words>
  <Application>Microsoft Office PowerPoint</Application>
  <PresentationFormat>Широкоэкранный</PresentationFormat>
  <Paragraphs>380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Lobster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olya.dyutina@mail.ru</dc:creator>
  <cp:lastModifiedBy>olya.dyutina@mail.ru</cp:lastModifiedBy>
  <cp:revision>21</cp:revision>
  <dcterms:created xsi:type="dcterms:W3CDTF">2018-09-17T06:42:50Z</dcterms:created>
  <dcterms:modified xsi:type="dcterms:W3CDTF">2018-09-18T08:33:28Z</dcterms:modified>
</cp:coreProperties>
</file>