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365" r:id="rId3"/>
    <p:sldId id="364" r:id="rId4"/>
    <p:sldId id="264" r:id="rId5"/>
    <p:sldId id="266" r:id="rId6"/>
    <p:sldId id="303" r:id="rId7"/>
    <p:sldId id="366" r:id="rId8"/>
    <p:sldId id="367" r:id="rId9"/>
    <p:sldId id="377" r:id="rId10"/>
    <p:sldId id="371" r:id="rId11"/>
    <p:sldId id="373" r:id="rId12"/>
    <p:sldId id="374" r:id="rId13"/>
    <p:sldId id="375" r:id="rId14"/>
    <p:sldId id="376" r:id="rId15"/>
    <p:sldId id="315" r:id="rId16"/>
    <p:sldId id="318" r:id="rId17"/>
    <p:sldId id="320" r:id="rId18"/>
    <p:sldId id="396" r:id="rId19"/>
    <p:sldId id="322" r:id="rId20"/>
    <p:sldId id="404" r:id="rId21"/>
    <p:sldId id="403" r:id="rId22"/>
    <p:sldId id="411" r:id="rId23"/>
    <p:sldId id="409" r:id="rId24"/>
    <p:sldId id="356" r:id="rId25"/>
    <p:sldId id="357" r:id="rId26"/>
    <p:sldId id="358" r:id="rId27"/>
    <p:sldId id="359" r:id="rId28"/>
    <p:sldId id="265" r:id="rId29"/>
    <p:sldId id="36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D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3DC52-4D16-4B19-8E59-A6A392204992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71949-877D-4EC6-B88C-9C5199D6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5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1949-877D-4EC6-B88C-9C5199D61AA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5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4" y="127000"/>
            <a:ext cx="8213725" cy="1428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598615"/>
            <a:ext cx="4030662" cy="4484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8676" y="1598613"/>
            <a:ext cx="4030663" cy="2165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38676" y="3916365"/>
            <a:ext cx="4030663" cy="2166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3E8093-DE34-421F-8D82-A5F8A199A9CC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46440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4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25818"/>
            <a:ext cx="8501122" cy="7200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7DF47"/>
                </a:solidFill>
              </a:rPr>
              <a:t>«</a:t>
            </a:r>
            <a:r>
              <a:rPr lang="ru-RU" sz="3600" dirty="0" smtClean="0">
                <a:solidFill>
                  <a:srgbClr val="17DF47"/>
                </a:solidFill>
              </a:rPr>
              <a:t>Окружающая среда – своими руками</a:t>
            </a:r>
            <a:r>
              <a:rPr lang="ru-RU" sz="3600" dirty="0" smtClean="0">
                <a:solidFill>
                  <a:srgbClr val="17DF47"/>
                </a:solidFill>
              </a:rPr>
              <a:t>»</a:t>
            </a:r>
            <a:endParaRPr lang="ru-RU" sz="3600" dirty="0">
              <a:solidFill>
                <a:srgbClr val="17DF4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528" y="1556792"/>
            <a:ext cx="4286248" cy="48691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Проект подготовлен </a:t>
            </a:r>
            <a:br>
              <a:rPr lang="ru-RU" sz="2000" dirty="0" smtClean="0"/>
            </a:br>
            <a:r>
              <a:rPr lang="ru-RU" sz="2000" dirty="0" smtClean="0"/>
              <a:t>ученицами 10 «б» класса                         МОУ СШ № 30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им. С. Р. Медведева</a:t>
            </a:r>
            <a:br>
              <a:rPr lang="ru-RU" sz="2000" dirty="0" smtClean="0"/>
            </a:br>
            <a:endParaRPr lang="ru-RU" sz="2000" dirty="0" smtClean="0"/>
          </a:p>
          <a:p>
            <a:pPr algn="ctr"/>
            <a:r>
              <a:rPr lang="ru-RU" sz="2000" dirty="0" err="1" smtClean="0"/>
              <a:t>Ламзиной</a:t>
            </a:r>
            <a:r>
              <a:rPr lang="ru-RU" sz="2000" dirty="0" smtClean="0"/>
              <a:t> Анной,                                 </a:t>
            </a:r>
            <a:endParaRPr lang="ru-RU" sz="2000" dirty="0"/>
          </a:p>
          <a:p>
            <a:pPr algn="ctr"/>
            <a:r>
              <a:rPr lang="ru-RU" sz="2000" dirty="0" err="1" smtClean="0"/>
              <a:t>Бильери</a:t>
            </a:r>
            <a:r>
              <a:rPr lang="ru-RU" sz="2000" dirty="0" smtClean="0"/>
              <a:t> Каролиной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Куратор: Сластя Н.Н., </a:t>
            </a:r>
          </a:p>
          <a:p>
            <a:pPr algn="ctr"/>
            <a:r>
              <a:rPr lang="ru-RU" sz="2000" dirty="0" err="1"/>
              <a:t>к</a:t>
            </a:r>
            <a:r>
              <a:rPr lang="ru-RU" sz="2000" dirty="0" err="1" smtClean="0"/>
              <a:t>л</a:t>
            </a:r>
            <a:r>
              <a:rPr lang="ru-RU" sz="2000" dirty="0" smtClean="0"/>
              <a:t>. руководитель 10 «Б»,</a:t>
            </a:r>
          </a:p>
          <a:p>
            <a:pPr algn="ctr"/>
            <a:r>
              <a:rPr lang="ru-RU" sz="2000" dirty="0"/>
              <a:t>у</a:t>
            </a:r>
            <a:r>
              <a:rPr lang="ru-RU" sz="2000" dirty="0" smtClean="0"/>
              <a:t>читель англ. языка</a:t>
            </a:r>
          </a:p>
          <a:p>
            <a:pPr algn="l"/>
            <a:r>
              <a:rPr lang="ru-RU" dirty="0" smtClean="0"/>
              <a:t/>
            </a:r>
            <a:br>
              <a:rPr lang="ru-RU" dirty="0" smtClean="0"/>
            </a:br>
            <a:endParaRPr lang="ru-RU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000496" y="6215082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ru-RU" dirty="0" smtClean="0"/>
              <a:t>г. Волжский </a:t>
            </a:r>
          </a:p>
          <a:p>
            <a:pPr algn="ctr"/>
            <a:r>
              <a:rPr lang="en-US" dirty="0" smtClean="0"/>
              <a:t>201</a:t>
            </a:r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5" name="Рисунок 4" descr="E:\DCIM\393_2909\IMG_3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9350" y="1566327"/>
            <a:ext cx="5042420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Вероника\Desktop\IMG_8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/>
          <a:stretch/>
        </p:blipFill>
        <p:spPr bwMode="auto">
          <a:xfrm rot="428824">
            <a:off x="4848603" y="2559515"/>
            <a:ext cx="4046326" cy="3522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1472" y="0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 юбилею нашей школы мы вырастили клумбу в форме цифр</a:t>
            </a:r>
            <a:r>
              <a:rPr lang="en-US" sz="2800" dirty="0" smtClean="0"/>
              <a:t> </a:t>
            </a:r>
            <a:r>
              <a:rPr lang="en-US" sz="2800" dirty="0"/>
              <a:t>“30-30”, </a:t>
            </a:r>
            <a:r>
              <a:rPr lang="ru-RU" sz="2800" dirty="0" smtClean="0"/>
              <a:t>что значит</a:t>
            </a:r>
            <a:r>
              <a:rPr lang="en-US" sz="2800" dirty="0" smtClean="0"/>
              <a:t>, </a:t>
            </a:r>
            <a:r>
              <a:rPr lang="ru-RU" sz="2800" dirty="0" smtClean="0"/>
              <a:t>«школе</a:t>
            </a:r>
            <a:r>
              <a:rPr lang="en-US" sz="2800" dirty="0" smtClean="0"/>
              <a:t> </a:t>
            </a:r>
            <a:r>
              <a:rPr lang="en-US" sz="2800" dirty="0"/>
              <a:t>30 </a:t>
            </a:r>
            <a:r>
              <a:rPr lang="ru-RU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dirty="0"/>
              <a:t>30 </a:t>
            </a:r>
            <a:r>
              <a:rPr lang="ru-RU" sz="2800" dirty="0" smtClean="0"/>
              <a:t>лет»</a:t>
            </a:r>
            <a:r>
              <a:rPr lang="en-US" sz="2800" dirty="0" smtClean="0"/>
              <a:t>.</a:t>
            </a:r>
            <a:r>
              <a:rPr lang="ru-RU" sz="2800" dirty="0" smtClean="0"/>
              <a:t> Каждый год мы изменяем последнюю цифру, и клумба остается актуальной. В 2017 году клумба имела форму  «30-32».</a:t>
            </a:r>
            <a:endParaRPr lang="ru-RU" sz="2800" dirty="0"/>
          </a:p>
        </p:txBody>
      </p:sp>
      <p:pic>
        <p:nvPicPr>
          <p:cNvPr id="5" name="Рисунок 4" descr="E:\DCIM\300_1606\IMG_89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857752" cy="293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9692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Вероника\Desktop\IMG_3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/>
          <a:stretch/>
        </p:blipFill>
        <p:spPr bwMode="auto">
          <a:xfrm>
            <a:off x="4863814" y="3717032"/>
            <a:ext cx="4003750" cy="2718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14290"/>
            <a:ext cx="48978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/>
              <a:t>В начале 2016-2017 учебного года несколько классов приняли участие в осенней акции «Тюльпанчик», и этой весной мы надеемся увидеть красивый ландшафт в бурном цветении тюльпанов в школьном дворе</a:t>
            </a:r>
            <a:r>
              <a:rPr lang="en-US" sz="2600" dirty="0" smtClean="0"/>
              <a:t>. </a:t>
            </a:r>
            <a:endParaRPr lang="ru-RU" sz="2600" dirty="0"/>
          </a:p>
        </p:txBody>
      </p:sp>
      <p:pic>
        <p:nvPicPr>
          <p:cNvPr id="5122" name="Picture 2" descr="C:\Users\Вероника\Desktop\IMG_39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/>
          <a:stretch/>
        </p:blipFill>
        <p:spPr bwMode="auto">
          <a:xfrm>
            <a:off x="4745690" y="692695"/>
            <a:ext cx="4239998" cy="2630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Вероника\Desktop\IMG_39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223231" y="3717032"/>
            <a:ext cx="4451378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441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Результаты акции «</a:t>
            </a:r>
            <a:r>
              <a:rPr lang="ru-RU" sz="2400" b="1" i="1" dirty="0" err="1" smtClean="0"/>
              <a:t>Тюльпаник</a:t>
            </a:r>
            <a:r>
              <a:rPr lang="ru-RU" sz="2400" b="1" i="1" dirty="0" smtClean="0"/>
              <a:t>»</a:t>
            </a:r>
          </a:p>
          <a:p>
            <a:pPr algn="r"/>
            <a:r>
              <a:rPr lang="ru-RU" sz="2400" b="1" i="1" dirty="0" smtClean="0"/>
              <a:t>Весна 2017 год.</a:t>
            </a:r>
            <a:endParaRPr lang="ru-RU" sz="2400" dirty="0"/>
          </a:p>
        </p:txBody>
      </p:sp>
      <p:pic>
        <p:nvPicPr>
          <p:cNvPr id="3" name="Рисунок 2" descr="G:\DCIM\451_0405\IMG_61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071546"/>
            <a:ext cx="25759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DCIM\451_0405\IMG_61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071546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DCIM\449_2904\IMG_60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86190"/>
            <a:ext cx="25717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CIM\449_2904\IMG_60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786190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449_2904\IMG_60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86190"/>
            <a:ext cx="250033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DCIM\449_2904\IMG_60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142984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5487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285728"/>
            <a:ext cx="38576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акции «Сирень победы», посвященной 70-й годовщине Победы приняли участие          1-классники вместе с родителями в 2015 году</a:t>
            </a:r>
            <a:r>
              <a:rPr lang="en-US" sz="2000" dirty="0" smtClean="0"/>
              <a:t>.  </a:t>
            </a:r>
          </a:p>
          <a:p>
            <a:pPr algn="ctr"/>
            <a:r>
              <a:rPr lang="ru-RU" sz="2000" dirty="0" smtClean="0"/>
              <a:t>В прошлом году  появились первые цветы</a:t>
            </a:r>
            <a:r>
              <a:rPr lang="en-US" sz="2000" dirty="0" smtClean="0"/>
              <a:t>.</a:t>
            </a:r>
            <a:r>
              <a:rPr lang="ru-RU" sz="2000" dirty="0" smtClean="0"/>
              <a:t> Перед этим прошел Всероссийский </a:t>
            </a:r>
            <a:r>
              <a:rPr lang="ru-RU" sz="2000" dirty="0" err="1" smtClean="0"/>
              <a:t>флешмоб</a:t>
            </a:r>
            <a:r>
              <a:rPr lang="ru-RU" sz="2000" dirty="0" smtClean="0"/>
              <a:t>, в котором школьники приняли участие.</a:t>
            </a:r>
            <a:endParaRPr lang="ru-RU" sz="2000" dirty="0"/>
          </a:p>
        </p:txBody>
      </p:sp>
      <p:pic>
        <p:nvPicPr>
          <p:cNvPr id="6" name="Рисунок 5" descr="E:\DCIM\305_2907\IMG_91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663725" cy="313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Вероника\Desktop\1б 6+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429000"/>
            <a:ext cx="4042627" cy="3139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Наталья\AppData\Local\Microsoft\Windows\Temporary Internet Files\Content.Word\Спасибо за Победу!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500438"/>
            <a:ext cx="45720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261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Результаты акции «Сирень Победы»</a:t>
            </a:r>
          </a:p>
          <a:p>
            <a:pPr algn="r"/>
            <a:r>
              <a:rPr lang="ru-RU" sz="2400" b="1" i="1" dirty="0" smtClean="0"/>
              <a:t>Весна 2017 год.</a:t>
            </a:r>
            <a:endParaRPr lang="ru-RU" sz="2400" dirty="0"/>
          </a:p>
        </p:txBody>
      </p:sp>
      <p:pic>
        <p:nvPicPr>
          <p:cNvPr id="3" name="Рисунок 2" descr="G:\DCIM\451_0405\IMG_61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2661158" cy="266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DCIM\451_0405\IMG_61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214422"/>
            <a:ext cx="2633472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DCIM\451_0405\IMG_61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857364"/>
            <a:ext cx="307183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DCIM\449_2904\IMG_60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CIM\449_2904\IMG_60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000504"/>
            <a:ext cx="2580890" cy="258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051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97" y="374849"/>
            <a:ext cx="8976815" cy="742950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эко марше </a:t>
            </a:r>
            <a:r>
              <a:rPr lang="ru-RU" sz="27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«Зеленая весна - 2017»</a:t>
            </a:r>
            <a:br>
              <a:rPr lang="ru-RU" sz="27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Дружба и ул. Александрова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40219"/>
            <a:ext cx="2542870" cy="2542870"/>
          </a:xfrm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94" y="1240219"/>
            <a:ext cx="2542870" cy="2542870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46" y="3905509"/>
            <a:ext cx="2572237" cy="2572237"/>
          </a:xfrm>
          <a:prstGeom prst="rect">
            <a:avLst/>
          </a:prstGeom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20854"/>
            <a:ext cx="2656892" cy="26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89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8" y="2125266"/>
            <a:ext cx="3068871" cy="3068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47" y="3936170"/>
            <a:ext cx="2515934" cy="2515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2" y="2125266"/>
            <a:ext cx="3068871" cy="3068871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998029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Уборка школьной территории</a:t>
            </a:r>
            <a:br>
              <a:rPr lang="ru-RU" b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подготовка деревьев к зиме, уборка листвы, однолетников, </a:t>
            </a:r>
            <a:r>
              <a:rPr lang="ru-RU" sz="2700" b="1" i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мусора</a:t>
            </a:r>
            <a:r>
              <a:rPr lang="ru-RU" b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ru-RU" sz="2700" b="1" i="1" dirty="0">
                <a:solidFill>
                  <a:srgbClr val="0099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ноябрь 2017</a:t>
            </a:r>
            <a:endParaRPr lang="ru-RU" sz="27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66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93" y="1700808"/>
            <a:ext cx="902799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последних 3 лет наши действия распространились за пределы школьного двора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Стрижка деревьев </a:t>
            </a:r>
            <a:r>
              <a:rPr lang="ru-RU" b="1" i="1" dirty="0" smtClean="0">
                <a:solidFill>
                  <a:srgbClr val="FF0066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улица Мира, </a:t>
            </a:r>
            <a:r>
              <a:rPr lang="ru-RU" b="1" i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23 микрорайон</a:t>
            </a:r>
            <a:br>
              <a:rPr lang="ru-RU" b="1" i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sz="2700" b="1" i="1" dirty="0">
                <a:solidFill>
                  <a:srgbClr val="00B05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июль 2015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141034" cy="3105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79012"/>
            <a:ext cx="4156959" cy="31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53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941" y="476672"/>
            <a:ext cx="9007522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Посадка деревьев </a:t>
            </a:r>
            <a:br>
              <a:rPr lang="ru-RU" b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на </a:t>
            </a:r>
            <a:r>
              <a:rPr lang="ru-RU" sz="2700" b="1" i="1" dirty="0">
                <a:solidFill>
                  <a:srgbClr val="FF33CC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улице Александрова, </a:t>
            </a:r>
            <a:r>
              <a:rPr lang="ru-RU" sz="2700" b="1" i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21 микрорайон </a:t>
            </a:r>
            <a:br>
              <a:rPr lang="ru-RU" sz="2700" b="1" i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2700" b="1" i="1" dirty="0">
                <a:solidFill>
                  <a:srgbClr val="0099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апрель 2016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2" y="1697884"/>
            <a:ext cx="3043940" cy="4058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76" y="1697884"/>
            <a:ext cx="3043940" cy="4058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05" y="2304834"/>
            <a:ext cx="2330517" cy="31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35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-908514" y="2656388"/>
            <a:ext cx="5065776" cy="1691640"/>
          </a:xfrm>
        </p:spPr>
        <p:txBody>
          <a:bodyPr>
            <a:noAutofit/>
          </a:bodyPr>
          <a:lstStyle/>
          <a:p>
            <a:pPr algn="r"/>
            <a:r>
              <a:rPr lang="ru-RU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«Чистота – индикатор цивилизованности»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 Дин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" name="Рисунок 2" descr="D:\DCIM\306_3007\IMG_9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445" y="4635741"/>
            <a:ext cx="2599898" cy="196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DCIM\306_3007\IMG_9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5445" y="727757"/>
            <a:ext cx="2700256" cy="224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CIM\306_3007\IMG_9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0207" y="2252564"/>
            <a:ext cx="3176502" cy="224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26829" y="176757"/>
            <a:ext cx="3968652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1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Стрижка березы у входа в ЗАГС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4136" y="3114853"/>
            <a:ext cx="245701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Стрижка березы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3493" y="4635741"/>
            <a:ext cx="31116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Стрижка березы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26414" y="5342099"/>
            <a:ext cx="2150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июль 20</a:t>
            </a:r>
            <a:r>
              <a:rPr lang="hr-HR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1</a:t>
            </a:r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4879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ероника\Desktop\3г Субботник-2016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14705"/>
          <a:stretch/>
        </p:blipFill>
        <p:spPr bwMode="auto">
          <a:xfrm>
            <a:off x="4619406" y="3071809"/>
            <a:ext cx="4423142" cy="353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ероника\Desktop\8б вес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119" r="2547" b="-119"/>
          <a:stretch/>
        </p:blipFill>
        <p:spPr bwMode="auto">
          <a:xfrm>
            <a:off x="214282" y="3071810"/>
            <a:ext cx="4430296" cy="353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0" y="0"/>
            <a:ext cx="8572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Несколько лет назад наша школа начала экологический проект. В котором активно принимают участие школьники всех возрастов. Мы считаем, что начинать надо с себя, со своего окружения, показывать пример всем.</a:t>
            </a:r>
            <a:r>
              <a:rPr lang="en-US" sz="2400" dirty="0" smtClean="0"/>
              <a:t> </a:t>
            </a:r>
            <a:r>
              <a:rPr lang="ru-RU" sz="2400" dirty="0" smtClean="0"/>
              <a:t>В школьном дворе каждое лето мы пытаемся создать оазис в степной зоне. Это не легко в нашем жарком летнем климате, но благодаря старанию учеников, родителей, школьной администрации и учителей мы творим чудеса!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26994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Результаты нашей деятельности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                                        </a:t>
            </a:r>
            <a:endParaRPr lang="ru-RU" sz="2700" b="1" i="1" dirty="0">
              <a:solidFill>
                <a:srgbClr val="009900"/>
              </a:solidFill>
              <a:latin typeface="Times New Roman" panose="02020603050405020304" pitchFamily="18" charset="0"/>
              <a:ea typeface="Al Bayan Plain" charset="-78"/>
              <a:cs typeface="Times New Roman" panose="02020603050405020304" pitchFamily="18" charset="0"/>
            </a:endParaRPr>
          </a:p>
        </p:txBody>
      </p:sp>
      <p:pic>
        <p:nvPicPr>
          <p:cNvPr id="4" name="Рисунок 9" descr="E:\DCIM\460_2505\IMG_6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30" y="1326828"/>
            <a:ext cx="4995360" cy="506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968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357954" cy="7237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Клумба-подарок на 60-летний юбилей города</a:t>
            </a:r>
            <a:br>
              <a:rPr lang="ru-RU" b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«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VLZ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</a:br>
            <a:r>
              <a:rPr lang="ru-RU" sz="202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значит </a:t>
            </a:r>
            <a:r>
              <a:rPr lang="en-US" sz="202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25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Volzhsky</a:t>
            </a:r>
            <a:r>
              <a:rPr lang="en-US" sz="202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02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Волжский по-английски.</a:t>
            </a:r>
            <a:endParaRPr lang="ru-RU" sz="2025" b="1" i="1" dirty="0">
              <a:solidFill>
                <a:srgbClr val="FF0000"/>
              </a:solidFill>
              <a:latin typeface="Times New Roman" panose="02020603050405020304" pitchFamily="18" charset="0"/>
              <a:ea typeface="Al Bayan Plain" charset="-78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Наталья\Desktop\клумба на юбил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158" y="2564904"/>
            <a:ext cx="7236725" cy="414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616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02" y="764704"/>
            <a:ext cx="9000698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мы изменяем последнюю цифру, и клумба остается актуальной. В </a:t>
            </a:r>
            <a:r>
              <a:rPr lang="ru-RU" sz="27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прошлом </a:t>
            </a:r>
            <a:r>
              <a:rPr lang="ru-RU" sz="27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клумба </a:t>
            </a:r>
            <a:r>
              <a:rPr lang="ru-RU" sz="27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имела </a:t>
            </a:r>
            <a:r>
              <a:rPr lang="ru-RU" sz="27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 «30-32».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«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30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31 »                    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« 30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32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2" y="2329983"/>
            <a:ext cx="4131860" cy="3290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51" y="2329983"/>
            <a:ext cx="4264073" cy="32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Teacher218\Рабочий стол\лдп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DCIM\318_1209\IMG_9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6"/>
            <a:ext cx="39317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214290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БЫЛО               -                   СТАЛО</a:t>
            </a:r>
          </a:p>
          <a:p>
            <a:pPr algn="ctr"/>
            <a:r>
              <a:rPr lang="ru-RU" sz="2400" b="1" i="1" dirty="0" smtClean="0"/>
              <a:t>осень 2011 года ………………….. осень 2015 года</a:t>
            </a:r>
            <a:endParaRPr lang="ru-RU" sz="2400" dirty="0"/>
          </a:p>
        </p:txBody>
      </p:sp>
      <p:pic>
        <p:nvPicPr>
          <p:cNvPr id="5" name="Рисунок 4" descr="C:\Documents and Settings\Teacher218\Рабочий стол\лдпр столова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256"/>
            <a:ext cx="4071966" cy="237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DCIM\318_1209\IMG_97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256"/>
            <a:ext cx="3952351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14414" y="3786190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весна 2013 года ………………….. осень 2015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939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"/>
          <a:stretch/>
        </p:blipFill>
        <p:spPr>
          <a:xfrm>
            <a:off x="5305758" y="952500"/>
            <a:ext cx="3691127" cy="4954137"/>
          </a:xfrm>
        </p:spPr>
      </p:pic>
      <p:pic>
        <p:nvPicPr>
          <p:cNvPr id="8" name="Рисунок 7" descr="D:\DCIM\306_3007\IMG_9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52" y="1031258"/>
            <a:ext cx="3482180" cy="252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46" y="3331850"/>
            <a:ext cx="3340290" cy="25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97" y="1181047"/>
            <a:ext cx="3102702" cy="4546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5" y="1000552"/>
            <a:ext cx="3529724" cy="2647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4" y="3201254"/>
            <a:ext cx="3527946" cy="26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6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56" y="952500"/>
            <a:ext cx="3252879" cy="45847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1" y="3927997"/>
            <a:ext cx="2756397" cy="1917872"/>
          </a:xfrm>
          <a:prstGeom prst="rect">
            <a:avLst/>
          </a:prstGeom>
        </p:spPr>
      </p:pic>
      <p:pic>
        <p:nvPicPr>
          <p:cNvPr id="7" name="Рисунок 6" descr="D:\DCIM\306_3007\IMG_93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15" y="938732"/>
            <a:ext cx="2708264" cy="217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34" y="952501"/>
            <a:ext cx="2845203" cy="2133902"/>
          </a:xfrm>
          <a:prstGeom prst="rect">
            <a:avLst/>
          </a:prstGeom>
        </p:spPr>
      </p:pic>
      <p:pic>
        <p:nvPicPr>
          <p:cNvPr id="9" name="Объект 8" descr="D:\DCIM\306_3007\IMG_9339.JPG"/>
          <p:cNvPicPr>
            <a:picLocks noGrp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3634" y="3999647"/>
            <a:ext cx="2830704" cy="191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8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715508"/>
            <a:ext cx="3779136" cy="5105362"/>
          </a:xfrm>
          <a:prstGeom prst="rect">
            <a:avLst/>
          </a:prstGeom>
        </p:spPr>
      </p:pic>
      <p:pic>
        <p:nvPicPr>
          <p:cNvPr id="4" name="Рисунок 3" descr="E:\DCIM\392_1709\IMG_3725.JPG"/>
          <p:cNvPicPr/>
          <p:nvPr/>
        </p:nvPicPr>
        <p:blipFill rotWithShape="1">
          <a:blip r:embed="rId3" cstate="print"/>
          <a:srcRect l="11225" t="10282" r="17755"/>
          <a:stretch/>
        </p:blipFill>
        <p:spPr bwMode="auto">
          <a:xfrm>
            <a:off x="391743" y="108185"/>
            <a:ext cx="4380763" cy="331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2" y="3429000"/>
            <a:ext cx="4350234" cy="32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57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429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Если вы хотите жить в красивом и чистом окружении, стоит начать с себя и окружающей среды вокруг.</a:t>
            </a:r>
            <a:endParaRPr lang="ru-RU" sz="26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2" descr="DSC027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443"/>
          <a:stretch/>
        </p:blipFill>
        <p:spPr bwMode="auto">
          <a:xfrm>
            <a:off x="198612" y="2665911"/>
            <a:ext cx="4085356" cy="3334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G:\DCIM\318_1209\IMG_9724.JPG"/>
          <p:cNvPicPr/>
          <p:nvPr/>
        </p:nvPicPr>
        <p:blipFill rotWithShape="1">
          <a:blip r:embed="rId3" cstate="print"/>
          <a:srcRect l="6975" r="5586"/>
          <a:stretch/>
        </p:blipFill>
        <p:spPr bwMode="auto">
          <a:xfrm>
            <a:off x="5064968" y="2726254"/>
            <a:ext cx="3864750" cy="334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928802"/>
            <a:ext cx="4643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Начало проекта (Осень</a:t>
            </a:r>
            <a:r>
              <a:rPr lang="en-US" sz="2400" b="1" i="1" dirty="0" smtClean="0"/>
              <a:t> 2011</a:t>
            </a:r>
            <a:r>
              <a:rPr lang="ru-RU" sz="2400" b="1" i="1" dirty="0" smtClean="0"/>
              <a:t>)</a:t>
            </a:r>
            <a:endParaRPr lang="en-US" sz="24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1857364"/>
            <a:ext cx="3754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Результат (Осень </a:t>
            </a:r>
            <a:r>
              <a:rPr lang="en-US" sz="2400" b="1" i="1" dirty="0" smtClean="0"/>
              <a:t>201</a:t>
            </a:r>
            <a:r>
              <a:rPr lang="ru-RU" sz="2400" b="1" i="1" dirty="0" smtClean="0"/>
              <a:t>6)</a:t>
            </a:r>
          </a:p>
          <a:p>
            <a:pPr algn="ctr"/>
            <a:r>
              <a:rPr lang="ru-RU" sz="2400" b="1" i="1" dirty="0" smtClean="0"/>
              <a:t>промежуточный</a:t>
            </a:r>
            <a:endParaRPr lang="ru-RU" sz="2400" b="1" i="1" dirty="0"/>
          </a:p>
        </p:txBody>
      </p:sp>
      <p:pic>
        <p:nvPicPr>
          <p:cNvPr id="10244" name="Picture 4" descr="C:\Users\Вероника\Desktop\fleche-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17" y="3649570"/>
            <a:ext cx="1499319" cy="14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7509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b="2369"/>
          <a:stretch/>
        </p:blipFill>
        <p:spPr>
          <a:xfrm>
            <a:off x="628650" y="980728"/>
            <a:ext cx="7632848" cy="57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48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DCIM\289_1905\IMG_83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5686" y="2086526"/>
            <a:ext cx="371477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285728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Там, где был только песок и протоптанные дорожки, сейчас растут цветы и деревья. Мы ухаживаем за цветочными клумбами и растениями всё лето.</a:t>
            </a:r>
            <a:r>
              <a:rPr lang="en-US" sz="2400" dirty="0" smtClean="0"/>
              <a:t> </a:t>
            </a:r>
            <a:r>
              <a:rPr lang="ru-RU" sz="2400" dirty="0" smtClean="0"/>
              <a:t>Результат не заставил себя долго ждать! Теперь каждую весну нас встречает  бурным цветением школьный двор.</a:t>
            </a:r>
            <a:endParaRPr lang="ru-RU" sz="2400" dirty="0"/>
          </a:p>
        </p:txBody>
      </p:sp>
      <p:pic>
        <p:nvPicPr>
          <p:cNvPr id="5" name="Рисунок 4" descr="E:\DCIM\289_1905\IMG_83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492922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679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и </a:t>
            </a:r>
            <a:r>
              <a:rPr lang="en-US" dirty="0" smtClean="0"/>
              <a:t> </a:t>
            </a:r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400" b="1" u="sng" dirty="0" smtClean="0"/>
              <a:t>Цель проекта</a:t>
            </a:r>
            <a:r>
              <a:rPr lang="en-US" sz="2400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Привлечь внимание к экологическим проблемам нашего промышленного города.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Информировать горожан о б экологической ситуации в регионе.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Показать ценность и красоту природы, окружающую нас, особенно в степном климате. Объяснить необходимость заботы о   городской экологической ситуации.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Предложить решения проблем сложившейся ситуации, начиная с организации и проведении мероприятий по благоустройству территории школьного двора, а затем  и за его пределами.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sz="3600" dirty="0" smtClean="0"/>
              <a:t> История создание проекта. Ценность природы и окружающей среды</a:t>
            </a:r>
            <a:endParaRPr lang="en-US" sz="3600" dirty="0" smtClean="0">
              <a:latin typeface="Rockwell" pitchFamily="18" charset="0"/>
            </a:endParaRPr>
          </a:p>
          <a:p>
            <a:pPr marL="514350" indent="-514350">
              <a:buAutoNum type="arabicPeriod"/>
            </a:pPr>
            <a:r>
              <a:rPr lang="ru-RU" sz="3600" dirty="0" smtClean="0"/>
              <a:t> Реализация проектов на территории школы № 30</a:t>
            </a:r>
            <a:endParaRPr lang="en-US" sz="3600" dirty="0"/>
          </a:p>
          <a:p>
            <a:pPr marL="514350" indent="-514350">
              <a:buAutoNum type="arabicPeriod"/>
            </a:pPr>
            <a:r>
              <a:rPr lang="ru-RU" sz="3600" dirty="0" smtClean="0"/>
              <a:t> Акции вне школьного двора.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60" y="260648"/>
            <a:ext cx="7773338" cy="77305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Цель и история </a:t>
            </a:r>
            <a:endParaRPr lang="ru-RU" b="1" dirty="0">
              <a:latin typeface="Times New Roman" panose="02020603050405020304" pitchFamily="18" charset="0"/>
              <a:ea typeface="Al Bayan Plain" charset="-78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47" y="1553286"/>
            <a:ext cx="8301251" cy="4447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Первоначальная цель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заботиться о растениях на школьном дворе, меняя тем самым экологическую обстановку в рамках микрорайона в промышленном городе Волжском. </a:t>
            </a:r>
          </a:p>
          <a:p>
            <a:pPr marL="0" indent="0">
              <a:buNone/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цветов, деревьев, кустарников,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уход : прополка, полив.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распространение действий на ближайшие микрорайоны (23, 22, 21). </a:t>
            </a:r>
          </a:p>
          <a:p>
            <a:pPr marL="0" indent="0">
              <a:buNone/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стрижка старых, больных, мешающих ветвей,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кроны деревьев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борка территорий от сухой травы,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борка мусора.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69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CIM\304_2007\IMG_91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00240"/>
            <a:ext cx="4209330" cy="458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E:\DCIM\305_2907\IMG_9189.JPG"/>
          <p:cNvPicPr/>
          <p:nvPr/>
        </p:nvPicPr>
        <p:blipFill rotWithShape="1">
          <a:blip r:embed="rId3" cstate="print"/>
          <a:srcRect r="25710"/>
          <a:stretch/>
        </p:blipFill>
        <p:spPr bwMode="auto">
          <a:xfrm>
            <a:off x="285720" y="2000240"/>
            <a:ext cx="4130505" cy="458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214290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Многие ученики вовлечены в различные экологические акции.</a:t>
            </a:r>
          </a:p>
          <a:p>
            <a:pPr algn="ctr"/>
            <a:r>
              <a:rPr lang="ru-RU" sz="2800" dirty="0" smtClean="0"/>
              <a:t>А летом и весной они убирают школьный двор, подстригают кусты, поливают растения.</a:t>
            </a:r>
            <a:r>
              <a:rPr lang="en-US" sz="2800" dirty="0" smtClean="0"/>
              <a:t> </a:t>
            </a:r>
            <a:r>
              <a:rPr lang="ru-RU" sz="2800" dirty="0" smtClean="0"/>
              <a:t>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29524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DCIM\331_1310\IMG_0370.JPG"/>
          <p:cNvPicPr/>
          <p:nvPr/>
        </p:nvPicPr>
        <p:blipFill rotWithShape="1">
          <a:blip r:embed="rId2" cstate="print"/>
          <a:srcRect l="3352" r="5785"/>
          <a:stretch/>
        </p:blipFill>
        <p:spPr bwMode="auto">
          <a:xfrm>
            <a:off x="571472" y="3643314"/>
            <a:ext cx="4072537" cy="300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0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…  </a:t>
            </a:r>
            <a:r>
              <a:rPr lang="ru-RU" sz="2400" dirty="0" smtClean="0"/>
              <a:t>осенью – сгребают листья, готовят клубни многолетников к зимнему хранению. А также выращивают растения вместе  с родителями.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6" name="Рисунок 5" descr="E:\DCIM\303_3006\IMG_9022.JPG"/>
          <p:cNvPicPr/>
          <p:nvPr/>
        </p:nvPicPr>
        <p:blipFill rotWithShape="1">
          <a:blip r:embed="rId3" cstate="print"/>
          <a:srcRect l="3540" r="18710"/>
          <a:stretch/>
        </p:blipFill>
        <p:spPr bwMode="auto">
          <a:xfrm>
            <a:off x="4786314" y="3714752"/>
            <a:ext cx="3619291" cy="29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DCIM\304_2007\IMG_9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000108"/>
            <a:ext cx="3888433" cy="259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1C98~1\AppData\Local\Temp\Rar$DRa0.182\1б+родител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1014384"/>
            <a:ext cx="3643337" cy="2628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04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ероника\Desktop\3г Субботник-2016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14705"/>
          <a:stretch/>
        </p:blipFill>
        <p:spPr bwMode="auto">
          <a:xfrm>
            <a:off x="4468542" y="2770060"/>
            <a:ext cx="3914596" cy="312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Вероника\Desktop\8б вес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119" r="2547" b="-119"/>
          <a:stretch/>
        </p:blipFill>
        <p:spPr bwMode="auto">
          <a:xfrm>
            <a:off x="214953" y="1713448"/>
            <a:ext cx="4033188" cy="321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-180528" y="383366"/>
            <a:ext cx="9058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уборка школьного двора и посадка растений.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младших школьников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78019" y="1530546"/>
            <a:ext cx="1605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ea typeface="Al Bayan Plain" charset="-78"/>
                <a:cs typeface="Times New Roman" panose="02020603050405020304" pitchFamily="18" charset="0"/>
              </a:rPr>
              <a:t>весна 2016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35011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TM01859865[[fn=Порядок]]</Template>
  <TotalTime>1082</TotalTime>
  <Words>614</Words>
  <Application>Microsoft Office PowerPoint</Application>
  <PresentationFormat>Экран (4:3)</PresentationFormat>
  <Paragraphs>71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Al Bayan Plain</vt:lpstr>
      <vt:lpstr>Arial</vt:lpstr>
      <vt:lpstr>Calibri</vt:lpstr>
      <vt:lpstr>Cambria</vt:lpstr>
      <vt:lpstr>Rockwell</vt:lpstr>
      <vt:lpstr>Times New Roman</vt:lpstr>
      <vt:lpstr>Wingdings</vt:lpstr>
      <vt:lpstr>Kilter</vt:lpstr>
      <vt:lpstr>«Окружающая среда – своими руками»</vt:lpstr>
      <vt:lpstr>Презентация PowerPoint</vt:lpstr>
      <vt:lpstr>Презентация PowerPoint</vt:lpstr>
      <vt:lpstr>Актуальность и  цели</vt:lpstr>
      <vt:lpstr>Содержание</vt:lpstr>
      <vt:lpstr>Цель и история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эко марше «Зеленая весна - 2017» Пересечение ул. Дружба и ул. Александрова</vt:lpstr>
      <vt:lpstr>Уборка школьной территории подготовка деревьев к зиме, уборка листвы, однолетников, мусора                                                                       ноябрь 2017</vt:lpstr>
      <vt:lpstr>В течении последних 3 лет наши действия распространились за пределы школьного двора. Стрижка деревьев улица Мира,  23 микрорайон                                                                                                  июль 2015</vt:lpstr>
      <vt:lpstr>Посадка деревьев  на улице Александрова,  21 микрорайон                                                                                              апрель 2016</vt:lpstr>
      <vt:lpstr>«Чистота – индикатор цивилизованности»  Дина Дин </vt:lpstr>
      <vt:lpstr>Результаты нашей деятельности                                         </vt:lpstr>
      <vt:lpstr>Клумба-подарок на 60-летний юбилей города «VLZ» что значит “Volzhsky”  - Волжский по-английски.</vt:lpstr>
      <vt:lpstr>Каждый год мы изменяем последнюю цифру, и клумба остается актуальной. В прошлом году клумба имела форму  «30-32».  « 30 – 31 »                                « 30 – 32 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environment by our hands</dc:title>
  <dc:creator>User</dc:creator>
  <cp:lastModifiedBy>Euroset</cp:lastModifiedBy>
  <cp:revision>120</cp:revision>
  <dcterms:created xsi:type="dcterms:W3CDTF">2017-04-04T05:06:06Z</dcterms:created>
  <dcterms:modified xsi:type="dcterms:W3CDTF">2018-06-06T20:18:31Z</dcterms:modified>
</cp:coreProperties>
</file>